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50" r:id="rId5"/>
    <p:sldMasterId id="2147483652" r:id="rId6"/>
  </p:sldMasterIdLst>
  <p:notesMasterIdLst>
    <p:notesMasterId r:id="rId59"/>
  </p:notesMasterIdLst>
  <p:sldIdLst>
    <p:sldId id="297" r:id="rId7"/>
    <p:sldId id="285" r:id="rId8"/>
    <p:sldId id="336" r:id="rId9"/>
    <p:sldId id="341" r:id="rId10"/>
    <p:sldId id="330" r:id="rId11"/>
    <p:sldId id="317" r:id="rId12"/>
    <p:sldId id="342" r:id="rId13"/>
    <p:sldId id="331" r:id="rId14"/>
    <p:sldId id="374" r:id="rId15"/>
    <p:sldId id="343" r:id="rId16"/>
    <p:sldId id="332" r:id="rId17"/>
    <p:sldId id="333" r:id="rId18"/>
    <p:sldId id="334" r:id="rId19"/>
    <p:sldId id="344" r:id="rId20"/>
    <p:sldId id="345" r:id="rId21"/>
    <p:sldId id="346" r:id="rId22"/>
    <p:sldId id="347" r:id="rId23"/>
    <p:sldId id="348" r:id="rId24"/>
    <p:sldId id="349" r:id="rId25"/>
    <p:sldId id="350" r:id="rId26"/>
    <p:sldId id="335" r:id="rId27"/>
    <p:sldId id="351" r:id="rId28"/>
    <p:sldId id="352" r:id="rId29"/>
    <p:sldId id="375" r:id="rId30"/>
    <p:sldId id="353" r:id="rId31"/>
    <p:sldId id="354" r:id="rId32"/>
    <p:sldId id="355" r:id="rId33"/>
    <p:sldId id="339" r:id="rId34"/>
    <p:sldId id="329" r:id="rId35"/>
    <p:sldId id="356" r:id="rId36"/>
    <p:sldId id="357" r:id="rId37"/>
    <p:sldId id="358" r:id="rId38"/>
    <p:sldId id="359" r:id="rId39"/>
    <p:sldId id="360" r:id="rId40"/>
    <p:sldId id="361" r:id="rId41"/>
    <p:sldId id="362" r:id="rId42"/>
    <p:sldId id="363" r:id="rId43"/>
    <p:sldId id="364" r:id="rId44"/>
    <p:sldId id="365" r:id="rId45"/>
    <p:sldId id="366" r:id="rId46"/>
    <p:sldId id="368" r:id="rId47"/>
    <p:sldId id="367" r:id="rId48"/>
    <p:sldId id="310" r:id="rId49"/>
    <p:sldId id="370" r:id="rId50"/>
    <p:sldId id="275" r:id="rId51"/>
    <p:sldId id="278" r:id="rId52"/>
    <p:sldId id="279" r:id="rId53"/>
    <p:sldId id="280" r:id="rId54"/>
    <p:sldId id="371" r:id="rId55"/>
    <p:sldId id="372" r:id="rId56"/>
    <p:sldId id="376" r:id="rId57"/>
    <p:sldId id="291" r:id="rId58"/>
  </p:sldIdLst>
  <p:sldSz cx="18288000" cy="10287000"/>
  <p:notesSz cx="10287000" cy="18288000"/>
  <p:embeddedFontLst>
    <p:embeddedFont>
      <p:font typeface="Montserrat" panose="00000500000000000000" pitchFamily="2" charset="0"/>
      <p:regular r:id="rId60"/>
      <p:bold r:id="rId61"/>
      <p:italic r:id="rId62"/>
      <p:boldItalic r:id="rId6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58AE2F-1BE8-15D1-B71B-93B61EE38E33}" name="Anastasiia Laba | ARZINGER, Ukraine" initials="AU" userId="S::anastasiia.laba@arzinger.ua::599af82b-7e9f-417e-81b0-685f20fd186a" providerId="AD"/>
  <p188:author id="{0FA3DC3E-5F52-1FC9-5154-BAC8DA27DE4A}" name="Nataliia Vilenska | ARZINGER, Ukraine" initials="NU" userId="S::nataliia.vilenska@arzinger.ua::55d3d7be-dea1-4a41-8c9c-d7169e0cedb9" providerId="AD"/>
  <p188:author id="{B86E9267-2586-6A10-B57F-35D6585C7049}" name="Nataliia Vilenska | ARZINGER, Ukraine" initials="" userId="S::Nataliia.Vilenska@arzinger.ua::55d3d7be-dea1-4a41-8c9c-d7169e0cedb9" providerId="AD"/>
  <p188:author id="{2465E072-7923-80CA-CEA8-A604A7A7CA55}" name="Maria Strelchuk | ARZINGER, Ukraine" initials="MU" userId="S::maria.strelchuk@arzinger.ua::9b67d8d8-a13e-4481-9a5e-1670f16c2e79" providerId="AD"/>
  <p188:author id="{E385DE75-5A67-10B0-6C07-D3A6CFA0B623}" name="Bogdana Shlomska | ARZINGER, Ukraine" initials="BU" userId="S::bogdana.shlomska@arzinger.ua::743fe5e4-efe4-48b5-852b-902b79ae0a5c" providerId="AD"/>
  <p188:author id="{4F821A99-FCCD-6606-0955-26059EE050E0}" name="Andrii Salo | ARZINGER, Ukraine" initials="АС" userId="S::Andrii.Salo@arzinger.ua::84d07753-8f6c-4e36-9ee1-1e02ae4a5c80" providerId="AD"/>
  <p188:author id="{B6E3449F-3FCB-B445-61DB-23E694A1A89D}" name="Nataliia Zmiiuk | ARZINGER, Ukraine" initials="NU" userId="S::nataliia.zmiiuk@arzinger.ua::e3f89960-32cd-404f-aa2c-e3ddac1cf6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3350"/>
    <a:srgbClr val="D9D9D9"/>
    <a:srgbClr val="292B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4.fntdata"/><Relationship Id="rId68"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2.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1.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r>
              <a:rPr lang="en-US" sz="2800">
                <a:latin typeface="Montserrat" panose="00000500000000000000" pitchFamily="2" charset="-52"/>
              </a:rPr>
              <a:t>Region</a:t>
            </a:r>
            <a:r>
              <a:rPr lang="en-US" sz="2800" baseline="0">
                <a:latin typeface="Montserrat" panose="00000500000000000000" pitchFamily="2" charset="-52"/>
              </a:rPr>
              <a:t> of relocation</a:t>
            </a:r>
            <a:endParaRPr lang="uk-UA" sz="2800">
              <a:latin typeface="Montserrat" panose="00000500000000000000" pitchFamily="2" charset="-52"/>
            </a:endParaRPr>
          </a:p>
        </c:rich>
      </c:tx>
      <c:layout>
        <c:manualLayout>
          <c:xMode val="edge"/>
          <c:yMode val="edge"/>
          <c:x val="1.2192441638139489E-2"/>
          <c:y val="0.17734523025987753"/>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endParaRPr lang="uk-UA"/>
        </a:p>
      </c:txPr>
    </c:title>
    <c:autoTitleDeleted val="0"/>
    <c:plotArea>
      <c:layout>
        <c:manualLayout>
          <c:layoutTarget val="inner"/>
          <c:xMode val="edge"/>
          <c:yMode val="edge"/>
          <c:x val="0.2942404288058923"/>
          <c:y val="0.15007603861265681"/>
          <c:w val="0.38478581344358853"/>
          <c:h val="0.79843061023622042"/>
        </c:manualLayout>
      </c:layout>
      <c:doughnutChart>
        <c:varyColors val="1"/>
        <c:ser>
          <c:idx val="0"/>
          <c:order val="0"/>
          <c:tx>
            <c:strRef>
              <c:f>Лист1!$B$1</c:f>
              <c:strCache>
                <c:ptCount val="1"/>
                <c:pt idx="0">
                  <c:v>Продажи</c:v>
                </c:pt>
              </c:strCache>
            </c:strRef>
          </c:tx>
          <c:spPr>
            <a:solidFill>
              <a:srgbClr val="C23350"/>
            </a:solidFill>
            <a:ln>
              <a:noFill/>
            </a:ln>
            <a:effectLst/>
          </c:spPr>
          <c:dPt>
            <c:idx val="0"/>
            <c:bubble3D val="0"/>
            <c:spPr>
              <a:solidFill>
                <a:srgbClr val="C23350"/>
              </a:solidFill>
              <a:ln>
                <a:noFill/>
              </a:ln>
              <a:effectLst/>
            </c:spPr>
            <c:extLst>
              <c:ext xmlns:c16="http://schemas.microsoft.com/office/drawing/2014/chart" uri="{C3380CC4-5D6E-409C-BE32-E72D297353CC}">
                <c16:uniqueId val="{00000001-773D-4BFA-B652-88746127E218}"/>
              </c:ext>
            </c:extLst>
          </c:dPt>
          <c:dPt>
            <c:idx val="1"/>
            <c:bubble3D val="0"/>
            <c:spPr>
              <a:solidFill>
                <a:srgbClr val="C23350">
                  <a:alpha val="54000"/>
                </a:srgbClr>
              </a:solidFill>
              <a:ln>
                <a:noFill/>
              </a:ln>
              <a:effectLst/>
            </c:spPr>
            <c:extLst>
              <c:ext xmlns:c16="http://schemas.microsoft.com/office/drawing/2014/chart" uri="{C3380CC4-5D6E-409C-BE32-E72D297353CC}">
                <c16:uniqueId val="{00000002-A13C-45E4-AE76-6BAAC1B411C4}"/>
              </c:ext>
            </c:extLst>
          </c:dPt>
          <c:dPt>
            <c:idx val="2"/>
            <c:bubble3D val="0"/>
            <c:spPr>
              <a:solidFill>
                <a:schemeClr val="bg2">
                  <a:lumMod val="50000"/>
                </a:schemeClr>
              </a:solidFill>
              <a:ln>
                <a:noFill/>
              </a:ln>
              <a:effectLst/>
            </c:spPr>
            <c:extLst>
              <c:ext xmlns:c16="http://schemas.microsoft.com/office/drawing/2014/chart" uri="{C3380CC4-5D6E-409C-BE32-E72D297353CC}">
                <c16:uniqueId val="{00000005-A13C-45E4-AE76-6BAAC1B411C4}"/>
              </c:ext>
            </c:extLst>
          </c:dPt>
          <c:dPt>
            <c:idx val="3"/>
            <c:bubble3D val="0"/>
            <c:spPr>
              <a:solidFill>
                <a:srgbClr val="C23350">
                  <a:alpha val="33000"/>
                </a:srgbClr>
              </a:solidFill>
              <a:ln>
                <a:noFill/>
              </a:ln>
              <a:effectLst/>
            </c:spPr>
            <c:extLst>
              <c:ext xmlns:c16="http://schemas.microsoft.com/office/drawing/2014/chart" uri="{C3380CC4-5D6E-409C-BE32-E72D297353CC}">
                <c16:uniqueId val="{00000003-A13C-45E4-AE76-6BAAC1B411C4}"/>
              </c:ext>
            </c:extLst>
          </c:dPt>
          <c:dPt>
            <c:idx val="4"/>
            <c:bubble3D val="0"/>
            <c:spPr>
              <a:solidFill>
                <a:schemeClr val="bg2">
                  <a:lumMod val="75000"/>
                </a:schemeClr>
              </a:solidFill>
              <a:ln>
                <a:noFill/>
              </a:ln>
              <a:effectLst/>
            </c:spPr>
            <c:extLst>
              <c:ext xmlns:c16="http://schemas.microsoft.com/office/drawing/2014/chart" uri="{C3380CC4-5D6E-409C-BE32-E72D297353CC}">
                <c16:uniqueId val="{00000006-A13C-45E4-AE76-6BAAC1B411C4}"/>
              </c:ext>
            </c:extLst>
          </c:dPt>
          <c:dPt>
            <c:idx val="5"/>
            <c:bubble3D val="0"/>
            <c:spPr>
              <a:solidFill>
                <a:schemeClr val="bg2">
                  <a:lumMod val="25000"/>
                </a:schemeClr>
              </a:solidFill>
              <a:ln>
                <a:noFill/>
              </a:ln>
              <a:effectLst/>
            </c:spPr>
            <c:extLst>
              <c:ext xmlns:c16="http://schemas.microsoft.com/office/drawing/2014/chart" uri="{C3380CC4-5D6E-409C-BE32-E72D297353CC}">
                <c16:uniqueId val="{00000007-A13C-45E4-AE76-6BAAC1B411C4}"/>
              </c:ext>
            </c:extLst>
          </c:dPt>
          <c:dPt>
            <c:idx val="6"/>
            <c:bubble3D val="0"/>
            <c:spPr>
              <a:solidFill>
                <a:srgbClr val="C23350">
                  <a:alpha val="80000"/>
                </a:srgbClr>
              </a:solidFill>
              <a:ln>
                <a:noFill/>
              </a:ln>
              <a:effectLst/>
            </c:spPr>
            <c:extLst>
              <c:ext xmlns:c16="http://schemas.microsoft.com/office/drawing/2014/chart" uri="{C3380CC4-5D6E-409C-BE32-E72D297353CC}">
                <c16:uniqueId val="{00000004-A13C-45E4-AE76-6BAAC1B411C4}"/>
              </c:ext>
            </c:extLst>
          </c:dPt>
          <c:dPt>
            <c:idx val="7"/>
            <c:bubble3D val="0"/>
            <c:spPr>
              <a:solidFill>
                <a:schemeClr val="bg2">
                  <a:lumMod val="90000"/>
                </a:schemeClr>
              </a:solidFill>
              <a:ln>
                <a:noFill/>
              </a:ln>
              <a:effectLst/>
            </c:spPr>
            <c:extLst>
              <c:ext xmlns:c16="http://schemas.microsoft.com/office/drawing/2014/chart" uri="{C3380CC4-5D6E-409C-BE32-E72D297353CC}">
                <c16:uniqueId val="{00000008-A13C-45E4-AE76-6BAAC1B411C4}"/>
              </c:ext>
            </c:extLst>
          </c:dPt>
          <c:dPt>
            <c:idx val="8"/>
            <c:bubble3D val="0"/>
            <c:spPr>
              <a:solidFill>
                <a:srgbClr val="C23350"/>
              </a:solidFill>
              <a:ln>
                <a:noFill/>
              </a:ln>
              <a:effectLst/>
            </c:spPr>
            <c:extLst>
              <c:ext xmlns:c16="http://schemas.microsoft.com/office/drawing/2014/chart" uri="{C3380CC4-5D6E-409C-BE32-E72D297353CC}">
                <c16:uniqueId val="{00000011-8DCC-497A-B792-9A82727144A9}"/>
              </c:ext>
            </c:extLst>
          </c:dPt>
          <c:dPt>
            <c:idx val="9"/>
            <c:bubble3D val="0"/>
            <c:spPr>
              <a:solidFill>
                <a:srgbClr val="C23350"/>
              </a:solidFill>
              <a:ln>
                <a:noFill/>
              </a:ln>
              <a:effectLst/>
            </c:spPr>
            <c:extLst>
              <c:ext xmlns:c16="http://schemas.microsoft.com/office/drawing/2014/chart" uri="{C3380CC4-5D6E-409C-BE32-E72D297353CC}">
                <c16:uniqueId val="{00000013-8DCC-497A-B792-9A82727144A9}"/>
              </c:ext>
            </c:extLst>
          </c:dPt>
          <c:dLbls>
            <c:dLbl>
              <c:idx val="5"/>
              <c:layout>
                <c:manualLayout>
                  <c:x val="-4.024235213278405E-2"/>
                  <c:y val="-0.14406200761881968"/>
                </c:manualLayout>
              </c:layout>
              <c:tx>
                <c:rich>
                  <a:bodyPr/>
                  <a:lstStyle/>
                  <a:p>
                    <a:fld id="{3C79C898-3736-4D0C-B726-411B8CA640E9}" type="PERCENTAGE">
                      <a:rPr lang="en-US" sz="3200">
                        <a:solidFill>
                          <a:srgbClr val="292B2D"/>
                        </a:solidFill>
                      </a:rPr>
                      <a:pPr/>
                      <a:t>[ВІДСОТОК]</a:t>
                    </a:fld>
                    <a:endParaRPr lang="uk-UA"/>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13C-45E4-AE76-6BAAC1B411C4}"/>
                </c:ext>
              </c:extLst>
            </c:dLbl>
            <c:dLbl>
              <c:idx val="6"/>
              <c:layout>
                <c:manualLayout>
                  <c:x val="-5.9935418070104435E-3"/>
                  <c:y val="-0.13772961167953091"/>
                </c:manualLayout>
              </c:layout>
              <c:tx>
                <c:rich>
                  <a:bodyPr/>
                  <a:lstStyle/>
                  <a:p>
                    <a:fld id="{43C605B4-1A51-4083-8B14-512EC982A6AB}" type="PERCENTAGE">
                      <a:rPr lang="en-US" sz="3200">
                        <a:solidFill>
                          <a:srgbClr val="292B2D"/>
                        </a:solidFill>
                      </a:rPr>
                      <a:pPr/>
                      <a:t>[ВІДСОТОК]</a:t>
                    </a:fld>
                    <a:endParaRPr lang="uk-UA"/>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13C-45E4-AE76-6BAAC1B411C4}"/>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lt1"/>
                    </a:solidFill>
                    <a:effectLst/>
                    <a:latin typeface="Montserrat" panose="00000500000000000000" pitchFamily="2" charset="-52"/>
                    <a:ea typeface="+mn-ea"/>
                    <a:cs typeface="+mn-cs"/>
                  </a:defRPr>
                </a:pPr>
                <a:endParaRPr lang="uk-UA"/>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Лист1!$A$2:$A$8</c:f>
              <c:strCache>
                <c:ptCount val="7"/>
                <c:pt idx="0">
                  <c:v>Lviv region 152</c:v>
                </c:pt>
                <c:pt idx="1">
                  <c:v>Stryi region 28</c:v>
                </c:pt>
                <c:pt idx="2">
                  <c:v>Drohobych region 21</c:v>
                </c:pt>
                <c:pt idx="3">
                  <c:v>Chervonohrad region 13</c:v>
                </c:pt>
                <c:pt idx="4">
                  <c:v>Sambir region 13</c:v>
                </c:pt>
                <c:pt idx="5">
                  <c:v>Zolochiv region 6</c:v>
                </c:pt>
                <c:pt idx="6">
                  <c:v>Yavoriv region</c:v>
                </c:pt>
              </c:strCache>
            </c:strRef>
          </c:cat>
          <c:val>
            <c:numRef>
              <c:f>Лист1!$B$2:$B$8</c:f>
              <c:numCache>
                <c:formatCode>General</c:formatCode>
                <c:ptCount val="7"/>
                <c:pt idx="0">
                  <c:v>152</c:v>
                </c:pt>
                <c:pt idx="1">
                  <c:v>28</c:v>
                </c:pt>
                <c:pt idx="2">
                  <c:v>21</c:v>
                </c:pt>
                <c:pt idx="3">
                  <c:v>13</c:v>
                </c:pt>
                <c:pt idx="4">
                  <c:v>13</c:v>
                </c:pt>
                <c:pt idx="5">
                  <c:v>6</c:v>
                </c:pt>
                <c:pt idx="6">
                  <c:v>5</c:v>
                </c:pt>
              </c:numCache>
            </c:numRef>
          </c:val>
          <c:extLst>
            <c:ext xmlns:c16="http://schemas.microsoft.com/office/drawing/2014/chart" uri="{C3380CC4-5D6E-409C-BE32-E72D297353CC}">
              <c16:uniqueId val="{00000000-A13C-45E4-AE76-6BAAC1B411C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egendEntry>
        <c:idx val="0"/>
        <c:txPr>
          <a:bodyPr rot="0" spcFirstLastPara="1" vertOverflow="ellipsis" vert="horz" wrap="square" anchor="ctr" anchorCtr="1"/>
          <a:lstStyle/>
          <a:p>
            <a:pPr>
              <a:lnSpc>
                <a:spcPct val="150000"/>
              </a:lnSpc>
              <a:defRPr sz="2000" b="0" i="0" u="none" strike="noStrike" kern="1200" baseline="0">
                <a:solidFill>
                  <a:schemeClr val="dk1">
                    <a:lumMod val="75000"/>
                    <a:lumOff val="25000"/>
                  </a:schemeClr>
                </a:solidFill>
                <a:latin typeface="Montserrat" panose="00000500000000000000" pitchFamily="2" charset="-52"/>
                <a:ea typeface="+mn-ea"/>
                <a:cs typeface="+mn-cs"/>
              </a:defRPr>
            </a:pPr>
            <a:endParaRPr lang="uk-UA"/>
          </a:p>
        </c:txPr>
      </c:legendEntry>
      <c:layout>
        <c:manualLayout>
          <c:xMode val="edge"/>
          <c:yMode val="edge"/>
          <c:x val="1.1740869725615805E-2"/>
          <c:y val="0.32678703205089848"/>
          <c:w val="0.23882949432036069"/>
          <c:h val="0.35461405019685038"/>
        </c:manualLayout>
      </c:layout>
      <c:overlay val="0"/>
      <c:spPr>
        <a:noFill/>
        <a:ln>
          <a:noFill/>
        </a:ln>
        <a:effectLst/>
      </c:spPr>
      <c:txPr>
        <a:bodyPr rot="0" spcFirstLastPara="1" vertOverflow="ellipsis" vert="horz" wrap="square" anchor="ctr" anchorCtr="1"/>
        <a:lstStyle/>
        <a:p>
          <a:pPr>
            <a:lnSpc>
              <a:spcPct val="150000"/>
            </a:lnSpc>
            <a:defRPr sz="2000" b="0" i="0" u="none" strike="noStrike" kern="1200" baseline="0">
              <a:solidFill>
                <a:schemeClr val="dk1">
                  <a:lumMod val="75000"/>
                  <a:lumOff val="25000"/>
                </a:schemeClr>
              </a:solidFill>
              <a:latin typeface="Montserrat" panose="00000500000000000000" pitchFamily="2" charset="-52"/>
              <a:ea typeface="+mn-ea"/>
              <a:cs typeface="+mn-cs"/>
            </a:defRPr>
          </a:pPr>
          <a:endParaRPr lang="uk-U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uk-U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3200">
                <a:latin typeface="Montserrat" panose="00000500000000000000" pitchFamily="2" charset="-52"/>
              </a:rPr>
              <a:t>Sector</a:t>
            </a:r>
            <a:endParaRPr lang="uk-UA" sz="3200">
              <a:latin typeface="Montserrat" panose="00000500000000000000" pitchFamily="2" charset="-52"/>
            </a:endParaRPr>
          </a:p>
        </c:rich>
      </c:tx>
      <c:layout>
        <c:manualLayout>
          <c:xMode val="edge"/>
          <c:yMode val="edge"/>
          <c:x val="0.68261291133354807"/>
          <c:y val="0.11718750000000001"/>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uk-UA"/>
        </a:p>
      </c:txPr>
    </c:title>
    <c:autoTitleDeleted val="0"/>
    <c:plotArea>
      <c:layout/>
      <c:doughnutChart>
        <c:varyColors val="1"/>
        <c:ser>
          <c:idx val="0"/>
          <c:order val="0"/>
          <c:tx>
            <c:strRef>
              <c:f>Лист1!$B$1</c:f>
              <c:strCache>
                <c:ptCount val="1"/>
                <c:pt idx="0">
                  <c:v>Продажи</c:v>
                </c:pt>
              </c:strCache>
            </c:strRef>
          </c:tx>
          <c:spPr>
            <a:solidFill>
              <a:srgbClr val="C23350"/>
            </a:solidFill>
            <a:ln>
              <a:noFill/>
            </a:ln>
            <a:effectLst/>
          </c:spPr>
          <c:dPt>
            <c:idx val="0"/>
            <c:bubble3D val="0"/>
            <c:spPr>
              <a:solidFill>
                <a:srgbClr val="C23350"/>
              </a:solidFill>
              <a:ln>
                <a:noFill/>
              </a:ln>
              <a:effectLst/>
            </c:spPr>
            <c:extLst>
              <c:ext xmlns:c16="http://schemas.microsoft.com/office/drawing/2014/chart" uri="{C3380CC4-5D6E-409C-BE32-E72D297353CC}">
                <c16:uniqueId val="{00000001-773D-4BFA-B652-88746127E218}"/>
              </c:ext>
            </c:extLst>
          </c:dPt>
          <c:dPt>
            <c:idx val="1"/>
            <c:bubble3D val="0"/>
            <c:spPr>
              <a:solidFill>
                <a:srgbClr val="C23350">
                  <a:alpha val="54000"/>
                </a:srgbClr>
              </a:solidFill>
              <a:ln>
                <a:noFill/>
              </a:ln>
              <a:effectLst/>
            </c:spPr>
            <c:extLst>
              <c:ext xmlns:c16="http://schemas.microsoft.com/office/drawing/2014/chart" uri="{C3380CC4-5D6E-409C-BE32-E72D297353CC}">
                <c16:uniqueId val="{00000002-A13C-45E4-AE76-6BAAC1B411C4}"/>
              </c:ext>
            </c:extLst>
          </c:dPt>
          <c:dPt>
            <c:idx val="2"/>
            <c:bubble3D val="0"/>
            <c:spPr>
              <a:solidFill>
                <a:schemeClr val="bg2">
                  <a:lumMod val="50000"/>
                </a:schemeClr>
              </a:solidFill>
              <a:ln>
                <a:noFill/>
              </a:ln>
              <a:effectLst/>
            </c:spPr>
            <c:extLst>
              <c:ext xmlns:c16="http://schemas.microsoft.com/office/drawing/2014/chart" uri="{C3380CC4-5D6E-409C-BE32-E72D297353CC}">
                <c16:uniqueId val="{00000005-A13C-45E4-AE76-6BAAC1B411C4}"/>
              </c:ext>
            </c:extLst>
          </c:dPt>
          <c:dPt>
            <c:idx val="3"/>
            <c:bubble3D val="0"/>
            <c:spPr>
              <a:solidFill>
                <a:srgbClr val="C23350">
                  <a:alpha val="33000"/>
                </a:srgbClr>
              </a:solidFill>
              <a:ln>
                <a:noFill/>
              </a:ln>
              <a:effectLst/>
            </c:spPr>
            <c:extLst>
              <c:ext xmlns:c16="http://schemas.microsoft.com/office/drawing/2014/chart" uri="{C3380CC4-5D6E-409C-BE32-E72D297353CC}">
                <c16:uniqueId val="{00000003-A13C-45E4-AE76-6BAAC1B411C4}"/>
              </c:ext>
            </c:extLst>
          </c:dPt>
          <c:dPt>
            <c:idx val="4"/>
            <c:bubble3D val="0"/>
            <c:spPr>
              <a:solidFill>
                <a:schemeClr val="bg2">
                  <a:lumMod val="75000"/>
                </a:schemeClr>
              </a:solidFill>
              <a:ln>
                <a:noFill/>
              </a:ln>
              <a:effectLst/>
            </c:spPr>
            <c:extLst>
              <c:ext xmlns:c16="http://schemas.microsoft.com/office/drawing/2014/chart" uri="{C3380CC4-5D6E-409C-BE32-E72D297353CC}">
                <c16:uniqueId val="{00000006-A13C-45E4-AE76-6BAAC1B411C4}"/>
              </c:ext>
            </c:extLst>
          </c:dPt>
          <c:dPt>
            <c:idx val="5"/>
            <c:bubble3D val="0"/>
            <c:spPr>
              <a:solidFill>
                <a:schemeClr val="bg2">
                  <a:lumMod val="25000"/>
                </a:schemeClr>
              </a:solidFill>
              <a:ln>
                <a:noFill/>
              </a:ln>
              <a:effectLst/>
            </c:spPr>
            <c:extLst>
              <c:ext xmlns:c16="http://schemas.microsoft.com/office/drawing/2014/chart" uri="{C3380CC4-5D6E-409C-BE32-E72D297353CC}">
                <c16:uniqueId val="{00000007-A13C-45E4-AE76-6BAAC1B411C4}"/>
              </c:ext>
            </c:extLst>
          </c:dPt>
          <c:dPt>
            <c:idx val="6"/>
            <c:bubble3D val="0"/>
            <c:spPr>
              <a:solidFill>
                <a:srgbClr val="C23350">
                  <a:alpha val="80000"/>
                </a:srgbClr>
              </a:solidFill>
              <a:ln>
                <a:noFill/>
              </a:ln>
              <a:effectLst/>
            </c:spPr>
            <c:extLst>
              <c:ext xmlns:c16="http://schemas.microsoft.com/office/drawing/2014/chart" uri="{C3380CC4-5D6E-409C-BE32-E72D297353CC}">
                <c16:uniqueId val="{00000004-A13C-45E4-AE76-6BAAC1B411C4}"/>
              </c:ext>
            </c:extLst>
          </c:dPt>
          <c:dPt>
            <c:idx val="7"/>
            <c:bubble3D val="0"/>
            <c:spPr>
              <a:solidFill>
                <a:schemeClr val="bg2">
                  <a:lumMod val="90000"/>
                </a:schemeClr>
              </a:solidFill>
              <a:ln>
                <a:noFill/>
              </a:ln>
              <a:effectLst/>
            </c:spPr>
            <c:extLst>
              <c:ext xmlns:c16="http://schemas.microsoft.com/office/drawing/2014/chart" uri="{C3380CC4-5D6E-409C-BE32-E72D297353CC}">
                <c16:uniqueId val="{00000008-A13C-45E4-AE76-6BAAC1B411C4}"/>
              </c:ext>
            </c:extLst>
          </c:dPt>
          <c:dPt>
            <c:idx val="8"/>
            <c:bubble3D val="0"/>
            <c:spPr>
              <a:solidFill>
                <a:schemeClr val="bg2">
                  <a:lumMod val="25000"/>
                </a:schemeClr>
              </a:solidFill>
              <a:ln>
                <a:noFill/>
              </a:ln>
              <a:effectLst/>
            </c:spPr>
            <c:extLst>
              <c:ext xmlns:c16="http://schemas.microsoft.com/office/drawing/2014/chart" uri="{C3380CC4-5D6E-409C-BE32-E72D297353CC}">
                <c16:uniqueId val="{00000011-8DCC-497A-B792-9A82727144A9}"/>
              </c:ext>
            </c:extLst>
          </c:dPt>
          <c:dPt>
            <c:idx val="9"/>
            <c:bubble3D val="0"/>
            <c:spPr>
              <a:solidFill>
                <a:srgbClr val="C23350">
                  <a:alpha val="66000"/>
                </a:srgbClr>
              </a:solidFill>
              <a:ln>
                <a:noFill/>
              </a:ln>
              <a:effectLst/>
            </c:spPr>
            <c:extLst>
              <c:ext xmlns:c16="http://schemas.microsoft.com/office/drawing/2014/chart" uri="{C3380CC4-5D6E-409C-BE32-E72D297353CC}">
                <c16:uniqueId val="{00000013-8DCC-497A-B792-9A82727144A9}"/>
              </c:ext>
            </c:extLst>
          </c:dPt>
          <c:dLbls>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effectLst/>
                    <a:latin typeface="Montserrat" panose="00000500000000000000" pitchFamily="2" charset="-52"/>
                    <a:ea typeface="+mn-ea"/>
                    <a:cs typeface="+mn-cs"/>
                  </a:defRPr>
                </a:pPr>
                <a:endParaRPr lang="uk-UA"/>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Лист1!$A$2:$A$11</c:f>
              <c:strCache>
                <c:ptCount val="10"/>
                <c:pt idx="0">
                  <c:v>Industry 26%</c:v>
                </c:pt>
                <c:pt idx="1">
                  <c:v>Commercial Services 16%</c:v>
                </c:pt>
                <c:pt idx="2">
                  <c:v>Construction 8%</c:v>
                </c:pt>
                <c:pt idx="3">
                  <c:v>Wholesale and retail trade, repair of vehicles 13%</c:v>
                </c:pt>
                <c:pt idx="4">
                  <c:v>IT 8%</c:v>
                </c:pt>
                <c:pt idx="5">
                  <c:v>Transport, storage, postal and courier enterprises 5,9%</c:v>
                </c:pt>
                <c:pt idx="6">
                  <c:v>Educational institutions 4%</c:v>
                </c:pt>
                <c:pt idx="7">
                  <c:v>Health care 4%</c:v>
                </c:pt>
                <c:pt idx="8">
                  <c:v>Bank, Finance, Legal Services 4%</c:v>
                </c:pt>
                <c:pt idx="9">
                  <c:v>Other 17%</c:v>
                </c:pt>
              </c:strCache>
            </c:strRef>
          </c:cat>
          <c:val>
            <c:numRef>
              <c:f>Лист1!$B$2:$B$11</c:f>
              <c:numCache>
                <c:formatCode>General</c:formatCode>
                <c:ptCount val="10"/>
                <c:pt idx="0">
                  <c:v>26</c:v>
                </c:pt>
                <c:pt idx="1">
                  <c:v>16</c:v>
                </c:pt>
                <c:pt idx="2">
                  <c:v>8</c:v>
                </c:pt>
                <c:pt idx="3">
                  <c:v>13</c:v>
                </c:pt>
                <c:pt idx="4">
                  <c:v>8</c:v>
                </c:pt>
                <c:pt idx="5">
                  <c:v>5.9</c:v>
                </c:pt>
                <c:pt idx="6">
                  <c:v>4</c:v>
                </c:pt>
                <c:pt idx="7">
                  <c:v>4</c:v>
                </c:pt>
                <c:pt idx="8">
                  <c:v>4</c:v>
                </c:pt>
                <c:pt idx="9">
                  <c:v>17</c:v>
                </c:pt>
              </c:numCache>
            </c:numRef>
          </c:val>
          <c:extLst>
            <c:ext xmlns:c16="http://schemas.microsoft.com/office/drawing/2014/chart" uri="{C3380CC4-5D6E-409C-BE32-E72D297353CC}">
              <c16:uniqueId val="{00000000-A13C-45E4-AE76-6BAAC1B411C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56870775017148811"/>
          <c:y val="0.22843503937007875"/>
          <c:w val="0.42677417780724214"/>
          <c:h val="0.61813779527559054"/>
        </c:manualLayout>
      </c:layout>
      <c:overlay val="0"/>
      <c:spPr>
        <a:noFill/>
        <a:ln>
          <a:noFill/>
        </a:ln>
        <a:effectLst/>
      </c:spPr>
      <c:txPr>
        <a:bodyPr rot="0" spcFirstLastPara="1" vertOverflow="ellipsis" vert="horz" wrap="square" anchor="ctr" anchorCtr="1"/>
        <a:lstStyle/>
        <a:p>
          <a:pPr>
            <a:lnSpc>
              <a:spcPct val="150000"/>
            </a:lnSpc>
            <a:defRPr sz="2000" b="0" i="0" u="none" strike="noStrike" kern="1200" baseline="0">
              <a:solidFill>
                <a:schemeClr val="dk1">
                  <a:lumMod val="75000"/>
                  <a:lumOff val="25000"/>
                </a:schemeClr>
              </a:solidFill>
              <a:latin typeface="Montserrat" panose="00000500000000000000" pitchFamily="2" charset="-52"/>
              <a:ea typeface="+mn-ea"/>
              <a:cs typeface="+mn-cs"/>
            </a:defRPr>
          </a:pPr>
          <a:endParaRPr lang="uk-U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uk-U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3200">
                <a:latin typeface="Montserrat" panose="00000500000000000000" pitchFamily="2" charset="-52"/>
              </a:rPr>
              <a:t>Export to:</a:t>
            </a:r>
            <a:endParaRPr lang="uk-UA" sz="3200">
              <a:latin typeface="Montserrat" panose="00000500000000000000" pitchFamily="2" charset="-52"/>
            </a:endParaRPr>
          </a:p>
        </c:rich>
      </c:tx>
      <c:layout>
        <c:manualLayout>
          <c:xMode val="edge"/>
          <c:yMode val="edge"/>
          <c:x val="0.68261289060905861"/>
          <c:y val="0.2828125000000000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uk-UA"/>
        </a:p>
      </c:txPr>
    </c:title>
    <c:autoTitleDeleted val="0"/>
    <c:plotArea>
      <c:layout/>
      <c:pieChart>
        <c:varyColors val="1"/>
        <c:ser>
          <c:idx val="0"/>
          <c:order val="0"/>
          <c:tx>
            <c:strRef>
              <c:f>Лист1!$B$1</c:f>
              <c:strCache>
                <c:ptCount val="1"/>
                <c:pt idx="0">
                  <c:v>Продажи</c:v>
                </c:pt>
              </c:strCache>
            </c:strRef>
          </c:tx>
          <c:spPr>
            <a:solidFill>
              <a:srgbClr val="C23350"/>
            </a:solidFill>
            <a:ln>
              <a:noFill/>
            </a:ln>
            <a:effectLst/>
          </c:spPr>
          <c:dPt>
            <c:idx val="0"/>
            <c:bubble3D val="0"/>
            <c:spPr>
              <a:solidFill>
                <a:srgbClr val="C23350"/>
              </a:solidFill>
              <a:ln>
                <a:noFill/>
              </a:ln>
              <a:effectLst/>
            </c:spPr>
            <c:extLst>
              <c:ext xmlns:c16="http://schemas.microsoft.com/office/drawing/2014/chart" uri="{C3380CC4-5D6E-409C-BE32-E72D297353CC}">
                <c16:uniqueId val="{00000001-1ABF-41FD-84D2-69D9F59F672E}"/>
              </c:ext>
            </c:extLst>
          </c:dPt>
          <c:dPt>
            <c:idx val="1"/>
            <c:bubble3D val="0"/>
            <c:spPr>
              <a:solidFill>
                <a:srgbClr val="C23350">
                  <a:alpha val="54000"/>
                </a:srgbClr>
              </a:solidFill>
              <a:ln>
                <a:noFill/>
              </a:ln>
              <a:effectLst/>
            </c:spPr>
            <c:extLst>
              <c:ext xmlns:c16="http://schemas.microsoft.com/office/drawing/2014/chart" uri="{C3380CC4-5D6E-409C-BE32-E72D297353CC}">
                <c16:uniqueId val="{00000002-A13C-45E4-AE76-6BAAC1B411C4}"/>
              </c:ext>
            </c:extLst>
          </c:dPt>
          <c:dPt>
            <c:idx val="2"/>
            <c:bubble3D val="0"/>
            <c:spPr>
              <a:solidFill>
                <a:schemeClr val="bg2">
                  <a:lumMod val="50000"/>
                </a:schemeClr>
              </a:solidFill>
              <a:ln>
                <a:noFill/>
              </a:ln>
              <a:effectLst/>
            </c:spPr>
            <c:extLst>
              <c:ext xmlns:c16="http://schemas.microsoft.com/office/drawing/2014/chart" uri="{C3380CC4-5D6E-409C-BE32-E72D297353CC}">
                <c16:uniqueId val="{00000005-A13C-45E4-AE76-6BAAC1B411C4}"/>
              </c:ext>
            </c:extLst>
          </c:dPt>
          <c:dPt>
            <c:idx val="3"/>
            <c:bubble3D val="0"/>
            <c:spPr>
              <a:solidFill>
                <a:srgbClr val="C23350">
                  <a:alpha val="33000"/>
                </a:srgbClr>
              </a:solidFill>
              <a:ln>
                <a:noFill/>
              </a:ln>
              <a:effectLst/>
            </c:spPr>
            <c:extLst>
              <c:ext xmlns:c16="http://schemas.microsoft.com/office/drawing/2014/chart" uri="{C3380CC4-5D6E-409C-BE32-E72D297353CC}">
                <c16:uniqueId val="{00000003-A13C-45E4-AE76-6BAAC1B411C4}"/>
              </c:ext>
            </c:extLst>
          </c:dPt>
          <c:dPt>
            <c:idx val="4"/>
            <c:bubble3D val="0"/>
            <c:spPr>
              <a:solidFill>
                <a:schemeClr val="bg2">
                  <a:lumMod val="75000"/>
                </a:schemeClr>
              </a:solidFill>
              <a:ln>
                <a:noFill/>
              </a:ln>
              <a:effectLst/>
            </c:spPr>
            <c:extLst>
              <c:ext xmlns:c16="http://schemas.microsoft.com/office/drawing/2014/chart" uri="{C3380CC4-5D6E-409C-BE32-E72D297353CC}">
                <c16:uniqueId val="{00000006-A13C-45E4-AE76-6BAAC1B411C4}"/>
              </c:ext>
            </c:extLst>
          </c:dPt>
          <c:dPt>
            <c:idx val="5"/>
            <c:bubble3D val="0"/>
            <c:spPr>
              <a:solidFill>
                <a:schemeClr val="bg2">
                  <a:lumMod val="25000"/>
                  <a:alpha val="24000"/>
                </a:schemeClr>
              </a:solidFill>
              <a:ln>
                <a:noFill/>
              </a:ln>
              <a:effectLst/>
            </c:spPr>
            <c:extLst>
              <c:ext xmlns:c16="http://schemas.microsoft.com/office/drawing/2014/chart" uri="{C3380CC4-5D6E-409C-BE32-E72D297353CC}">
                <c16:uniqueId val="{00000007-A13C-45E4-AE76-6BAAC1B411C4}"/>
              </c:ext>
            </c:extLst>
          </c:dPt>
          <c:dPt>
            <c:idx val="6"/>
            <c:bubble3D val="0"/>
            <c:spPr>
              <a:solidFill>
                <a:srgbClr val="C23350">
                  <a:alpha val="80000"/>
                </a:srgbClr>
              </a:solidFill>
              <a:ln>
                <a:noFill/>
              </a:ln>
              <a:effectLst/>
            </c:spPr>
            <c:extLst>
              <c:ext xmlns:c16="http://schemas.microsoft.com/office/drawing/2014/chart" uri="{C3380CC4-5D6E-409C-BE32-E72D297353CC}">
                <c16:uniqueId val="{00000004-A13C-45E4-AE76-6BAAC1B411C4}"/>
              </c:ext>
            </c:extLst>
          </c:dPt>
          <c:dPt>
            <c:idx val="7"/>
            <c:bubble3D val="0"/>
            <c:spPr>
              <a:solidFill>
                <a:schemeClr val="bg2">
                  <a:lumMod val="90000"/>
                </a:schemeClr>
              </a:solidFill>
              <a:ln>
                <a:noFill/>
              </a:ln>
              <a:effectLst/>
            </c:spPr>
            <c:extLst>
              <c:ext xmlns:c16="http://schemas.microsoft.com/office/drawing/2014/chart" uri="{C3380CC4-5D6E-409C-BE32-E72D297353CC}">
                <c16:uniqueId val="{00000008-A13C-45E4-AE76-6BAAC1B411C4}"/>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effectLst/>
                    <a:latin typeface="Montserrat" panose="00000500000000000000" pitchFamily="2" charset="-52"/>
                    <a:ea typeface="+mn-ea"/>
                    <a:cs typeface="+mn-cs"/>
                  </a:defRPr>
                </a:pPr>
                <a:endParaRPr lang="uk-UA"/>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Лист1!$A$2:$A$7</c:f>
              <c:strCache>
                <c:ptCount val="6"/>
                <c:pt idx="0">
                  <c:v>Poland </c:v>
                </c:pt>
                <c:pt idx="1">
                  <c:v>Germany </c:v>
                </c:pt>
                <c:pt idx="2">
                  <c:v>Czech Republic </c:v>
                </c:pt>
                <c:pt idx="3">
                  <c:v>Denmark </c:v>
                </c:pt>
                <c:pt idx="4">
                  <c:v>Slovakia </c:v>
                </c:pt>
                <c:pt idx="5">
                  <c:v>Other countries</c:v>
                </c:pt>
              </c:strCache>
            </c:strRef>
          </c:cat>
          <c:val>
            <c:numRef>
              <c:f>Лист1!$B$2:$B$7</c:f>
              <c:numCache>
                <c:formatCode>General</c:formatCode>
                <c:ptCount val="6"/>
                <c:pt idx="0">
                  <c:v>27</c:v>
                </c:pt>
                <c:pt idx="1">
                  <c:v>12</c:v>
                </c:pt>
                <c:pt idx="2">
                  <c:v>8</c:v>
                </c:pt>
                <c:pt idx="3">
                  <c:v>7</c:v>
                </c:pt>
                <c:pt idx="4">
                  <c:v>4</c:v>
                </c:pt>
                <c:pt idx="5">
                  <c:v>42</c:v>
                </c:pt>
              </c:numCache>
            </c:numRef>
          </c:val>
          <c:extLst>
            <c:ext xmlns:c16="http://schemas.microsoft.com/office/drawing/2014/chart" uri="{C3380CC4-5D6E-409C-BE32-E72D297353CC}">
              <c16:uniqueId val="{00000000-A13C-45E4-AE76-6BAAC1B411C4}"/>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7638849543629742"/>
          <c:y val="0.41281003937007876"/>
          <c:w val="0.28266381355202641"/>
          <c:h val="0.41826451771653544"/>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dk1">
                  <a:lumMod val="75000"/>
                  <a:lumOff val="25000"/>
                </a:schemeClr>
              </a:solidFill>
              <a:latin typeface="Montserrat" panose="00000500000000000000" pitchFamily="2" charset="-52"/>
              <a:ea typeface="+mn-ea"/>
              <a:cs typeface="+mn-cs"/>
            </a:defRPr>
          </a:pPr>
          <a:endParaRPr lang="uk-U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uk-UA"/>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3200">
                <a:latin typeface="Montserrat" panose="00000500000000000000" pitchFamily="2" charset="-52"/>
              </a:rPr>
              <a:t>Export to:</a:t>
            </a:r>
            <a:endParaRPr lang="uk-UA" sz="3200">
              <a:latin typeface="Montserrat" panose="00000500000000000000" pitchFamily="2" charset="-52"/>
            </a:endParaRPr>
          </a:p>
        </c:rich>
      </c:tx>
      <c:layout>
        <c:manualLayout>
          <c:xMode val="edge"/>
          <c:yMode val="edge"/>
          <c:x val="0.68261289060905861"/>
          <c:y val="0.2828125000000000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uk-UA"/>
        </a:p>
      </c:txPr>
    </c:title>
    <c:autoTitleDeleted val="0"/>
    <c:plotArea>
      <c:layout/>
      <c:pieChart>
        <c:varyColors val="1"/>
        <c:ser>
          <c:idx val="0"/>
          <c:order val="0"/>
          <c:tx>
            <c:strRef>
              <c:f>Лист1!$B$1</c:f>
              <c:strCache>
                <c:ptCount val="1"/>
                <c:pt idx="0">
                  <c:v>Export to:</c:v>
                </c:pt>
              </c:strCache>
            </c:strRef>
          </c:tx>
          <c:spPr>
            <a:solidFill>
              <a:srgbClr val="C23350"/>
            </a:solidFill>
            <a:ln>
              <a:noFill/>
            </a:ln>
            <a:effectLst/>
          </c:spPr>
          <c:dPt>
            <c:idx val="0"/>
            <c:bubble3D val="0"/>
            <c:spPr>
              <a:solidFill>
                <a:srgbClr val="C23350"/>
              </a:solidFill>
              <a:ln>
                <a:noFill/>
              </a:ln>
              <a:effectLst/>
            </c:spPr>
            <c:extLst>
              <c:ext xmlns:c16="http://schemas.microsoft.com/office/drawing/2014/chart" uri="{C3380CC4-5D6E-409C-BE32-E72D297353CC}">
                <c16:uniqueId val="{00000001-1ABF-41FD-84D2-69D9F59F672E}"/>
              </c:ext>
            </c:extLst>
          </c:dPt>
          <c:dPt>
            <c:idx val="1"/>
            <c:bubble3D val="0"/>
            <c:spPr>
              <a:solidFill>
                <a:srgbClr val="C23350">
                  <a:alpha val="54000"/>
                </a:srgbClr>
              </a:solidFill>
              <a:ln>
                <a:noFill/>
              </a:ln>
              <a:effectLst/>
            </c:spPr>
            <c:extLst>
              <c:ext xmlns:c16="http://schemas.microsoft.com/office/drawing/2014/chart" uri="{C3380CC4-5D6E-409C-BE32-E72D297353CC}">
                <c16:uniqueId val="{00000002-A13C-45E4-AE76-6BAAC1B411C4}"/>
              </c:ext>
            </c:extLst>
          </c:dPt>
          <c:dPt>
            <c:idx val="2"/>
            <c:bubble3D val="0"/>
            <c:spPr>
              <a:solidFill>
                <a:schemeClr val="bg2">
                  <a:lumMod val="50000"/>
                </a:schemeClr>
              </a:solidFill>
              <a:ln>
                <a:noFill/>
              </a:ln>
              <a:effectLst/>
            </c:spPr>
            <c:extLst>
              <c:ext xmlns:c16="http://schemas.microsoft.com/office/drawing/2014/chart" uri="{C3380CC4-5D6E-409C-BE32-E72D297353CC}">
                <c16:uniqueId val="{00000005-A13C-45E4-AE76-6BAAC1B411C4}"/>
              </c:ext>
            </c:extLst>
          </c:dPt>
          <c:dPt>
            <c:idx val="3"/>
            <c:bubble3D val="0"/>
            <c:spPr>
              <a:solidFill>
                <a:srgbClr val="C23350">
                  <a:alpha val="33000"/>
                </a:srgbClr>
              </a:solidFill>
              <a:ln>
                <a:noFill/>
              </a:ln>
              <a:effectLst/>
            </c:spPr>
            <c:extLst>
              <c:ext xmlns:c16="http://schemas.microsoft.com/office/drawing/2014/chart" uri="{C3380CC4-5D6E-409C-BE32-E72D297353CC}">
                <c16:uniqueId val="{00000003-A13C-45E4-AE76-6BAAC1B411C4}"/>
              </c:ext>
            </c:extLst>
          </c:dPt>
          <c:dPt>
            <c:idx val="4"/>
            <c:bubble3D val="0"/>
            <c:spPr>
              <a:solidFill>
                <a:schemeClr val="bg2">
                  <a:lumMod val="75000"/>
                </a:schemeClr>
              </a:solidFill>
              <a:ln>
                <a:noFill/>
              </a:ln>
              <a:effectLst/>
            </c:spPr>
            <c:extLst>
              <c:ext xmlns:c16="http://schemas.microsoft.com/office/drawing/2014/chart" uri="{C3380CC4-5D6E-409C-BE32-E72D297353CC}">
                <c16:uniqueId val="{00000006-A13C-45E4-AE76-6BAAC1B411C4}"/>
              </c:ext>
            </c:extLst>
          </c:dPt>
          <c:dPt>
            <c:idx val="5"/>
            <c:bubble3D val="0"/>
            <c:spPr>
              <a:solidFill>
                <a:schemeClr val="bg2">
                  <a:lumMod val="25000"/>
                  <a:alpha val="24000"/>
                </a:schemeClr>
              </a:solidFill>
              <a:ln>
                <a:noFill/>
              </a:ln>
              <a:effectLst/>
            </c:spPr>
            <c:extLst>
              <c:ext xmlns:c16="http://schemas.microsoft.com/office/drawing/2014/chart" uri="{C3380CC4-5D6E-409C-BE32-E72D297353CC}">
                <c16:uniqueId val="{00000007-A13C-45E4-AE76-6BAAC1B411C4}"/>
              </c:ext>
            </c:extLst>
          </c:dPt>
          <c:dPt>
            <c:idx val="6"/>
            <c:bubble3D val="0"/>
            <c:spPr>
              <a:solidFill>
                <a:srgbClr val="C23350">
                  <a:alpha val="80000"/>
                </a:srgbClr>
              </a:solidFill>
              <a:ln>
                <a:noFill/>
              </a:ln>
              <a:effectLst/>
            </c:spPr>
            <c:extLst>
              <c:ext xmlns:c16="http://schemas.microsoft.com/office/drawing/2014/chart" uri="{C3380CC4-5D6E-409C-BE32-E72D297353CC}">
                <c16:uniqueId val="{00000004-A13C-45E4-AE76-6BAAC1B411C4}"/>
              </c:ext>
            </c:extLst>
          </c:dPt>
          <c:dPt>
            <c:idx val="7"/>
            <c:bubble3D val="0"/>
            <c:spPr>
              <a:solidFill>
                <a:schemeClr val="bg2">
                  <a:lumMod val="90000"/>
                </a:schemeClr>
              </a:solidFill>
              <a:ln>
                <a:noFill/>
              </a:ln>
              <a:effectLst/>
            </c:spPr>
            <c:extLst>
              <c:ext xmlns:c16="http://schemas.microsoft.com/office/drawing/2014/chart" uri="{C3380CC4-5D6E-409C-BE32-E72D297353CC}">
                <c16:uniqueId val="{00000008-A13C-45E4-AE76-6BAAC1B411C4}"/>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effectLst/>
                    <a:latin typeface="Montserrat" panose="00000500000000000000" pitchFamily="2" charset="-52"/>
                    <a:ea typeface="+mn-ea"/>
                    <a:cs typeface="+mn-cs"/>
                  </a:defRPr>
                </a:pPr>
                <a:endParaRPr lang="uk-UA"/>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Лист1!$A$2:$A$7</c:f>
              <c:strCache>
                <c:ptCount val="6"/>
                <c:pt idx="0">
                  <c:v>Poland </c:v>
                </c:pt>
                <c:pt idx="1">
                  <c:v>Germany </c:v>
                </c:pt>
                <c:pt idx="2">
                  <c:v>China </c:v>
                </c:pt>
                <c:pt idx="3">
                  <c:v>Russia </c:v>
                </c:pt>
                <c:pt idx="4">
                  <c:v>Italy </c:v>
                </c:pt>
                <c:pt idx="5">
                  <c:v>Other countries</c:v>
                </c:pt>
              </c:strCache>
            </c:strRef>
          </c:cat>
          <c:val>
            <c:numRef>
              <c:f>Лист1!$B$2:$B$7</c:f>
              <c:numCache>
                <c:formatCode>General</c:formatCode>
                <c:ptCount val="6"/>
                <c:pt idx="0">
                  <c:v>22</c:v>
                </c:pt>
                <c:pt idx="1">
                  <c:v>16</c:v>
                </c:pt>
                <c:pt idx="2">
                  <c:v>10</c:v>
                </c:pt>
                <c:pt idx="3">
                  <c:v>7</c:v>
                </c:pt>
                <c:pt idx="4">
                  <c:v>4</c:v>
                </c:pt>
                <c:pt idx="5">
                  <c:v>41</c:v>
                </c:pt>
              </c:numCache>
            </c:numRef>
          </c:val>
          <c:extLst>
            <c:ext xmlns:c16="http://schemas.microsoft.com/office/drawing/2014/chart" uri="{C3380CC4-5D6E-409C-BE32-E72D297353CC}">
              <c16:uniqueId val="{00000000-A13C-45E4-AE76-6BAAC1B411C4}"/>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ayout>
        <c:manualLayout>
          <c:xMode val="edge"/>
          <c:yMode val="edge"/>
          <c:x val="0.67638849543629742"/>
          <c:y val="0.41281003937007876"/>
          <c:w val="0.28266381355202641"/>
          <c:h val="0.41826451771653544"/>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dk1">
                  <a:lumMod val="75000"/>
                  <a:lumOff val="25000"/>
                </a:schemeClr>
              </a:solidFill>
              <a:latin typeface="Montserrat" panose="00000500000000000000" pitchFamily="2" charset="-52"/>
              <a:ea typeface="+mn-ea"/>
              <a:cs typeface="+mn-cs"/>
            </a:defRPr>
          </a:pPr>
          <a:endParaRPr lang="uk-U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uk-UA"/>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cat>
            <c:strRef>
              <c:f>Лист1!$A$2:$A$9</c:f>
              <c:strCache>
                <c:ptCount val="8"/>
                <c:pt idx="0">
                  <c:v>Cyprus</c:v>
                </c:pt>
                <c:pt idx="1">
                  <c:v>Poland</c:v>
                </c:pt>
                <c:pt idx="2">
                  <c:v>Germany</c:v>
                </c:pt>
                <c:pt idx="3">
                  <c:v>The Netherlands</c:v>
                </c:pt>
                <c:pt idx="4">
                  <c:v>Switzerland</c:v>
                </c:pt>
                <c:pt idx="5">
                  <c:v>Denmark</c:v>
                </c:pt>
                <c:pt idx="6">
                  <c:v>Austria</c:v>
                </c:pt>
                <c:pt idx="7">
                  <c:v>other countries</c:v>
                </c:pt>
              </c:strCache>
            </c:strRef>
          </c:cat>
          <c:val>
            <c:numRef>
              <c:f>Лист1!$B$2:$B$9</c:f>
              <c:numCache>
                <c:formatCode>General</c:formatCode>
                <c:ptCount val="8"/>
                <c:pt idx="0">
                  <c:v>20.399999999999999</c:v>
                </c:pt>
                <c:pt idx="1">
                  <c:v>14.7</c:v>
                </c:pt>
                <c:pt idx="2">
                  <c:v>11.4</c:v>
                </c:pt>
                <c:pt idx="3">
                  <c:v>9.4</c:v>
                </c:pt>
                <c:pt idx="4">
                  <c:v>8.1999999999999993</c:v>
                </c:pt>
                <c:pt idx="5">
                  <c:v>8.1999999999999993</c:v>
                </c:pt>
                <c:pt idx="6">
                  <c:v>7</c:v>
                </c:pt>
                <c:pt idx="7">
                  <c:v>20.7</c:v>
                </c:pt>
              </c:numCache>
            </c:numRef>
          </c:val>
          <c:extLst>
            <c:ext xmlns:c16="http://schemas.microsoft.com/office/drawing/2014/chart" uri="{C3380CC4-5D6E-409C-BE32-E72D297353CC}">
              <c16:uniqueId val="{00000000-7DD5-44C5-BBC0-8F9C358DAC83}"/>
            </c:ext>
          </c:extLst>
        </c:ser>
        <c:dLbls>
          <c:showLegendKey val="0"/>
          <c:showVal val="0"/>
          <c:showCatName val="0"/>
          <c:showSerName val="0"/>
          <c:showPercent val="0"/>
          <c:showBubbleSize val="0"/>
        </c:dLbls>
        <c:gapWidth val="89"/>
        <c:overlap val="-27"/>
        <c:axId val="171489248"/>
        <c:axId val="171488416"/>
      </c:barChart>
      <c:catAx>
        <c:axId val="171489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uk-UA"/>
          </a:p>
        </c:txPr>
        <c:crossAx val="171488416"/>
        <c:crosses val="autoZero"/>
        <c:auto val="1"/>
        <c:lblAlgn val="ctr"/>
        <c:lblOffset val="100"/>
        <c:noMultiLvlLbl val="0"/>
      </c:catAx>
      <c:valAx>
        <c:axId val="171488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uk-UA"/>
          </a:p>
        </c:txPr>
        <c:crossAx val="1714892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uk-UA"/>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cat>
            <c:strRef>
              <c:f>Лист1!$A$2:$A$8</c:f>
              <c:strCache>
                <c:ptCount val="7"/>
                <c:pt idx="0">
                  <c:v>Industry</c:v>
                </c:pt>
                <c:pt idx="1">
                  <c:v>Wholesale and retail trade;
repair of motor vehicles and motorcycles</c:v>
                </c:pt>
                <c:pt idx="2">
                  <c:v>Financial and insurance activities</c:v>
                </c:pt>
                <c:pt idx="3">
                  <c:v>Real estate activities</c:v>
                </c:pt>
                <c:pt idx="4">
                  <c:v>Professional, scientific and technical activities</c:v>
                </c:pt>
                <c:pt idx="5">
                  <c:v>Activities in the field of administrative and support services</c:v>
                </c:pt>
                <c:pt idx="6">
                  <c:v>other </c:v>
                </c:pt>
              </c:strCache>
            </c:strRef>
          </c:cat>
          <c:val>
            <c:numRef>
              <c:f>Лист1!$B$2:$B$8</c:f>
              <c:numCache>
                <c:formatCode>General</c:formatCode>
                <c:ptCount val="7"/>
                <c:pt idx="0">
                  <c:v>55.7</c:v>
                </c:pt>
                <c:pt idx="1">
                  <c:v>4.4000000000000004</c:v>
                </c:pt>
                <c:pt idx="2">
                  <c:v>8.3000000000000007</c:v>
                </c:pt>
                <c:pt idx="3">
                  <c:v>10</c:v>
                </c:pt>
                <c:pt idx="4">
                  <c:v>3.9</c:v>
                </c:pt>
                <c:pt idx="5">
                  <c:v>7.8</c:v>
                </c:pt>
                <c:pt idx="6">
                  <c:v>6.5</c:v>
                </c:pt>
              </c:numCache>
            </c:numRef>
          </c:val>
          <c:extLst>
            <c:ext xmlns:c16="http://schemas.microsoft.com/office/drawing/2014/chart" uri="{C3380CC4-5D6E-409C-BE32-E72D297353CC}">
              <c16:uniqueId val="{00000000-7DD5-44C5-BBC0-8F9C358DAC83}"/>
            </c:ext>
          </c:extLst>
        </c:ser>
        <c:dLbls>
          <c:showLegendKey val="0"/>
          <c:showVal val="0"/>
          <c:showCatName val="0"/>
          <c:showSerName val="0"/>
          <c:showPercent val="0"/>
          <c:showBubbleSize val="0"/>
        </c:dLbls>
        <c:gapWidth val="89"/>
        <c:overlap val="-27"/>
        <c:axId val="171489248"/>
        <c:axId val="171488416"/>
      </c:barChart>
      <c:catAx>
        <c:axId val="171489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uk-UA"/>
          </a:p>
        </c:txPr>
        <c:crossAx val="171488416"/>
        <c:crosses val="autoZero"/>
        <c:auto val="1"/>
        <c:lblAlgn val="ctr"/>
        <c:lblOffset val="100"/>
        <c:noMultiLvlLbl val="0"/>
      </c:catAx>
      <c:valAx>
        <c:axId val="171488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uk-UA"/>
          </a:p>
        </c:txPr>
        <c:crossAx val="1714892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uk-UA"/>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Лист1!$B$1</c:f>
              <c:strCache>
                <c:ptCount val="1"/>
                <c:pt idx="0">
                  <c:v>Export to:</c:v>
                </c:pt>
              </c:strCache>
            </c:strRef>
          </c:tx>
          <c:spPr>
            <a:solidFill>
              <a:srgbClr val="C23350"/>
            </a:solidFill>
            <a:ln>
              <a:noFill/>
            </a:ln>
            <a:effectLst/>
          </c:spPr>
          <c:dPt>
            <c:idx val="0"/>
            <c:bubble3D val="0"/>
            <c:spPr>
              <a:solidFill>
                <a:srgbClr val="C23350"/>
              </a:solidFill>
              <a:ln>
                <a:noFill/>
              </a:ln>
              <a:effectLst/>
            </c:spPr>
            <c:extLst>
              <c:ext xmlns:c16="http://schemas.microsoft.com/office/drawing/2014/chart" uri="{C3380CC4-5D6E-409C-BE32-E72D297353CC}">
                <c16:uniqueId val="{00000001-1ABF-41FD-84D2-69D9F59F672E}"/>
              </c:ext>
            </c:extLst>
          </c:dPt>
          <c:dPt>
            <c:idx val="1"/>
            <c:bubble3D val="0"/>
            <c:spPr>
              <a:solidFill>
                <a:srgbClr val="C23350">
                  <a:alpha val="54000"/>
                </a:srgbClr>
              </a:solidFill>
              <a:ln>
                <a:noFill/>
              </a:ln>
              <a:effectLst/>
            </c:spPr>
            <c:extLst>
              <c:ext xmlns:c16="http://schemas.microsoft.com/office/drawing/2014/chart" uri="{C3380CC4-5D6E-409C-BE32-E72D297353CC}">
                <c16:uniqueId val="{00000002-A13C-45E4-AE76-6BAAC1B411C4}"/>
              </c:ext>
            </c:extLst>
          </c:dPt>
          <c:dPt>
            <c:idx val="2"/>
            <c:bubble3D val="0"/>
            <c:spPr>
              <a:solidFill>
                <a:schemeClr val="bg2">
                  <a:lumMod val="50000"/>
                </a:schemeClr>
              </a:solidFill>
              <a:ln>
                <a:noFill/>
              </a:ln>
              <a:effectLst/>
            </c:spPr>
            <c:extLst>
              <c:ext xmlns:c16="http://schemas.microsoft.com/office/drawing/2014/chart" uri="{C3380CC4-5D6E-409C-BE32-E72D297353CC}">
                <c16:uniqueId val="{00000005-A13C-45E4-AE76-6BAAC1B411C4}"/>
              </c:ext>
            </c:extLst>
          </c:dPt>
          <c:dPt>
            <c:idx val="3"/>
            <c:bubble3D val="0"/>
            <c:spPr>
              <a:solidFill>
                <a:srgbClr val="C23350">
                  <a:alpha val="33000"/>
                </a:srgbClr>
              </a:solidFill>
              <a:ln>
                <a:noFill/>
              </a:ln>
              <a:effectLst/>
            </c:spPr>
            <c:extLst>
              <c:ext xmlns:c16="http://schemas.microsoft.com/office/drawing/2014/chart" uri="{C3380CC4-5D6E-409C-BE32-E72D297353CC}">
                <c16:uniqueId val="{00000003-A13C-45E4-AE76-6BAAC1B411C4}"/>
              </c:ext>
            </c:extLst>
          </c:dPt>
          <c:dPt>
            <c:idx val="4"/>
            <c:bubble3D val="0"/>
            <c:spPr>
              <a:solidFill>
                <a:schemeClr val="bg2">
                  <a:lumMod val="75000"/>
                </a:schemeClr>
              </a:solidFill>
              <a:ln>
                <a:noFill/>
              </a:ln>
              <a:effectLst/>
            </c:spPr>
            <c:extLst>
              <c:ext xmlns:c16="http://schemas.microsoft.com/office/drawing/2014/chart" uri="{C3380CC4-5D6E-409C-BE32-E72D297353CC}">
                <c16:uniqueId val="{00000006-A13C-45E4-AE76-6BAAC1B411C4}"/>
              </c:ext>
            </c:extLst>
          </c:dPt>
          <c:dPt>
            <c:idx val="5"/>
            <c:bubble3D val="0"/>
            <c:spPr>
              <a:solidFill>
                <a:schemeClr val="bg2">
                  <a:lumMod val="25000"/>
                  <a:alpha val="24000"/>
                </a:schemeClr>
              </a:solidFill>
              <a:ln>
                <a:noFill/>
              </a:ln>
              <a:effectLst/>
            </c:spPr>
            <c:extLst>
              <c:ext xmlns:c16="http://schemas.microsoft.com/office/drawing/2014/chart" uri="{C3380CC4-5D6E-409C-BE32-E72D297353CC}">
                <c16:uniqueId val="{00000007-A13C-45E4-AE76-6BAAC1B411C4}"/>
              </c:ext>
            </c:extLst>
          </c:dPt>
          <c:dPt>
            <c:idx val="6"/>
            <c:bubble3D val="0"/>
            <c:spPr>
              <a:solidFill>
                <a:srgbClr val="C23350">
                  <a:alpha val="80000"/>
                </a:srgbClr>
              </a:solidFill>
              <a:ln>
                <a:noFill/>
              </a:ln>
              <a:effectLst/>
            </c:spPr>
            <c:extLst>
              <c:ext xmlns:c16="http://schemas.microsoft.com/office/drawing/2014/chart" uri="{C3380CC4-5D6E-409C-BE32-E72D297353CC}">
                <c16:uniqueId val="{00000004-A13C-45E4-AE76-6BAAC1B411C4}"/>
              </c:ext>
            </c:extLst>
          </c:dPt>
          <c:dPt>
            <c:idx val="7"/>
            <c:bubble3D val="0"/>
            <c:spPr>
              <a:solidFill>
                <a:schemeClr val="bg2">
                  <a:lumMod val="90000"/>
                </a:schemeClr>
              </a:solidFill>
              <a:ln>
                <a:noFill/>
              </a:ln>
              <a:effectLst/>
            </c:spPr>
            <c:extLst>
              <c:ext xmlns:c16="http://schemas.microsoft.com/office/drawing/2014/chart" uri="{C3380CC4-5D6E-409C-BE32-E72D297353CC}">
                <c16:uniqueId val="{00000008-A13C-45E4-AE76-6BAAC1B411C4}"/>
              </c:ext>
            </c:extLst>
          </c:dPt>
          <c:dLbls>
            <c:spPr>
              <a:noFill/>
              <a:ln>
                <a:noFill/>
              </a:ln>
              <a:effectLst/>
            </c:spPr>
            <c:txPr>
              <a:bodyPr rot="0" spcFirstLastPara="1" vertOverflow="ellipsis" vert="horz" wrap="square" lIns="38100" tIns="19050" rIns="38100" bIns="19050" anchor="ctr" anchorCtr="1">
                <a:spAutoFit/>
              </a:bodyPr>
              <a:lstStyle/>
              <a:p>
                <a:pPr>
                  <a:defRPr sz="4400" b="1" i="0" u="none" strike="noStrike" kern="1200" baseline="0">
                    <a:solidFill>
                      <a:schemeClr val="lt1"/>
                    </a:solidFill>
                    <a:effectLst/>
                    <a:latin typeface="Montserrat" panose="00000500000000000000" pitchFamily="2" charset="-52"/>
                    <a:ea typeface="+mn-ea"/>
                    <a:cs typeface="+mn-cs"/>
                  </a:defRPr>
                </a:pPr>
                <a:endParaRPr lang="uk-UA"/>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Лист1!$A$2:$A$8</c:f>
              <c:strCache>
                <c:ptCount val="7"/>
                <c:pt idx="0">
                  <c:v>production of food, beverages and tobacco</c:v>
                </c:pt>
                <c:pt idx="1">
                  <c:v>Wood, manufacture of paper and printing</c:v>
                </c:pt>
                <c:pt idx="2">
                  <c:v>production of rubber and plastic products, other non-metallic mineral products</c:v>
                </c:pt>
                <c:pt idx="3">
                  <c:v>mechanical engineering, except repair and installation of machinery and equipment</c:v>
                </c:pt>
                <c:pt idx="4">
                  <c:v>supply of electricity, gas, steam and air conditioning</c:v>
                </c:pt>
                <c:pt idx="5">
                  <c:v>other industrial activities</c:v>
                </c:pt>
                <c:pt idx="6">
                  <c:v>mining</c:v>
                </c:pt>
              </c:strCache>
            </c:strRef>
          </c:cat>
          <c:val>
            <c:numRef>
              <c:f>Лист1!$B$2:$B$8</c:f>
              <c:numCache>
                <c:formatCode>General</c:formatCode>
                <c:ptCount val="7"/>
                <c:pt idx="0">
                  <c:v>30</c:v>
                </c:pt>
                <c:pt idx="1">
                  <c:v>9</c:v>
                </c:pt>
                <c:pt idx="2">
                  <c:v>9</c:v>
                </c:pt>
                <c:pt idx="3">
                  <c:v>9</c:v>
                </c:pt>
                <c:pt idx="4">
                  <c:v>20</c:v>
                </c:pt>
                <c:pt idx="5">
                  <c:v>18</c:v>
                </c:pt>
                <c:pt idx="6">
                  <c:v>7</c:v>
                </c:pt>
              </c:numCache>
            </c:numRef>
          </c:val>
          <c:extLst>
            <c:ext xmlns:c16="http://schemas.microsoft.com/office/drawing/2014/chart" uri="{C3380CC4-5D6E-409C-BE32-E72D297353CC}">
              <c16:uniqueId val="{00000000-A13C-45E4-AE76-6BAAC1B411C4}"/>
            </c:ext>
          </c:extLst>
        </c:ser>
        <c:dLbls>
          <c:showLegendKey val="0"/>
          <c:showVal val="0"/>
          <c:showCatName val="0"/>
          <c:showSerName val="0"/>
          <c:showPercent val="1"/>
          <c:showBubbleSize val="0"/>
          <c:showLeaderLines val="1"/>
        </c:dLbls>
        <c:firstSliceAng val="0"/>
        <c:holeSize val="50"/>
      </c:doughnutChart>
      <c:spPr>
        <a:noFill/>
        <a:ln>
          <a:noFill/>
        </a:ln>
        <a:effectLst>
          <a:outerShdw blurRad="50800" dist="50800" dir="5400000" sx="1000" sy="1000" algn="ctr" rotWithShape="0">
            <a:srgbClr val="000000">
              <a:alpha val="43137"/>
            </a:srgbClr>
          </a:outerShdw>
        </a:effectLst>
      </c:spPr>
    </c:plotArea>
    <c:legend>
      <c:legendPos val="r"/>
      <c:layout>
        <c:manualLayout>
          <c:xMode val="edge"/>
          <c:yMode val="edge"/>
          <c:x val="0.58882861135252962"/>
          <c:y val="2.6385956890943633E-2"/>
          <c:w val="0.37022369884088296"/>
          <c:h val="0.95896438213973723"/>
        </c:manualLayout>
      </c:layout>
      <c:overlay val="0"/>
      <c:spPr>
        <a:noFill/>
        <a:ln>
          <a:noFill/>
        </a:ln>
        <a:effectLst/>
      </c:spPr>
      <c:txPr>
        <a:bodyPr rot="0" spcFirstLastPara="1" vertOverflow="ellipsis" vert="horz" wrap="square" anchor="t" anchorCtr="0"/>
        <a:lstStyle/>
        <a:p>
          <a:pPr>
            <a:defRPr sz="2400" b="0" i="0" u="none" strike="noStrike" kern="1200" baseline="0">
              <a:solidFill>
                <a:schemeClr val="dk1">
                  <a:lumMod val="75000"/>
                  <a:lumOff val="25000"/>
                </a:schemeClr>
              </a:solidFill>
              <a:latin typeface="Montserrat" panose="00000500000000000000" pitchFamily="2" charset="-52"/>
              <a:ea typeface="+mn-ea"/>
              <a:cs typeface="+mn-cs"/>
            </a:defRPr>
          </a:pPr>
          <a:endParaRPr lang="uk-U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uk-UA"/>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Лист1!$B$1</c:f>
              <c:strCache>
                <c:ptCount val="1"/>
                <c:pt idx="0">
                  <c:v>Export to:</c:v>
                </c:pt>
              </c:strCache>
            </c:strRef>
          </c:tx>
          <c:spPr>
            <a:solidFill>
              <a:srgbClr val="C23350"/>
            </a:solidFill>
            <a:ln>
              <a:noFill/>
            </a:ln>
            <a:effectLst/>
          </c:spPr>
          <c:dPt>
            <c:idx val="0"/>
            <c:bubble3D val="0"/>
            <c:spPr>
              <a:solidFill>
                <a:srgbClr val="C23350"/>
              </a:solidFill>
              <a:ln>
                <a:noFill/>
              </a:ln>
              <a:effectLst/>
            </c:spPr>
            <c:extLst>
              <c:ext xmlns:c16="http://schemas.microsoft.com/office/drawing/2014/chart" uri="{C3380CC4-5D6E-409C-BE32-E72D297353CC}">
                <c16:uniqueId val="{00000001-C437-437D-BF44-5B830C691158}"/>
              </c:ext>
            </c:extLst>
          </c:dPt>
          <c:dPt>
            <c:idx val="1"/>
            <c:bubble3D val="0"/>
            <c:spPr>
              <a:solidFill>
                <a:srgbClr val="C23350">
                  <a:alpha val="54000"/>
                </a:srgbClr>
              </a:solidFill>
              <a:ln>
                <a:noFill/>
              </a:ln>
              <a:effectLst/>
            </c:spPr>
            <c:extLst>
              <c:ext xmlns:c16="http://schemas.microsoft.com/office/drawing/2014/chart" uri="{C3380CC4-5D6E-409C-BE32-E72D297353CC}">
                <c16:uniqueId val="{00000003-C437-437D-BF44-5B830C691158}"/>
              </c:ext>
            </c:extLst>
          </c:dPt>
          <c:dPt>
            <c:idx val="2"/>
            <c:bubble3D val="0"/>
            <c:spPr>
              <a:solidFill>
                <a:schemeClr val="bg2">
                  <a:lumMod val="50000"/>
                </a:schemeClr>
              </a:solidFill>
              <a:ln>
                <a:noFill/>
              </a:ln>
              <a:effectLst/>
            </c:spPr>
            <c:extLst>
              <c:ext xmlns:c16="http://schemas.microsoft.com/office/drawing/2014/chart" uri="{C3380CC4-5D6E-409C-BE32-E72D297353CC}">
                <c16:uniqueId val="{00000005-C437-437D-BF44-5B830C691158}"/>
              </c:ext>
            </c:extLst>
          </c:dPt>
          <c:dPt>
            <c:idx val="3"/>
            <c:bubble3D val="0"/>
            <c:spPr>
              <a:solidFill>
                <a:srgbClr val="C23350">
                  <a:alpha val="33000"/>
                </a:srgbClr>
              </a:solidFill>
              <a:ln>
                <a:noFill/>
              </a:ln>
              <a:effectLst/>
            </c:spPr>
            <c:extLst>
              <c:ext xmlns:c16="http://schemas.microsoft.com/office/drawing/2014/chart" uri="{C3380CC4-5D6E-409C-BE32-E72D297353CC}">
                <c16:uniqueId val="{00000007-C437-437D-BF44-5B830C691158}"/>
              </c:ext>
            </c:extLst>
          </c:dPt>
          <c:dPt>
            <c:idx val="4"/>
            <c:bubble3D val="0"/>
            <c:spPr>
              <a:solidFill>
                <a:schemeClr val="bg2">
                  <a:lumMod val="75000"/>
                </a:schemeClr>
              </a:solidFill>
              <a:ln>
                <a:noFill/>
              </a:ln>
              <a:effectLst/>
            </c:spPr>
            <c:extLst>
              <c:ext xmlns:c16="http://schemas.microsoft.com/office/drawing/2014/chart" uri="{C3380CC4-5D6E-409C-BE32-E72D297353CC}">
                <c16:uniqueId val="{00000009-C437-437D-BF44-5B830C691158}"/>
              </c:ext>
            </c:extLst>
          </c:dPt>
          <c:dPt>
            <c:idx val="5"/>
            <c:bubble3D val="0"/>
            <c:spPr>
              <a:solidFill>
                <a:schemeClr val="bg2">
                  <a:lumMod val="25000"/>
                  <a:alpha val="24000"/>
                </a:schemeClr>
              </a:solidFill>
              <a:ln>
                <a:noFill/>
              </a:ln>
              <a:effectLst/>
            </c:spPr>
            <c:extLst>
              <c:ext xmlns:c16="http://schemas.microsoft.com/office/drawing/2014/chart" uri="{C3380CC4-5D6E-409C-BE32-E72D297353CC}">
                <c16:uniqueId val="{0000000B-C437-437D-BF44-5B830C691158}"/>
              </c:ext>
            </c:extLst>
          </c:dPt>
          <c:dPt>
            <c:idx val="6"/>
            <c:bubble3D val="0"/>
            <c:spPr>
              <a:solidFill>
                <a:srgbClr val="C23350">
                  <a:alpha val="80000"/>
                </a:srgbClr>
              </a:solidFill>
              <a:ln>
                <a:noFill/>
              </a:ln>
              <a:effectLst/>
            </c:spPr>
            <c:extLst>
              <c:ext xmlns:c16="http://schemas.microsoft.com/office/drawing/2014/chart" uri="{C3380CC4-5D6E-409C-BE32-E72D297353CC}">
                <c16:uniqueId val="{0000000D-C437-437D-BF44-5B830C691158}"/>
              </c:ext>
            </c:extLst>
          </c:dPt>
          <c:dPt>
            <c:idx val="7"/>
            <c:bubble3D val="0"/>
            <c:spPr>
              <a:solidFill>
                <a:srgbClr val="292B2D"/>
              </a:solidFill>
              <a:ln>
                <a:noFill/>
              </a:ln>
              <a:effectLst/>
            </c:spPr>
            <c:extLst>
              <c:ext xmlns:c16="http://schemas.microsoft.com/office/drawing/2014/chart" uri="{C3380CC4-5D6E-409C-BE32-E72D297353CC}">
                <c16:uniqueId val="{0000000F-C437-437D-BF44-5B830C691158}"/>
              </c:ext>
            </c:extLst>
          </c:dPt>
          <c:dPt>
            <c:idx val="8"/>
            <c:bubble3D val="0"/>
            <c:spPr>
              <a:solidFill>
                <a:srgbClr val="C23350">
                  <a:alpha val="50000"/>
                </a:srgbClr>
              </a:solidFill>
              <a:ln>
                <a:noFill/>
              </a:ln>
              <a:effectLst/>
            </c:spPr>
            <c:extLst>
              <c:ext xmlns:c16="http://schemas.microsoft.com/office/drawing/2014/chart" uri="{C3380CC4-5D6E-409C-BE32-E72D297353CC}">
                <c16:uniqueId val="{00000012-C437-437D-BF44-5B830C691158}"/>
              </c:ext>
            </c:extLst>
          </c:dPt>
          <c:dLbls>
            <c:dLbl>
              <c:idx val="2"/>
              <c:tx>
                <c:rich>
                  <a:bodyPr/>
                  <a:lstStyle/>
                  <a:p>
                    <a:fld id="{DBC4DE38-5958-46C5-8810-726588D4EF01}" type="PERCENTAGE">
                      <a:rPr lang="en-US">
                        <a:solidFill>
                          <a:srgbClr val="292B2D"/>
                        </a:solidFill>
                      </a:rPr>
                      <a:pPr/>
                      <a:t>[ВІДСОТОК]</a:t>
                    </a:fld>
                    <a:endParaRPr lang="uk-UA"/>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437-437D-BF44-5B830C691158}"/>
                </c:ext>
              </c:extLst>
            </c:dLbl>
            <c:dLbl>
              <c:idx val="7"/>
              <c:tx>
                <c:rich>
                  <a:bodyPr/>
                  <a:lstStyle/>
                  <a:p>
                    <a:fld id="{ECACB44F-2239-4612-9479-A70F74B1C125}" type="PERCENTAGE">
                      <a:rPr lang="en-US">
                        <a:solidFill>
                          <a:srgbClr val="292B2D"/>
                        </a:solidFill>
                      </a:rPr>
                      <a:pPr/>
                      <a:t>[ВІДСОТОК]</a:t>
                    </a:fld>
                    <a:endParaRPr lang="uk-UA"/>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C437-437D-BF44-5B830C691158}"/>
                </c:ext>
              </c:extLst>
            </c:dLbl>
            <c:dLbl>
              <c:idx val="8"/>
              <c:tx>
                <c:rich>
                  <a:bodyPr/>
                  <a:lstStyle/>
                  <a:p>
                    <a:fld id="{A76261CC-C799-42B4-9EFB-058922C466B4}" type="PERCENTAGE">
                      <a:rPr lang="en-US">
                        <a:solidFill>
                          <a:srgbClr val="292B2D"/>
                        </a:solidFill>
                      </a:rPr>
                      <a:pPr/>
                      <a:t>[ВІДСОТОК]</a:t>
                    </a:fld>
                    <a:endParaRPr lang="uk-UA"/>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C437-437D-BF44-5B830C691158}"/>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effectLst/>
                    <a:latin typeface="Montserrat" panose="00000500000000000000" pitchFamily="2" charset="-52"/>
                    <a:ea typeface="+mn-ea"/>
                    <a:cs typeface="+mn-cs"/>
                  </a:defRPr>
                </a:pPr>
                <a:endParaRPr lang="uk-UA"/>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Лист1!$A$2:$A$10</c:f>
              <c:strCache>
                <c:ptCount val="9"/>
                <c:pt idx="0">
                  <c:v>growing farm animals </c:v>
                </c:pt>
                <c:pt idx="1">
                  <c:v>milk </c:v>
                </c:pt>
                <c:pt idx="2">
                  <c:v>eggs </c:v>
                </c:pt>
                <c:pt idx="3">
                  <c:v>potatoes </c:v>
                </c:pt>
                <c:pt idx="4">
                  <c:v>cereals and legumes </c:v>
                </c:pt>
                <c:pt idx="5">
                  <c:v>vegetables </c:v>
                </c:pt>
                <c:pt idx="6">
                  <c:v>technical crops </c:v>
                </c:pt>
                <c:pt idx="7">
                  <c:v>fruit and berry crops, grapes </c:v>
                </c:pt>
                <c:pt idx="8">
                  <c:v>other</c:v>
                </c:pt>
              </c:strCache>
            </c:strRef>
          </c:cat>
          <c:val>
            <c:numRef>
              <c:f>Лист1!$B$2:$B$10</c:f>
              <c:numCache>
                <c:formatCode>0%</c:formatCode>
                <c:ptCount val="9"/>
                <c:pt idx="0">
                  <c:v>0.22</c:v>
                </c:pt>
                <c:pt idx="1">
                  <c:v>0.12</c:v>
                </c:pt>
                <c:pt idx="2">
                  <c:v>0.03</c:v>
                </c:pt>
                <c:pt idx="3">
                  <c:v>0.17</c:v>
                </c:pt>
                <c:pt idx="4">
                  <c:v>0.15</c:v>
                </c:pt>
                <c:pt idx="5">
                  <c:v>0.1</c:v>
                </c:pt>
                <c:pt idx="6">
                  <c:v>0.14000000000000001</c:v>
                </c:pt>
                <c:pt idx="7">
                  <c:v>0.04</c:v>
                </c:pt>
                <c:pt idx="8">
                  <c:v>0.03</c:v>
                </c:pt>
              </c:numCache>
            </c:numRef>
          </c:val>
          <c:extLst>
            <c:ext xmlns:c16="http://schemas.microsoft.com/office/drawing/2014/chart" uri="{C3380CC4-5D6E-409C-BE32-E72D297353CC}">
              <c16:uniqueId val="{00000010-C437-437D-BF44-5B830C691158}"/>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7376446711507743"/>
          <c:y val="0.19718503937007875"/>
          <c:w val="0.31444351176718538"/>
          <c:h val="0.7338895177165354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ontserrat" panose="00000500000000000000" pitchFamily="2" charset="-52"/>
              <a:ea typeface="+mn-ea"/>
              <a:cs typeface="+mn-cs"/>
            </a:defRPr>
          </a:pPr>
          <a:endParaRPr lang="uk-UA"/>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uk-UA"/>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737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4276600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10</a:t>
            </a:fld>
            <a:endParaRPr lang="en-US">
              <a:latin typeface="Montserrat" panose="00000500000000000000" pitchFamily="2" charset="-52"/>
            </a:endParaRPr>
          </a:p>
        </p:txBody>
      </p:sp>
    </p:spTree>
    <p:extLst>
      <p:ext uri="{BB962C8B-B14F-4D97-AF65-F5344CB8AC3E}">
        <p14:creationId xmlns:p14="http://schemas.microsoft.com/office/powerpoint/2010/main" val="2478443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11</a:t>
            </a:fld>
            <a:endParaRPr lang="en-US">
              <a:latin typeface="Montserrat" panose="00000500000000000000" pitchFamily="2" charset="-52"/>
            </a:endParaRPr>
          </a:p>
        </p:txBody>
      </p:sp>
    </p:spTree>
    <p:extLst>
      <p:ext uri="{BB962C8B-B14F-4D97-AF65-F5344CB8AC3E}">
        <p14:creationId xmlns:p14="http://schemas.microsoft.com/office/powerpoint/2010/main" val="3162838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12</a:t>
            </a:fld>
            <a:endParaRPr lang="en-US">
              <a:latin typeface="Montserrat" panose="00000500000000000000" pitchFamily="2" charset="-52"/>
            </a:endParaRPr>
          </a:p>
        </p:txBody>
      </p:sp>
    </p:spTree>
    <p:extLst>
      <p:ext uri="{BB962C8B-B14F-4D97-AF65-F5344CB8AC3E}">
        <p14:creationId xmlns:p14="http://schemas.microsoft.com/office/powerpoint/2010/main" val="1363090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13</a:t>
            </a:fld>
            <a:endParaRPr lang="en-US">
              <a:latin typeface="Montserrat" panose="00000500000000000000" pitchFamily="2" charset="-52"/>
            </a:endParaRPr>
          </a:p>
        </p:txBody>
      </p:sp>
    </p:spTree>
    <p:extLst>
      <p:ext uri="{BB962C8B-B14F-4D97-AF65-F5344CB8AC3E}">
        <p14:creationId xmlns:p14="http://schemas.microsoft.com/office/powerpoint/2010/main" val="2901051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14</a:t>
            </a:fld>
            <a:endParaRPr lang="en-US">
              <a:latin typeface="Montserrat" panose="00000500000000000000" pitchFamily="2" charset="-52"/>
            </a:endParaRPr>
          </a:p>
        </p:txBody>
      </p:sp>
    </p:spTree>
    <p:extLst>
      <p:ext uri="{BB962C8B-B14F-4D97-AF65-F5344CB8AC3E}">
        <p14:creationId xmlns:p14="http://schemas.microsoft.com/office/powerpoint/2010/main" val="4278254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15</a:t>
            </a:fld>
            <a:endParaRPr lang="en-US">
              <a:latin typeface="Montserrat" panose="00000500000000000000" pitchFamily="2" charset="-52"/>
            </a:endParaRPr>
          </a:p>
        </p:txBody>
      </p:sp>
    </p:spTree>
    <p:extLst>
      <p:ext uri="{BB962C8B-B14F-4D97-AF65-F5344CB8AC3E}">
        <p14:creationId xmlns:p14="http://schemas.microsoft.com/office/powerpoint/2010/main" val="3392515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16</a:t>
            </a:fld>
            <a:endParaRPr lang="en-US">
              <a:latin typeface="Montserrat" panose="00000500000000000000" pitchFamily="2" charset="-52"/>
            </a:endParaRPr>
          </a:p>
        </p:txBody>
      </p:sp>
    </p:spTree>
    <p:extLst>
      <p:ext uri="{BB962C8B-B14F-4D97-AF65-F5344CB8AC3E}">
        <p14:creationId xmlns:p14="http://schemas.microsoft.com/office/powerpoint/2010/main" val="829434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366528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2335436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19</a:t>
            </a:fld>
            <a:endParaRPr lang="en-US">
              <a:latin typeface="Montserrat" panose="00000500000000000000" pitchFamily="2" charset="-52"/>
            </a:endParaRPr>
          </a:p>
        </p:txBody>
      </p:sp>
    </p:spTree>
    <p:extLst>
      <p:ext uri="{BB962C8B-B14F-4D97-AF65-F5344CB8AC3E}">
        <p14:creationId xmlns:p14="http://schemas.microsoft.com/office/powerpoint/2010/main" val="329215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1174274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21</a:t>
            </a:fld>
            <a:endParaRPr lang="en-US">
              <a:latin typeface="Montserrat" panose="00000500000000000000" pitchFamily="2" charset="-52"/>
            </a:endParaRPr>
          </a:p>
        </p:txBody>
      </p:sp>
    </p:spTree>
    <p:extLst>
      <p:ext uri="{BB962C8B-B14F-4D97-AF65-F5344CB8AC3E}">
        <p14:creationId xmlns:p14="http://schemas.microsoft.com/office/powerpoint/2010/main" val="1472938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1335847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2988973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3089867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2962340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2527641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910896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28</a:t>
            </a:fld>
            <a:endParaRPr lang="en-US">
              <a:latin typeface="Montserrat" panose="00000500000000000000" pitchFamily="2" charset="-52"/>
            </a:endParaRPr>
          </a:p>
        </p:txBody>
      </p:sp>
    </p:spTree>
    <p:extLst>
      <p:ext uri="{BB962C8B-B14F-4D97-AF65-F5344CB8AC3E}">
        <p14:creationId xmlns:p14="http://schemas.microsoft.com/office/powerpoint/2010/main" val="1161072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29</a:t>
            </a:fld>
            <a:endParaRPr lang="en-US">
              <a:latin typeface="Montserrat" panose="00000500000000000000" pitchFamily="2" charset="-52"/>
            </a:endParaRPr>
          </a:p>
        </p:txBody>
      </p:sp>
    </p:spTree>
    <p:extLst>
      <p:ext uri="{BB962C8B-B14F-4D97-AF65-F5344CB8AC3E}">
        <p14:creationId xmlns:p14="http://schemas.microsoft.com/office/powerpoint/2010/main" val="370737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3</a:t>
            </a:fld>
            <a:endParaRPr lang="en-US">
              <a:latin typeface="Montserrat" panose="00000500000000000000" pitchFamily="2" charset="-52"/>
            </a:endParaRPr>
          </a:p>
        </p:txBody>
      </p:sp>
    </p:spTree>
    <p:extLst>
      <p:ext uri="{BB962C8B-B14F-4D97-AF65-F5344CB8AC3E}">
        <p14:creationId xmlns:p14="http://schemas.microsoft.com/office/powerpoint/2010/main" val="2404978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341780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2478444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32</a:t>
            </a:fld>
            <a:endParaRPr lang="en-US">
              <a:latin typeface="Montserrat" panose="00000500000000000000" pitchFamily="2" charset="-52"/>
            </a:endParaRPr>
          </a:p>
        </p:txBody>
      </p:sp>
    </p:spTree>
    <p:extLst>
      <p:ext uri="{BB962C8B-B14F-4D97-AF65-F5344CB8AC3E}">
        <p14:creationId xmlns:p14="http://schemas.microsoft.com/office/powerpoint/2010/main" val="644360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33</a:t>
            </a:fld>
            <a:endParaRPr lang="en-US">
              <a:latin typeface="Montserrat" panose="00000500000000000000" pitchFamily="2" charset="-52"/>
            </a:endParaRPr>
          </a:p>
        </p:txBody>
      </p:sp>
    </p:spTree>
    <p:extLst>
      <p:ext uri="{BB962C8B-B14F-4D97-AF65-F5344CB8AC3E}">
        <p14:creationId xmlns:p14="http://schemas.microsoft.com/office/powerpoint/2010/main" val="2573810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1363090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592381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3252801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2545408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3162838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3320007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4</a:t>
            </a:fld>
            <a:endParaRPr lang="en-US">
              <a:latin typeface="Montserrat" panose="00000500000000000000" pitchFamily="2" charset="-52"/>
            </a:endParaRPr>
          </a:p>
        </p:txBody>
      </p:sp>
    </p:spTree>
    <p:extLst>
      <p:ext uri="{BB962C8B-B14F-4D97-AF65-F5344CB8AC3E}">
        <p14:creationId xmlns:p14="http://schemas.microsoft.com/office/powerpoint/2010/main" val="150407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3834243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408903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3723263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410477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2053573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5</a:t>
            </a:fld>
            <a:endParaRPr lang="en-US">
              <a:latin typeface="Montserrat" panose="00000500000000000000" pitchFamily="2" charset="-52"/>
            </a:endParaRPr>
          </a:p>
        </p:txBody>
      </p:sp>
    </p:spTree>
    <p:extLst>
      <p:ext uri="{BB962C8B-B14F-4D97-AF65-F5344CB8AC3E}">
        <p14:creationId xmlns:p14="http://schemas.microsoft.com/office/powerpoint/2010/main" val="42879435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52</a:t>
            </a:fld>
            <a:endParaRPr lang="en-US">
              <a:latin typeface="Montserrat" panose="00000500000000000000" pitchFamily="2" charset="-52"/>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6</a:t>
            </a:fld>
            <a:endParaRPr lang="en-US">
              <a:latin typeface="Montserrat" panose="00000500000000000000" pitchFamily="2" charset="-52"/>
            </a:endParaRPr>
          </a:p>
        </p:txBody>
      </p:sp>
    </p:spTree>
    <p:extLst>
      <p:ext uri="{BB962C8B-B14F-4D97-AF65-F5344CB8AC3E}">
        <p14:creationId xmlns:p14="http://schemas.microsoft.com/office/powerpoint/2010/main" val="2022737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Montserrat" panose="00000500000000000000" pitchFamily="2" charset="-52"/>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8</a:t>
            </a:fld>
            <a:endParaRPr lang="en-US">
              <a:latin typeface="Montserrat" panose="00000500000000000000" pitchFamily="2" charset="-52"/>
            </a:endParaRPr>
          </a:p>
        </p:txBody>
      </p:sp>
    </p:spTree>
    <p:extLst>
      <p:ext uri="{BB962C8B-B14F-4D97-AF65-F5344CB8AC3E}">
        <p14:creationId xmlns:p14="http://schemas.microsoft.com/office/powerpoint/2010/main" val="2545408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ontserrat" panose="00000500000000000000" pitchFamily="2" charset="-52"/>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Montserrat" panose="00000500000000000000" pitchFamily="2" charset="-52"/>
              </a:rPr>
              <a:t>9</a:t>
            </a:fld>
            <a:endParaRPr lang="en-US">
              <a:latin typeface="Montserrat" panose="00000500000000000000" pitchFamily="2" charset="-52"/>
            </a:endParaRPr>
          </a:p>
        </p:txBody>
      </p:sp>
    </p:spTree>
    <p:extLst>
      <p:ext uri="{BB962C8B-B14F-4D97-AF65-F5344CB8AC3E}">
        <p14:creationId xmlns:p14="http://schemas.microsoft.com/office/powerpoint/2010/main" val="112512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86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4561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936639"/>
      </p:ext>
    </p:extLst>
  </p:cSld>
  <p:clrMap bg1="lt1" tx1="dk1" bg2="lt2" tx2="dk2" accent1="accent1" accent2="accent2" accent3="accent3" accent4="accent4" accent5="accent5" accent6="accent6" hlink="hlink" folHlink="folHlink"/>
  <p:sldLayoutIdLst>
    <p:sldLayoutId id="2147483651" r:id="rId1"/>
  </p:sldLayoutIdLst>
  <p:hf sldNum="0" hdr="0" ftr="0" dt="0"/>
  <p:txStyles>
    <p:titleStyle>
      <a:lvl1pPr algn="ctr" defTabSz="914400" rtl="0" eaLnBrk="1" latinLnBrk="0" hangingPunct="1">
        <a:spcBef>
          <a:spcPct val="0"/>
        </a:spcBef>
        <a:buNone/>
        <a:defRPr sz="4400" kern="1200" baseline="0">
          <a:solidFill>
            <a:schemeClr val="tx1"/>
          </a:solidFill>
          <a:latin typeface="Montserrat" pitchFamily="2" charset="77"/>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Montserrat" pitchFamily="2" charset="77"/>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496341"/>
      </p:ext>
    </p:extLst>
  </p:cSld>
  <p:clrMap bg1="lt1" tx1="dk1" bg2="lt2" tx2="dk2" accent1="accent1" accent2="accent2" accent3="accent3" accent4="accent4" accent5="accent5" accent6="accent6" hlink="hlink" folHlink="folHlink"/>
  <p:sldLayoutIdLst>
    <p:sldLayoutId id="2147483653"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25.sv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8.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sv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0.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36.sv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6.svg"/><Relationship Id="rId7" Type="http://schemas.openxmlformats.org/officeDocument/2006/relationships/image" Target="../media/image43.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36.sv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7.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sv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6.svg"/><Relationship Id="rId7" Type="http://schemas.openxmlformats.org/officeDocument/2006/relationships/image" Target="../media/image54.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svg"/><Relationship Id="rId3" Type="http://schemas.openxmlformats.org/officeDocument/2006/relationships/image" Target="../media/image6.svg"/><Relationship Id="rId7" Type="http://schemas.openxmlformats.org/officeDocument/2006/relationships/image" Target="../media/image57.svg"/><Relationship Id="rId12" Type="http://schemas.openxmlformats.org/officeDocument/2006/relationships/image" Target="../media/image62.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6.svg"/><Relationship Id="rId11" Type="http://schemas.openxmlformats.org/officeDocument/2006/relationships/image" Target="../media/image61.svg"/><Relationship Id="rId5" Type="http://schemas.openxmlformats.org/officeDocument/2006/relationships/image" Target="../media/image36.svg"/><Relationship Id="rId10" Type="http://schemas.openxmlformats.org/officeDocument/2006/relationships/image" Target="../media/image60.svg"/><Relationship Id="rId4" Type="http://schemas.openxmlformats.org/officeDocument/2006/relationships/image" Target="../media/image8.svg"/><Relationship Id="rId9" Type="http://schemas.openxmlformats.org/officeDocument/2006/relationships/image" Target="../media/image59.svg"/></Relationships>
</file>

<file path=ppt/slides/_rels/slide2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svg"/><Relationship Id="rId7" Type="http://schemas.openxmlformats.org/officeDocument/2006/relationships/image" Target="../media/image65.svg"/><Relationship Id="rId12" Type="http://schemas.openxmlformats.org/officeDocument/2006/relationships/image" Target="../media/image70.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69.svg"/><Relationship Id="rId5" Type="http://schemas.openxmlformats.org/officeDocument/2006/relationships/chart" Target="../charts/chart5.xml"/><Relationship Id="rId10" Type="http://schemas.openxmlformats.org/officeDocument/2006/relationships/image" Target="../media/image68.svg"/><Relationship Id="rId4" Type="http://schemas.openxmlformats.org/officeDocument/2006/relationships/image" Target="../media/image8.svg"/><Relationship Id="rId9" Type="http://schemas.openxmlformats.org/officeDocument/2006/relationships/image" Target="../media/image67.svg"/></Relationships>
</file>

<file path=ppt/slides/_rels/slide2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svg"/><Relationship Id="rId7" Type="http://schemas.openxmlformats.org/officeDocument/2006/relationships/image" Target="../media/image58.svg"/><Relationship Id="rId12" Type="http://schemas.openxmlformats.org/officeDocument/2006/relationships/image" Target="../media/image75.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74.svg"/><Relationship Id="rId5" Type="http://schemas.openxmlformats.org/officeDocument/2006/relationships/chart" Target="../charts/chart6.xml"/><Relationship Id="rId10" Type="http://schemas.openxmlformats.org/officeDocument/2006/relationships/image" Target="../media/image73.svg"/><Relationship Id="rId4" Type="http://schemas.openxmlformats.org/officeDocument/2006/relationships/image" Target="../media/image8.svg"/><Relationship Id="rId9" Type="http://schemas.openxmlformats.org/officeDocument/2006/relationships/image" Target="../media/image72.svg"/></Relationships>
</file>

<file path=ppt/slides/_rels/slide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76.svg"/><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6.svg"/><Relationship Id="rId7" Type="http://schemas.openxmlformats.org/officeDocument/2006/relationships/image" Target="../media/image79.svg"/><Relationship Id="rId12" Type="http://schemas.openxmlformats.org/officeDocument/2006/relationships/image" Target="../media/image84.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image" Target="../media/image83.svg"/><Relationship Id="rId5" Type="http://schemas.openxmlformats.org/officeDocument/2006/relationships/image" Target="../media/image36.svg"/><Relationship Id="rId10" Type="http://schemas.openxmlformats.org/officeDocument/2006/relationships/image" Target="../media/image82.svg"/><Relationship Id="rId4" Type="http://schemas.openxmlformats.org/officeDocument/2006/relationships/image" Target="../media/image8.svg"/><Relationship Id="rId9" Type="http://schemas.openxmlformats.org/officeDocument/2006/relationships/image" Target="../media/image81.svg"/></Relationships>
</file>

<file path=ppt/slides/_rels/slide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13.svg"/></Relationships>
</file>

<file path=ppt/slides/_rels/slide34.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svg"/><Relationship Id="rId3" Type="http://schemas.openxmlformats.org/officeDocument/2006/relationships/image" Target="../media/image36.svg"/><Relationship Id="rId7" Type="http://schemas.openxmlformats.org/officeDocument/2006/relationships/chart" Target="../charts/chart8.xml"/><Relationship Id="rId12" Type="http://schemas.openxmlformats.org/officeDocument/2006/relationships/image" Target="../media/image91.sv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6.svg"/><Relationship Id="rId11" Type="http://schemas.openxmlformats.org/officeDocument/2006/relationships/image" Target="../media/image90.svg"/><Relationship Id="rId5" Type="http://schemas.openxmlformats.org/officeDocument/2006/relationships/image" Target="../media/image13.svg"/><Relationship Id="rId10" Type="http://schemas.openxmlformats.org/officeDocument/2006/relationships/image" Target="../media/image89.svg"/><Relationship Id="rId4" Type="http://schemas.openxmlformats.org/officeDocument/2006/relationships/image" Target="../media/image12.svg"/><Relationship Id="rId9" Type="http://schemas.openxmlformats.org/officeDocument/2006/relationships/image" Target="../media/image88.svg"/></Relationships>
</file>

<file path=ppt/slides/_rels/slide35.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94.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3.svg"/><Relationship Id="rId5" Type="http://schemas.openxmlformats.org/officeDocument/2006/relationships/image" Target="../media/image13.svg"/><Relationship Id="rId4" Type="http://schemas.openxmlformats.org/officeDocument/2006/relationships/image" Target="../media/image12.svg"/></Relationships>
</file>

<file path=ppt/slides/_rels/slide36.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36.svg"/><Relationship Id="rId7" Type="http://schemas.openxmlformats.org/officeDocument/2006/relationships/image" Target="../media/image95.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3.svg"/><Relationship Id="rId5" Type="http://schemas.openxmlformats.org/officeDocument/2006/relationships/image" Target="../media/image13.svg"/><Relationship Id="rId4" Type="http://schemas.openxmlformats.org/officeDocument/2006/relationships/image" Target="../media/image12.svg"/></Relationships>
</file>

<file path=ppt/slides/_rels/slide3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98.e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7.svg"/><Relationship Id="rId5" Type="http://schemas.openxmlformats.org/officeDocument/2006/relationships/image" Target="../media/image36.svg"/><Relationship Id="rId4" Type="http://schemas.openxmlformats.org/officeDocument/2006/relationships/image" Target="../media/image13.svg"/></Relationships>
</file>

<file path=ppt/slides/_rels/slide38.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100.em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9.svg"/><Relationship Id="rId5" Type="http://schemas.openxmlformats.org/officeDocument/2006/relationships/image" Target="../media/image13.svg"/><Relationship Id="rId4" Type="http://schemas.openxmlformats.org/officeDocument/2006/relationships/image" Target="../media/image12.svg"/></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12.svg"/><Relationship Id="rId7" Type="http://schemas.openxmlformats.org/officeDocument/2006/relationships/image" Target="../media/image103.sv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dashboard.city-adm.lviv.ua/statystyka/turyzm" TargetMode="External"/><Relationship Id="rId5" Type="http://schemas.openxmlformats.org/officeDocument/2006/relationships/image" Target="../media/image36.svg"/><Relationship Id="rId4" Type="http://schemas.openxmlformats.org/officeDocument/2006/relationships/image" Target="../media/image13.svg"/></Relationships>
</file>

<file path=ppt/slides/_rels/slide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05.svg"/><Relationship Id="rId4" Type="http://schemas.openxmlformats.org/officeDocument/2006/relationships/image" Target="../media/image13.svg"/></Relationships>
</file>

<file path=ppt/slides/_rels/slide42.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3.svg"/><Relationship Id="rId3" Type="http://schemas.openxmlformats.org/officeDocument/2006/relationships/image" Target="../media/image12.svg"/><Relationship Id="rId7" Type="http://schemas.openxmlformats.org/officeDocument/2006/relationships/image" Target="../media/image107.svg"/><Relationship Id="rId12" Type="http://schemas.openxmlformats.org/officeDocument/2006/relationships/image" Target="../media/image112.sv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06.svg"/><Relationship Id="rId11" Type="http://schemas.openxmlformats.org/officeDocument/2006/relationships/image" Target="../media/image111.svg"/><Relationship Id="rId5" Type="http://schemas.openxmlformats.org/officeDocument/2006/relationships/image" Target="../media/image36.svg"/><Relationship Id="rId10" Type="http://schemas.openxmlformats.org/officeDocument/2006/relationships/image" Target="../media/image110.svg"/><Relationship Id="rId4" Type="http://schemas.openxmlformats.org/officeDocument/2006/relationships/image" Target="../media/image13.svg"/><Relationship Id="rId9" Type="http://schemas.openxmlformats.org/officeDocument/2006/relationships/image" Target="../media/image109.svg"/></Relationships>
</file>

<file path=ppt/slides/_rels/slide43.xml.rels><?xml version="1.0" encoding="UTF-8" standalone="yes"?>
<Relationships xmlns="http://schemas.openxmlformats.org/package/2006/relationships"><Relationship Id="rId3" Type="http://schemas.openxmlformats.org/officeDocument/2006/relationships/image" Target="../media/image1.svg"/><Relationship Id="rId7" Type="http://schemas.openxmlformats.org/officeDocument/2006/relationships/image" Target="../media/image114.jpe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svg"/><Relationship Id="rId7"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18.svg"/><Relationship Id="rId5" Type="http://schemas.openxmlformats.org/officeDocument/2006/relationships/image" Target="../media/image117.svg"/><Relationship Id="rId4" Type="http://schemas.openxmlformats.org/officeDocument/2006/relationships/image" Target="../media/image116.svg"/><Relationship Id="rId9" Type="http://schemas.openxmlformats.org/officeDocument/2006/relationships/image" Target="../media/image121.svg"/></Relationships>
</file>

<file path=ppt/slides/_rels/slide45.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21.svg"/><Relationship Id="rId21" Type="http://schemas.openxmlformats.org/officeDocument/2006/relationships/image" Target="../media/image137.jpeg"/><Relationship Id="rId7" Type="http://schemas.openxmlformats.org/officeDocument/2006/relationships/image" Target="../media/image123.jpeg"/><Relationship Id="rId12" Type="http://schemas.openxmlformats.org/officeDocument/2006/relationships/image" Target="../media/image128.png"/><Relationship Id="rId17" Type="http://schemas.openxmlformats.org/officeDocument/2006/relationships/image" Target="../media/image133.jpeg"/><Relationship Id="rId2" Type="http://schemas.openxmlformats.org/officeDocument/2006/relationships/notesSlide" Target="../notesSlides/notesSlide45.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3.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7.svg"/><Relationship Id="rId15" Type="http://schemas.openxmlformats.org/officeDocument/2006/relationships/image" Target="../media/image131.png"/><Relationship Id="rId23" Type="http://schemas.openxmlformats.org/officeDocument/2006/relationships/image" Target="../media/image139.jpeg"/><Relationship Id="rId10" Type="http://schemas.openxmlformats.org/officeDocument/2006/relationships/image" Target="../media/image126.png"/><Relationship Id="rId19" Type="http://schemas.openxmlformats.org/officeDocument/2006/relationships/image" Target="../media/image135.jpeg"/><Relationship Id="rId4" Type="http://schemas.openxmlformats.org/officeDocument/2006/relationships/image" Target="../media/image6.sv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jpeg"/></Relationships>
</file>

<file path=ppt/slides/_rels/slide46.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147.svg"/><Relationship Id="rId3" Type="http://schemas.openxmlformats.org/officeDocument/2006/relationships/image" Target="../media/image25.svg"/><Relationship Id="rId7" Type="http://schemas.openxmlformats.org/officeDocument/2006/relationships/image" Target="../media/image142.png"/><Relationship Id="rId12" Type="http://schemas.openxmlformats.org/officeDocument/2006/relationships/image" Target="../media/image146.svg"/><Relationship Id="rId2" Type="http://schemas.openxmlformats.org/officeDocument/2006/relationships/notesSlide" Target="../notesSlides/notesSlide46.xml"/><Relationship Id="rId16" Type="http://schemas.openxmlformats.org/officeDocument/2006/relationships/image" Target="../media/image150.svg"/><Relationship Id="rId1" Type="http://schemas.openxmlformats.org/officeDocument/2006/relationships/slideLayout" Target="../slideLayouts/slideLayout3.xml"/><Relationship Id="rId6" Type="http://schemas.openxmlformats.org/officeDocument/2006/relationships/image" Target="../media/image141.svg"/><Relationship Id="rId11" Type="http://schemas.openxmlformats.org/officeDocument/2006/relationships/image" Target="../media/image145.svg"/><Relationship Id="rId5" Type="http://schemas.openxmlformats.org/officeDocument/2006/relationships/image" Target="../media/image12.svg"/><Relationship Id="rId15" Type="http://schemas.openxmlformats.org/officeDocument/2006/relationships/image" Target="../media/image149.svg"/><Relationship Id="rId10" Type="http://schemas.openxmlformats.org/officeDocument/2006/relationships/image" Target="../media/image144.svg"/><Relationship Id="rId4" Type="http://schemas.openxmlformats.org/officeDocument/2006/relationships/image" Target="../media/image140.svg"/><Relationship Id="rId9" Type="http://schemas.openxmlformats.org/officeDocument/2006/relationships/image" Target="../media/image143.svg"/><Relationship Id="rId14" Type="http://schemas.openxmlformats.org/officeDocument/2006/relationships/image" Target="../media/image148.svg"/></Relationships>
</file>

<file path=ppt/slides/_rels/slide47.xml.rels><?xml version="1.0" encoding="UTF-8" standalone="yes"?>
<Relationships xmlns="http://schemas.openxmlformats.org/package/2006/relationships"><Relationship Id="rId8" Type="http://schemas.openxmlformats.org/officeDocument/2006/relationships/image" Target="../media/image155.svg"/><Relationship Id="rId13" Type="http://schemas.openxmlformats.org/officeDocument/2006/relationships/image" Target="../media/image7.svg"/><Relationship Id="rId3" Type="http://schemas.openxmlformats.org/officeDocument/2006/relationships/image" Target="../media/image151.svg"/><Relationship Id="rId7" Type="http://schemas.openxmlformats.org/officeDocument/2006/relationships/image" Target="../media/image154.svg"/><Relationship Id="rId12" Type="http://schemas.openxmlformats.org/officeDocument/2006/relationships/image" Target="../media/image6.svg"/><Relationship Id="rId2" Type="http://schemas.openxmlformats.org/officeDocument/2006/relationships/notesSlide" Target="../notesSlides/notesSlide47.xml"/><Relationship Id="rId16" Type="http://schemas.openxmlformats.org/officeDocument/2006/relationships/image" Target="../media/image160.svg"/><Relationship Id="rId1" Type="http://schemas.openxmlformats.org/officeDocument/2006/relationships/slideLayout" Target="../slideLayouts/slideLayout3.xml"/><Relationship Id="rId6" Type="http://schemas.openxmlformats.org/officeDocument/2006/relationships/image" Target="../media/image153.svg"/><Relationship Id="rId11" Type="http://schemas.openxmlformats.org/officeDocument/2006/relationships/image" Target="../media/image158.svg"/><Relationship Id="rId5" Type="http://schemas.openxmlformats.org/officeDocument/2006/relationships/image" Target="../media/image152.svg"/><Relationship Id="rId15" Type="http://schemas.openxmlformats.org/officeDocument/2006/relationships/image" Target="../media/image159.svg"/><Relationship Id="rId10" Type="http://schemas.openxmlformats.org/officeDocument/2006/relationships/image" Target="../media/image157.svg"/><Relationship Id="rId4" Type="http://schemas.openxmlformats.org/officeDocument/2006/relationships/image" Target="../media/image36.svg"/><Relationship Id="rId9" Type="http://schemas.openxmlformats.org/officeDocument/2006/relationships/image" Target="../media/image156.svg"/><Relationship Id="rId14" Type="http://schemas.openxmlformats.org/officeDocument/2006/relationships/image" Target="../media/image142.png"/></Relationships>
</file>

<file path=ppt/slides/_rels/slide48.xml.rels><?xml version="1.0" encoding="UTF-8" standalone="yes"?>
<Relationships xmlns="http://schemas.openxmlformats.org/package/2006/relationships"><Relationship Id="rId8" Type="http://schemas.openxmlformats.org/officeDocument/2006/relationships/image" Target="../media/image164.svg"/><Relationship Id="rId13" Type="http://schemas.openxmlformats.org/officeDocument/2006/relationships/image" Target="../media/image167.svg"/><Relationship Id="rId18" Type="http://schemas.openxmlformats.org/officeDocument/2006/relationships/image" Target="../media/image142.png"/><Relationship Id="rId3" Type="http://schemas.openxmlformats.org/officeDocument/2006/relationships/image" Target="../media/image161.svg"/><Relationship Id="rId21" Type="http://schemas.openxmlformats.org/officeDocument/2006/relationships/image" Target="../media/image170.svg"/><Relationship Id="rId7" Type="http://schemas.openxmlformats.org/officeDocument/2006/relationships/image" Target="../media/image163.svg"/><Relationship Id="rId12" Type="http://schemas.openxmlformats.org/officeDocument/2006/relationships/image" Target="../media/image166.svg"/><Relationship Id="rId17" Type="http://schemas.openxmlformats.org/officeDocument/2006/relationships/image" Target="../media/image7.svg"/><Relationship Id="rId2" Type="http://schemas.openxmlformats.org/officeDocument/2006/relationships/notesSlide" Target="../notesSlides/notesSlide48.xml"/><Relationship Id="rId16" Type="http://schemas.openxmlformats.org/officeDocument/2006/relationships/image" Target="../media/image6.svg"/><Relationship Id="rId20" Type="http://schemas.openxmlformats.org/officeDocument/2006/relationships/image" Target="../media/image58.svg"/><Relationship Id="rId1" Type="http://schemas.openxmlformats.org/officeDocument/2006/relationships/slideLayout" Target="../slideLayouts/slideLayout3.xml"/><Relationship Id="rId6" Type="http://schemas.openxmlformats.org/officeDocument/2006/relationships/image" Target="../media/image162.svg"/><Relationship Id="rId11" Type="http://schemas.openxmlformats.org/officeDocument/2006/relationships/image" Target="../media/image165.svg"/><Relationship Id="rId5" Type="http://schemas.openxmlformats.org/officeDocument/2006/relationships/image" Target="../media/image86.svg"/><Relationship Id="rId15" Type="http://schemas.openxmlformats.org/officeDocument/2006/relationships/image" Target="../media/image158.svg"/><Relationship Id="rId10" Type="http://schemas.openxmlformats.org/officeDocument/2006/relationships/image" Target="../media/image97.svg"/><Relationship Id="rId19" Type="http://schemas.openxmlformats.org/officeDocument/2006/relationships/image" Target="../media/image169.svg"/><Relationship Id="rId4" Type="http://schemas.openxmlformats.org/officeDocument/2006/relationships/image" Target="../media/image36.svg"/><Relationship Id="rId9" Type="http://schemas.openxmlformats.org/officeDocument/2006/relationships/image" Target="../media/image99.svg"/><Relationship Id="rId14" Type="http://schemas.openxmlformats.org/officeDocument/2006/relationships/image" Target="../media/image168.svg"/></Relationships>
</file>

<file path=ppt/slides/_rels/slide49.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png"/><Relationship Id="rId3" Type="http://schemas.openxmlformats.org/officeDocument/2006/relationships/image" Target="../media/image161.svg"/><Relationship Id="rId7" Type="http://schemas.openxmlformats.org/officeDocument/2006/relationships/image" Target="../media/image142.png"/><Relationship Id="rId12" Type="http://schemas.openxmlformats.org/officeDocument/2006/relationships/image" Target="../media/image175.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7.svg"/><Relationship Id="rId11" Type="http://schemas.openxmlformats.org/officeDocument/2006/relationships/image" Target="../media/image174.png"/><Relationship Id="rId5" Type="http://schemas.openxmlformats.org/officeDocument/2006/relationships/image" Target="../media/image6.svg"/><Relationship Id="rId15" Type="http://schemas.openxmlformats.org/officeDocument/2006/relationships/image" Target="../media/image178.jpeg"/><Relationship Id="rId10" Type="http://schemas.openxmlformats.org/officeDocument/2006/relationships/image" Target="../media/image173.png"/><Relationship Id="rId4" Type="http://schemas.openxmlformats.org/officeDocument/2006/relationships/image" Target="../media/image158.svg"/><Relationship Id="rId9" Type="http://schemas.openxmlformats.org/officeDocument/2006/relationships/image" Target="../media/image172.jpeg"/><Relationship Id="rId14" Type="http://schemas.openxmlformats.org/officeDocument/2006/relationships/image" Target="../media/image177.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svg"/><Relationship Id="rId10" Type="http://schemas.openxmlformats.org/officeDocument/2006/relationships/image" Target="../media/image24.svg"/><Relationship Id="rId4" Type="http://schemas.openxmlformats.org/officeDocument/2006/relationships/image" Target="../media/image13.svg"/><Relationship Id="rId9" Type="http://schemas.openxmlformats.org/officeDocument/2006/relationships/image" Target="../media/image23.svg"/></Relationships>
</file>

<file path=ppt/slides/_rels/slide5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80.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79.svg"/><Relationship Id="rId4" Type="http://schemas.openxmlformats.org/officeDocument/2006/relationships/image" Target="../media/image141.svg"/></Relationships>
</file>

<file path=ppt/slides/_rels/slide5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186.svg"/><Relationship Id="rId13" Type="http://schemas.openxmlformats.org/officeDocument/2006/relationships/image" Target="../media/image191.svg"/><Relationship Id="rId3" Type="http://schemas.openxmlformats.org/officeDocument/2006/relationships/image" Target="../media/image182.jpeg"/><Relationship Id="rId7" Type="http://schemas.openxmlformats.org/officeDocument/2006/relationships/image" Target="../media/image185.svg"/><Relationship Id="rId12" Type="http://schemas.openxmlformats.org/officeDocument/2006/relationships/image" Target="../media/image190.sv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84.svg"/><Relationship Id="rId11" Type="http://schemas.openxmlformats.org/officeDocument/2006/relationships/image" Target="../media/image189.svg"/><Relationship Id="rId5" Type="http://schemas.openxmlformats.org/officeDocument/2006/relationships/image" Target="../media/image183.svg"/><Relationship Id="rId10" Type="http://schemas.openxmlformats.org/officeDocument/2006/relationships/image" Target="../media/image188.svg"/><Relationship Id="rId4" Type="http://schemas.openxmlformats.org/officeDocument/2006/relationships/image" Target="../media/image179.svg"/><Relationship Id="rId9" Type="http://schemas.openxmlformats.org/officeDocument/2006/relationships/image" Target="../media/image187.jpe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13.sv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sv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6.png"/><Relationship Id="rId10" Type="http://schemas.openxmlformats.org/officeDocument/2006/relationships/image" Target="../media/image32.png"/><Relationship Id="rId4" Type="http://schemas.openxmlformats.org/officeDocument/2006/relationships/image" Target="../media/image13.sv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B2D"/>
        </a:solidFill>
        <a:effectLst/>
      </p:bgPr>
    </p:bg>
    <p:spTree>
      <p:nvGrpSpPr>
        <p:cNvPr id="1" name=""/>
        <p:cNvGrpSpPr/>
        <p:nvPr/>
      </p:nvGrpSpPr>
      <p:grpSpPr>
        <a:xfrm>
          <a:off x="0" y="0"/>
          <a:ext cx="0" cy="0"/>
          <a:chOff x="0" y="0"/>
          <a:chExt cx="0" cy="0"/>
        </a:xfrm>
      </p:grpSpPr>
      <p:pic>
        <p:nvPicPr>
          <p:cNvPr id="2" name="Frame 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5334000" cy="1457325"/>
          </a:xfrm>
          <a:prstGeom prst="rect">
            <a:avLst/>
          </a:prstGeom>
        </p:spPr>
      </p:pic>
      <p:pic>
        <p:nvPicPr>
          <p:cNvPr id="5" name="Rectangle 5"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5725775" y="3133725"/>
            <a:ext cx="2562225" cy="7153275"/>
          </a:xfrm>
          <a:prstGeom prst="rect">
            <a:avLst/>
          </a:prstGeom>
        </p:spPr>
      </p:pic>
      <p:pic>
        <p:nvPicPr>
          <p:cNvPr id="6" name="_Шар_1"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12925425" y="0"/>
            <a:ext cx="5362575" cy="10287000"/>
          </a:xfrm>
          <a:prstGeom prst="rect">
            <a:avLst/>
          </a:prstGeom>
        </p:spPr>
      </p:pic>
      <p:pic>
        <p:nvPicPr>
          <p:cNvPr id="7" name="Line 2"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2534758" y="0"/>
            <a:ext cx="4400692" cy="10287000"/>
          </a:xfrm>
          <a:prstGeom prst="rect">
            <a:avLst/>
          </a:prstGeom>
        </p:spPr>
      </p:pic>
      <p:sp>
        <p:nvSpPr>
          <p:cNvPr id="9" name="Where"/>
          <p:cNvSpPr/>
          <p:nvPr/>
        </p:nvSpPr>
        <p:spPr>
          <a:xfrm>
            <a:off x="761999" y="2703444"/>
            <a:ext cx="8837557" cy="5340626"/>
          </a:xfrm>
          <a:prstGeom prst="rect">
            <a:avLst/>
          </a:prstGeom>
          <a:noFill/>
          <a:ln/>
        </p:spPr>
        <p:txBody>
          <a:bodyPr wrap="square" lIns="0" tIns="0" rIns="0" bIns="0" rtlCol="0" anchor="ctr"/>
          <a:lstStyle/>
          <a:p>
            <a:pPr marL="0" marR="0" lvl="0" indent="0" algn="l" defTabSz="914400" rtl="0" eaLnBrk="1" fontAlgn="auto" latinLnBrk="0" hangingPunct="1">
              <a:lnSpc>
                <a:spcPts val="11000"/>
              </a:lnSpc>
              <a:spcBef>
                <a:spcPts val="0"/>
              </a:spcBef>
              <a:spcAft>
                <a:spcPts val="0"/>
              </a:spcAft>
              <a:buClrTx/>
              <a:buSzTx/>
              <a:buFontTx/>
              <a:buNone/>
              <a:tabLst/>
              <a:defRPr/>
            </a:pPr>
            <a:r>
              <a:rPr kumimoji="0" lang="en-US" sz="12000" b="1" i="0" u="none" strike="noStrike" kern="1200" cap="none" spc="0" normalizeH="0" baseline="0" noProof="0">
                <a:ln>
                  <a:noFill/>
                </a:ln>
                <a:solidFill>
                  <a:srgbClr val="FFFFFF"/>
                </a:solidFill>
                <a:effectLst/>
                <a:uLnTx/>
                <a:uFillTx/>
                <a:latin typeface="Montserrat" pitchFamily="2" charset="0"/>
                <a:ea typeface="Mazzard H Bold" pitchFamily="34" charset="-122"/>
                <a:cs typeface="Mazzard H Bold" pitchFamily="34" charset="-120"/>
              </a:rPr>
              <a:t>INVEST</a:t>
            </a:r>
            <a:br>
              <a:rPr kumimoji="0" lang="en-US" sz="10000" b="1" i="0" u="none" strike="noStrike" kern="1200" cap="none" spc="0" normalizeH="0" baseline="0" noProof="0">
                <a:ln>
                  <a:noFill/>
                </a:ln>
                <a:solidFill>
                  <a:srgbClr val="FFFFFF"/>
                </a:solidFill>
                <a:effectLst/>
                <a:uLnTx/>
                <a:uFillTx/>
                <a:latin typeface="Montserrat" pitchFamily="2" charset="0"/>
                <a:ea typeface="Mazzard H Bold" pitchFamily="34" charset="-122"/>
                <a:cs typeface="Mazzard H Bold" pitchFamily="34" charset="-120"/>
              </a:rPr>
            </a:br>
            <a:r>
              <a:rPr kumimoji="0" lang="en-US" sz="10000" b="1" i="0" u="none" strike="noStrike" kern="1200" cap="none" spc="0" normalizeH="0" baseline="0" noProof="0">
                <a:ln>
                  <a:noFill/>
                </a:ln>
                <a:solidFill>
                  <a:srgbClr val="FFFFFF"/>
                </a:solidFill>
                <a:effectLst/>
                <a:uLnTx/>
                <a:uFillTx/>
                <a:latin typeface="Montserrat" pitchFamily="2" charset="0"/>
                <a:ea typeface="Mazzard H Bold" pitchFamily="34" charset="-122"/>
                <a:cs typeface="Mazzard H Bold" pitchFamily="34" charset="-120"/>
              </a:rPr>
              <a:t>in West Ukraine</a:t>
            </a:r>
            <a:endParaRPr kumimoji="0" lang="en-US" sz="10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name_2025"/>
          <p:cNvSpPr/>
          <p:nvPr/>
        </p:nvSpPr>
        <p:spPr>
          <a:xfrm>
            <a:off x="762000" y="9258300"/>
            <a:ext cx="952500" cy="266700"/>
          </a:xfrm>
          <a:prstGeom prst="rect">
            <a:avLst/>
          </a:prstGeom>
          <a:noFill/>
          <a:ln/>
        </p:spPr>
        <p:txBody>
          <a:bodyPr wrap="square" lIns="0" tIns="0" rIns="0" bIns="0" rtlCol="0" anchor="ct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Montserrat" pitchFamily="2" charset="0"/>
                <a:ea typeface="Mazzard H Med" pitchFamily="34" charset="-122"/>
                <a:cs typeface="Mazzard H Med" pitchFamily="34" charset="-120"/>
              </a:rPr>
              <a:t>2025</a:t>
            </a: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Группа 20">
            <a:extLst>
              <a:ext uri="{FF2B5EF4-FFF2-40B4-BE49-F238E27FC236}">
                <a16:creationId xmlns:a16="http://schemas.microsoft.com/office/drawing/2014/main" id="{668D040D-2507-49BF-8C4E-7C622C412B3F}"/>
              </a:ext>
            </a:extLst>
          </p:cNvPr>
          <p:cNvGrpSpPr/>
          <p:nvPr/>
        </p:nvGrpSpPr>
        <p:grpSpPr>
          <a:xfrm>
            <a:off x="7086291" y="0"/>
            <a:ext cx="9445580" cy="10288726"/>
            <a:chOff x="7086291" y="0"/>
            <a:chExt cx="9445580" cy="10288726"/>
          </a:xfrm>
          <a:blipFill dpi="0" rotWithShape="1">
            <a:blip r:embed="rId7"/>
            <a:srcRect/>
            <a:stretch>
              <a:fillRect l="-37000" r="-32000"/>
            </a:stretch>
          </a:blipFill>
        </p:grpSpPr>
        <p:sp>
          <p:nvSpPr>
            <p:cNvPr id="19" name="Полилиния: фигура 18">
              <a:extLst>
                <a:ext uri="{FF2B5EF4-FFF2-40B4-BE49-F238E27FC236}">
                  <a16:creationId xmlns:a16="http://schemas.microsoft.com/office/drawing/2014/main" id="{0BEAD615-71F1-4EA7-AA43-E0B2634473FE}"/>
                </a:ext>
              </a:extLst>
            </p:cNvPr>
            <p:cNvSpPr/>
            <p:nvPr/>
          </p:nvSpPr>
          <p:spPr>
            <a:xfrm>
              <a:off x="7086291" y="0"/>
              <a:ext cx="6528737" cy="10288726"/>
            </a:xfrm>
            <a:custGeom>
              <a:avLst/>
              <a:gdLst>
                <a:gd name="connsiteX0" fmla="*/ 6528737 w 6528737"/>
                <a:gd name="connsiteY0" fmla="*/ 0 h 10288726"/>
                <a:gd name="connsiteX1" fmla="*/ 3918883 w 6528737"/>
                <a:gd name="connsiteY1" fmla="*/ 0 h 10288726"/>
                <a:gd name="connsiteX2" fmla="*/ 0 w 6528737"/>
                <a:gd name="connsiteY2" fmla="*/ 10288727 h 10288726"/>
                <a:gd name="connsiteX3" fmla="*/ 2609854 w 6528737"/>
                <a:gd name="connsiteY3" fmla="*/ 10288727 h 10288726"/>
                <a:gd name="connsiteX4" fmla="*/ 6528737 w 6528737"/>
                <a:gd name="connsiteY4" fmla="*/ 0 h 10288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737" h="10288726">
                  <a:moveTo>
                    <a:pt x="6528737" y="0"/>
                  </a:moveTo>
                  <a:lnTo>
                    <a:pt x="3918883" y="0"/>
                  </a:lnTo>
                  <a:lnTo>
                    <a:pt x="0" y="10288727"/>
                  </a:lnTo>
                  <a:lnTo>
                    <a:pt x="2609854" y="10288727"/>
                  </a:lnTo>
                  <a:lnTo>
                    <a:pt x="6528737" y="0"/>
                  </a:lnTo>
                  <a:close/>
                </a:path>
              </a:pathLst>
            </a:custGeom>
            <a:grpFill/>
            <a:ln w="0" cap="flat">
              <a:noFill/>
              <a:prstDash val="solid"/>
              <a:miter/>
            </a:ln>
          </p:spPr>
          <p:txBody>
            <a:bodyPr rtlCol="0" anchor="ctr"/>
            <a:lstStyle/>
            <a:p>
              <a:endParaRPr lang="uk-UA"/>
            </a:p>
          </p:txBody>
        </p:sp>
        <p:sp>
          <p:nvSpPr>
            <p:cNvPr id="20" name="Полилиния: фигура 19">
              <a:extLst>
                <a:ext uri="{FF2B5EF4-FFF2-40B4-BE49-F238E27FC236}">
                  <a16:creationId xmlns:a16="http://schemas.microsoft.com/office/drawing/2014/main" id="{52057287-83E1-4716-8105-5CC039120449}"/>
                </a:ext>
              </a:extLst>
            </p:cNvPr>
            <p:cNvSpPr/>
            <p:nvPr/>
          </p:nvSpPr>
          <p:spPr>
            <a:xfrm>
              <a:off x="10003135" y="0"/>
              <a:ext cx="6528736" cy="10288726"/>
            </a:xfrm>
            <a:custGeom>
              <a:avLst/>
              <a:gdLst>
                <a:gd name="connsiteX0" fmla="*/ 6528737 w 6528736"/>
                <a:gd name="connsiteY0" fmla="*/ 0 h 10288726"/>
                <a:gd name="connsiteX1" fmla="*/ 3918883 w 6528736"/>
                <a:gd name="connsiteY1" fmla="*/ 0 h 10288726"/>
                <a:gd name="connsiteX2" fmla="*/ 0 w 6528736"/>
                <a:gd name="connsiteY2" fmla="*/ 10288727 h 10288726"/>
                <a:gd name="connsiteX3" fmla="*/ 2609854 w 6528736"/>
                <a:gd name="connsiteY3" fmla="*/ 10288727 h 10288726"/>
                <a:gd name="connsiteX4" fmla="*/ 6528737 w 6528736"/>
                <a:gd name="connsiteY4" fmla="*/ 0 h 10288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736" h="10288726">
                  <a:moveTo>
                    <a:pt x="6528737" y="0"/>
                  </a:moveTo>
                  <a:lnTo>
                    <a:pt x="3918883" y="0"/>
                  </a:lnTo>
                  <a:lnTo>
                    <a:pt x="0" y="10288727"/>
                  </a:lnTo>
                  <a:lnTo>
                    <a:pt x="2609854" y="10288727"/>
                  </a:lnTo>
                  <a:lnTo>
                    <a:pt x="6528737" y="0"/>
                  </a:lnTo>
                  <a:close/>
                </a:path>
              </a:pathLst>
            </a:custGeom>
            <a:grpFill/>
            <a:ln w="0" cap="flat">
              <a:noFill/>
              <a:prstDash val="solid"/>
              <a:miter/>
            </a:ln>
          </p:spPr>
          <p:txBody>
            <a:bodyPr rtlCol="0" anchor="ctr"/>
            <a:lstStyle/>
            <a:p>
              <a:endParaRPr lang="uk-UA"/>
            </a:p>
          </p:txBody>
        </p:sp>
      </p:grpSp>
    </p:spTree>
    <p:extLst>
      <p:ext uri="{BB962C8B-B14F-4D97-AF65-F5344CB8AC3E}">
        <p14:creationId xmlns:p14="http://schemas.microsoft.com/office/powerpoint/2010/main" val="2323311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 name="Прямоугольник 29">
            <a:extLst>
              <a:ext uri="{FF2B5EF4-FFF2-40B4-BE49-F238E27FC236}">
                <a16:creationId xmlns:a16="http://schemas.microsoft.com/office/drawing/2014/main" id="{718E0EE3-C40E-4BFC-B87A-FD0CF065D010}"/>
              </a:ext>
            </a:extLst>
          </p:cNvPr>
          <p:cNvSpPr/>
          <p:nvPr/>
        </p:nvSpPr>
        <p:spPr>
          <a:xfrm>
            <a:off x="0" y="2465614"/>
            <a:ext cx="5955826" cy="7821385"/>
          </a:xfrm>
          <a:prstGeom prst="rect">
            <a:avLst/>
          </a:prstGeom>
          <a:solidFill>
            <a:srgbClr val="C2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err="1">
                <a:solidFill>
                  <a:srgbClr val="FFFFFF"/>
                </a:solidFill>
                <a:latin typeface="Montserrat"/>
                <a:ea typeface="Mazzard H Semi Bold"/>
              </a:rPr>
              <a:t>Labour</a:t>
            </a:r>
            <a:r>
              <a:rPr lang="en-US" sz="3800" b="1">
                <a:solidFill>
                  <a:srgbClr val="FFFFFF"/>
                </a:solidFill>
                <a:latin typeface="Montserrat"/>
                <a:ea typeface="Mazzard H Semi Bold"/>
              </a:rPr>
              <a:t> potential</a:t>
            </a:r>
            <a:endParaRPr lang="uk-UA" sz="3800" b="1">
              <a:solidFill>
                <a:srgbClr val="FFFFFF"/>
              </a:solidFill>
              <a:latin typeface="Montserrat"/>
              <a:ea typeface="Mazzard H Semi Bold"/>
            </a:endParaRPr>
          </a:p>
        </p:txBody>
      </p:sp>
      <p:sp>
        <p:nvSpPr>
          <p:cNvPr id="36" name="object 3">
            <a:extLst>
              <a:ext uri="{FF2B5EF4-FFF2-40B4-BE49-F238E27FC236}">
                <a16:creationId xmlns:a16="http://schemas.microsoft.com/office/drawing/2014/main" id="{57BE8544-16ED-42F0-A56E-97651AFA8C22}"/>
              </a:ext>
            </a:extLst>
          </p:cNvPr>
          <p:cNvSpPr txBox="1"/>
          <p:nvPr/>
        </p:nvSpPr>
        <p:spPr>
          <a:xfrm>
            <a:off x="506185" y="2857491"/>
            <a:ext cx="5449640" cy="6716992"/>
          </a:xfrm>
          <a:prstGeom prst="rect">
            <a:avLst/>
          </a:prstGeom>
        </p:spPr>
        <p:txBody>
          <a:bodyPr vert="horz" wrap="square" lIns="0" tIns="0" rIns="0" bIns="0" rtlCol="0">
            <a:noAutofit/>
          </a:bodyPr>
          <a:lstStyle/>
          <a:p>
            <a:pPr marL="12247" marR="445777">
              <a:spcBef>
                <a:spcPts val="1200"/>
              </a:spcBef>
            </a:pPr>
            <a:r>
              <a:rPr lang="en-US" sz="2400" b="1">
                <a:solidFill>
                  <a:schemeClr val="bg1"/>
                </a:solidFill>
                <a:latin typeface="Montserrat" panose="00000500000000000000" pitchFamily="2" charset="-52"/>
                <a:cs typeface="Futura PT Light"/>
              </a:rPr>
              <a:t>The largest cities of the region are:</a:t>
            </a:r>
            <a:br>
              <a:rPr lang="en-US" sz="2400" b="1">
                <a:solidFill>
                  <a:schemeClr val="bg1"/>
                </a:solidFill>
                <a:latin typeface="Montserrat" panose="00000500000000000000" pitchFamily="2" charset="-52"/>
                <a:cs typeface="Futura PT Light"/>
              </a:rPr>
            </a:br>
            <a:endParaRPr lang="uk-UA" sz="2400" b="1">
              <a:solidFill>
                <a:schemeClr val="bg1"/>
              </a:solidFill>
              <a:latin typeface="Montserrat" panose="00000500000000000000" pitchFamily="2" charset="-52"/>
              <a:cs typeface="Futura PT Light"/>
            </a:endParaRPr>
          </a:p>
          <a:p>
            <a:pPr marL="12247" marR="445777">
              <a:spcBef>
                <a:spcPts val="1200"/>
              </a:spcBef>
            </a:pPr>
            <a:r>
              <a:rPr lang="en-US" sz="2000" b="1">
                <a:solidFill>
                  <a:schemeClr val="bg1"/>
                </a:solidFill>
                <a:latin typeface="Montserrat" panose="00000500000000000000" pitchFamily="2" charset="-52"/>
                <a:cs typeface="Futura PT Light"/>
              </a:rPr>
              <a:t>Lviv</a:t>
            </a:r>
            <a:r>
              <a:rPr lang="en-US" sz="2000">
                <a:solidFill>
                  <a:schemeClr val="bg1"/>
                </a:solidFill>
                <a:latin typeface="Montserrat" panose="00000500000000000000" pitchFamily="2" charset="-52"/>
                <a:cs typeface="Futura PT Light"/>
              </a:rPr>
              <a:t> – 757.5 thousand residents</a:t>
            </a:r>
          </a:p>
          <a:p>
            <a:pPr marL="12247" marR="445777">
              <a:spcBef>
                <a:spcPts val="1200"/>
              </a:spcBef>
            </a:pPr>
            <a:r>
              <a:rPr lang="en-US" sz="2000">
                <a:solidFill>
                  <a:schemeClr val="bg1"/>
                </a:solidFill>
                <a:latin typeface="Montserrat" panose="00000500000000000000" pitchFamily="2" charset="-52"/>
                <a:cs typeface="Futura PT Light"/>
              </a:rPr>
              <a:t>(over 1 million including suburban area);</a:t>
            </a:r>
          </a:p>
          <a:p>
            <a:pPr marL="12247" marR="445777">
              <a:spcBef>
                <a:spcPts val="1200"/>
              </a:spcBef>
            </a:pPr>
            <a:r>
              <a:rPr lang="en-US" sz="2000" b="1" err="1">
                <a:solidFill>
                  <a:schemeClr val="bg1"/>
                </a:solidFill>
                <a:latin typeface="Montserrat" panose="00000500000000000000" pitchFamily="2" charset="-52"/>
                <a:cs typeface="Futura PT Light"/>
              </a:rPr>
              <a:t>Khmelnytskyy</a:t>
            </a:r>
            <a:r>
              <a:rPr lang="en-US" sz="2000">
                <a:solidFill>
                  <a:schemeClr val="bg1"/>
                </a:solidFill>
                <a:latin typeface="Montserrat" panose="00000500000000000000" pitchFamily="2" charset="-52"/>
                <a:cs typeface="Futura PT Light"/>
              </a:rPr>
              <a:t> – </a:t>
            </a:r>
            <a:r>
              <a:rPr lang="en-US" sz="2000">
                <a:solidFill>
                  <a:schemeClr val="bg1"/>
                </a:solidFill>
                <a:latin typeface="Montserrat" panose="00000500000000000000" pitchFamily="2" charset="-52"/>
              </a:rPr>
              <a:t>273</a:t>
            </a:r>
            <a:r>
              <a:rPr lang="en-US" sz="2000">
                <a:solidFill>
                  <a:schemeClr val="bg1"/>
                </a:solidFill>
                <a:latin typeface="Montserrat" panose="00000500000000000000" pitchFamily="2" charset="-52"/>
                <a:cs typeface="Futura PT Light"/>
              </a:rPr>
              <a:t> thousand</a:t>
            </a:r>
          </a:p>
          <a:p>
            <a:pPr marL="12247" marR="445777">
              <a:spcBef>
                <a:spcPts val="1200"/>
              </a:spcBef>
            </a:pPr>
            <a:r>
              <a:rPr lang="en-US" sz="2000" b="1">
                <a:solidFill>
                  <a:schemeClr val="bg1"/>
                </a:solidFill>
                <a:latin typeface="Montserrat" panose="00000500000000000000" pitchFamily="2" charset="-52"/>
                <a:cs typeface="Futura PT Light"/>
              </a:rPr>
              <a:t>Chernivtsi</a:t>
            </a:r>
            <a:r>
              <a:rPr lang="en-US" sz="2000">
                <a:solidFill>
                  <a:schemeClr val="bg1"/>
                </a:solidFill>
                <a:latin typeface="Montserrat" panose="00000500000000000000" pitchFamily="2" charset="-52"/>
                <a:cs typeface="Futura PT Light"/>
              </a:rPr>
              <a:t> –</a:t>
            </a:r>
            <a:r>
              <a:rPr lang="en-US" sz="2000">
                <a:solidFill>
                  <a:schemeClr val="bg1"/>
                </a:solidFill>
                <a:latin typeface="Montserrat" panose="00000500000000000000" pitchFamily="2" charset="-52"/>
              </a:rPr>
              <a:t>267</a:t>
            </a:r>
            <a:r>
              <a:rPr lang="en-US" sz="2000">
                <a:solidFill>
                  <a:schemeClr val="bg1"/>
                </a:solidFill>
                <a:latin typeface="Montserrat" panose="00000500000000000000" pitchFamily="2" charset="-52"/>
                <a:cs typeface="Futura PT Light"/>
              </a:rPr>
              <a:t> thousand</a:t>
            </a:r>
          </a:p>
          <a:p>
            <a:pPr marL="12247" marR="445777">
              <a:spcBef>
                <a:spcPts val="1200"/>
              </a:spcBef>
            </a:pPr>
            <a:r>
              <a:rPr lang="en-US" sz="2000" b="1">
                <a:solidFill>
                  <a:schemeClr val="bg1"/>
                </a:solidFill>
                <a:latin typeface="Montserrat" panose="00000500000000000000" pitchFamily="2" charset="-52"/>
                <a:cs typeface="Futura PT Light"/>
              </a:rPr>
              <a:t>Rivne</a:t>
            </a:r>
            <a:r>
              <a:rPr lang="en-US" sz="2000">
                <a:solidFill>
                  <a:schemeClr val="bg1"/>
                </a:solidFill>
                <a:latin typeface="Montserrat" panose="00000500000000000000" pitchFamily="2" charset="-52"/>
                <a:cs typeface="Futura PT Light"/>
              </a:rPr>
              <a:t> – </a:t>
            </a:r>
            <a:r>
              <a:rPr lang="en-US" sz="2000">
                <a:solidFill>
                  <a:schemeClr val="bg1"/>
                </a:solidFill>
                <a:latin typeface="Montserrat" panose="00000500000000000000" pitchFamily="2" charset="-52"/>
              </a:rPr>
              <a:t>246</a:t>
            </a:r>
            <a:r>
              <a:rPr lang="en-US" sz="2000">
                <a:solidFill>
                  <a:schemeClr val="bg1"/>
                </a:solidFill>
                <a:latin typeface="Montserrat" panose="00000500000000000000" pitchFamily="2" charset="-52"/>
                <a:cs typeface="Futura PT Light"/>
              </a:rPr>
              <a:t> thousand</a:t>
            </a:r>
          </a:p>
          <a:p>
            <a:pPr marL="12247" marR="445777">
              <a:spcBef>
                <a:spcPts val="1200"/>
              </a:spcBef>
            </a:pPr>
            <a:r>
              <a:rPr lang="en-US" sz="2000" b="1">
                <a:solidFill>
                  <a:schemeClr val="bg1"/>
                </a:solidFill>
                <a:latin typeface="Montserrat" panose="00000500000000000000" pitchFamily="2" charset="-52"/>
                <a:cs typeface="Futura PT Light"/>
              </a:rPr>
              <a:t>Ivano-Frankivsk</a:t>
            </a:r>
            <a:r>
              <a:rPr lang="en-US" sz="2000">
                <a:solidFill>
                  <a:schemeClr val="bg1"/>
                </a:solidFill>
                <a:latin typeface="Montserrat" panose="00000500000000000000" pitchFamily="2" charset="-52"/>
                <a:cs typeface="Futura PT Light"/>
              </a:rPr>
              <a:t> –</a:t>
            </a:r>
            <a:r>
              <a:rPr lang="en-US" sz="2000">
                <a:solidFill>
                  <a:schemeClr val="bg1"/>
                </a:solidFill>
                <a:latin typeface="Montserrat" panose="00000500000000000000" pitchFamily="2" charset="-52"/>
              </a:rPr>
              <a:t>237</a:t>
            </a:r>
            <a:r>
              <a:rPr lang="en-US" sz="2000">
                <a:solidFill>
                  <a:schemeClr val="bg1"/>
                </a:solidFill>
                <a:latin typeface="Montserrat" panose="00000500000000000000" pitchFamily="2" charset="-52"/>
                <a:cs typeface="Futura PT Light"/>
              </a:rPr>
              <a:t> thousand</a:t>
            </a:r>
          </a:p>
          <a:p>
            <a:pPr marL="12247" marR="445777">
              <a:spcBef>
                <a:spcPts val="1200"/>
              </a:spcBef>
            </a:pPr>
            <a:r>
              <a:rPr lang="en-US" sz="2000" b="1">
                <a:solidFill>
                  <a:schemeClr val="bg1"/>
                </a:solidFill>
                <a:latin typeface="Montserrat" panose="00000500000000000000" pitchFamily="2" charset="-52"/>
                <a:cs typeface="Futura PT Light"/>
              </a:rPr>
              <a:t>Ternopil</a:t>
            </a:r>
            <a:r>
              <a:rPr lang="en-US" sz="2000">
                <a:solidFill>
                  <a:schemeClr val="bg1"/>
                </a:solidFill>
                <a:latin typeface="Montserrat" panose="00000500000000000000" pitchFamily="2" charset="-52"/>
                <a:cs typeface="Futura PT Light"/>
              </a:rPr>
              <a:t> – </a:t>
            </a:r>
            <a:r>
              <a:rPr lang="en-US" sz="2000">
                <a:solidFill>
                  <a:schemeClr val="bg1"/>
                </a:solidFill>
                <a:latin typeface="Montserrat" panose="00000500000000000000" pitchFamily="2" charset="-52"/>
              </a:rPr>
              <a:t>223</a:t>
            </a:r>
            <a:r>
              <a:rPr lang="en-US" sz="2000">
                <a:solidFill>
                  <a:schemeClr val="bg1"/>
                </a:solidFill>
                <a:latin typeface="Montserrat" panose="00000500000000000000" pitchFamily="2" charset="-52"/>
                <a:cs typeface="Futura PT Light"/>
              </a:rPr>
              <a:t> thousand</a:t>
            </a:r>
          </a:p>
          <a:p>
            <a:pPr marL="12247" marR="445777">
              <a:spcBef>
                <a:spcPts val="1200"/>
              </a:spcBef>
            </a:pPr>
            <a:r>
              <a:rPr lang="en-US" sz="2000" b="1">
                <a:solidFill>
                  <a:schemeClr val="bg1"/>
                </a:solidFill>
                <a:latin typeface="Montserrat" panose="00000500000000000000" pitchFamily="2" charset="-52"/>
                <a:cs typeface="Futura PT Light"/>
              </a:rPr>
              <a:t>Lutsk</a:t>
            </a:r>
            <a:r>
              <a:rPr lang="en-US" sz="2000">
                <a:solidFill>
                  <a:schemeClr val="bg1"/>
                </a:solidFill>
                <a:latin typeface="Montserrat" panose="00000500000000000000" pitchFamily="2" charset="-52"/>
                <a:cs typeface="Futura PT Light"/>
              </a:rPr>
              <a:t> – </a:t>
            </a:r>
            <a:r>
              <a:rPr lang="en-US" sz="2000">
                <a:solidFill>
                  <a:schemeClr val="bg1"/>
                </a:solidFill>
                <a:latin typeface="Montserrat" panose="00000500000000000000" pitchFamily="2" charset="-52"/>
              </a:rPr>
              <a:t>217</a:t>
            </a:r>
            <a:r>
              <a:rPr lang="en-US" sz="2000">
                <a:solidFill>
                  <a:schemeClr val="bg1"/>
                </a:solidFill>
                <a:latin typeface="Montserrat" panose="00000500000000000000" pitchFamily="2" charset="-52"/>
                <a:cs typeface="Futura PT Light"/>
              </a:rPr>
              <a:t> thousand</a:t>
            </a:r>
          </a:p>
          <a:p>
            <a:pPr marL="12247" marR="445777">
              <a:spcBef>
                <a:spcPts val="1200"/>
              </a:spcBef>
            </a:pPr>
            <a:r>
              <a:rPr lang="en-US" sz="2000" b="1" err="1">
                <a:solidFill>
                  <a:schemeClr val="bg1"/>
                </a:solidFill>
                <a:latin typeface="Montserrat" panose="00000500000000000000" pitchFamily="2" charset="-52"/>
                <a:cs typeface="Futura PT Light"/>
              </a:rPr>
              <a:t>Uzhgorod</a:t>
            </a:r>
            <a:r>
              <a:rPr lang="en-US" sz="2000">
                <a:solidFill>
                  <a:schemeClr val="bg1"/>
                </a:solidFill>
                <a:latin typeface="Montserrat" panose="00000500000000000000" pitchFamily="2" charset="-52"/>
                <a:cs typeface="Futura PT Light"/>
              </a:rPr>
              <a:t> –</a:t>
            </a:r>
            <a:r>
              <a:rPr lang="en-US" sz="2000">
                <a:solidFill>
                  <a:schemeClr val="bg1"/>
                </a:solidFill>
                <a:latin typeface="Montserrat" panose="00000500000000000000" pitchFamily="2" charset="-52"/>
              </a:rPr>
              <a:t> 115 </a:t>
            </a:r>
            <a:r>
              <a:rPr lang="en-US" sz="2000">
                <a:solidFill>
                  <a:schemeClr val="bg1"/>
                </a:solidFill>
                <a:latin typeface="Montserrat" panose="00000500000000000000" pitchFamily="2" charset="-52"/>
                <a:cs typeface="Futura PT Light"/>
              </a:rPr>
              <a:t>thousand</a:t>
            </a:r>
          </a:p>
          <a:p>
            <a:pPr marL="12247" marR="445777">
              <a:spcBef>
                <a:spcPts val="1200"/>
              </a:spcBef>
            </a:pPr>
            <a:r>
              <a:rPr lang="en-US" sz="2000" b="1">
                <a:solidFill>
                  <a:schemeClr val="bg1"/>
                </a:solidFill>
                <a:latin typeface="Montserrat" panose="00000500000000000000" pitchFamily="2" charset="-52"/>
                <a:cs typeface="Futura PT Light"/>
              </a:rPr>
              <a:t>Mukachevo</a:t>
            </a:r>
            <a:r>
              <a:rPr lang="en-US" sz="2000">
                <a:solidFill>
                  <a:schemeClr val="bg1"/>
                </a:solidFill>
                <a:latin typeface="Montserrat" panose="00000500000000000000" pitchFamily="2" charset="-52"/>
                <a:cs typeface="Futura PT Light"/>
              </a:rPr>
              <a:t> – </a:t>
            </a:r>
            <a:r>
              <a:rPr lang="en-US" sz="2000">
                <a:solidFill>
                  <a:schemeClr val="bg1"/>
                </a:solidFill>
                <a:latin typeface="Montserrat" panose="00000500000000000000" pitchFamily="2" charset="-52"/>
              </a:rPr>
              <a:t>85</a:t>
            </a:r>
            <a:r>
              <a:rPr lang="en-US" sz="2000">
                <a:solidFill>
                  <a:schemeClr val="bg1"/>
                </a:solidFill>
                <a:latin typeface="Montserrat" panose="00000500000000000000" pitchFamily="2" charset="-52"/>
                <a:cs typeface="Futura PT Light"/>
              </a:rPr>
              <a:t> thousand</a:t>
            </a:r>
          </a:p>
          <a:p>
            <a:pPr marL="12247" marR="445777">
              <a:spcBef>
                <a:spcPts val="1200"/>
              </a:spcBef>
            </a:pPr>
            <a:r>
              <a:rPr lang="en-US" sz="2000" b="1" err="1">
                <a:solidFill>
                  <a:schemeClr val="bg1"/>
                </a:solidFill>
                <a:latin typeface="Montserrat" panose="00000500000000000000" pitchFamily="2" charset="-52"/>
                <a:cs typeface="Futura PT Light"/>
              </a:rPr>
              <a:t>Drogobych</a:t>
            </a:r>
            <a:r>
              <a:rPr lang="en-US" sz="2000">
                <a:solidFill>
                  <a:schemeClr val="bg1"/>
                </a:solidFill>
                <a:latin typeface="Montserrat" panose="00000500000000000000" pitchFamily="2" charset="-52"/>
                <a:cs typeface="Futura PT Light"/>
              </a:rPr>
              <a:t> – </a:t>
            </a:r>
            <a:r>
              <a:rPr lang="en-US" sz="2000">
                <a:solidFill>
                  <a:schemeClr val="bg1"/>
                </a:solidFill>
                <a:latin typeface="Montserrat" panose="00000500000000000000" pitchFamily="2" charset="-52"/>
              </a:rPr>
              <a:t>75</a:t>
            </a:r>
            <a:r>
              <a:rPr lang="en-US" sz="2000">
                <a:solidFill>
                  <a:schemeClr val="bg1"/>
                </a:solidFill>
                <a:latin typeface="Montserrat" panose="00000500000000000000" pitchFamily="2" charset="-52"/>
                <a:cs typeface="Futura PT Light"/>
              </a:rPr>
              <a:t> thousand</a:t>
            </a:r>
            <a:endParaRPr sz="2000">
              <a:solidFill>
                <a:schemeClr val="bg1"/>
              </a:solidFill>
              <a:latin typeface="Montserrat" panose="00000500000000000000" pitchFamily="2" charset="-52"/>
              <a:cs typeface="Futura PT Light"/>
            </a:endParaRPr>
          </a:p>
        </p:txBody>
      </p:sp>
      <p:pic>
        <p:nvPicPr>
          <p:cNvPr id="73" name="Group 1" descr="preencoded.png">
            <a:extLst>
              <a:ext uri="{FF2B5EF4-FFF2-40B4-BE49-F238E27FC236}">
                <a16:creationId xmlns:a16="http://schemas.microsoft.com/office/drawing/2014/main" id="{3BD36A9A-7ED1-460F-AE18-A25CB40BE7D8}"/>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4506575" y="6505575"/>
            <a:ext cx="3781425" cy="3781425"/>
          </a:xfrm>
          <a:prstGeom prst="rect">
            <a:avLst/>
          </a:prstGeom>
        </p:spPr>
      </p:pic>
      <p:pic>
        <p:nvPicPr>
          <p:cNvPr id="6" name="Рисунок 5">
            <a:extLst>
              <a:ext uri="{FF2B5EF4-FFF2-40B4-BE49-F238E27FC236}">
                <a16:creationId xmlns:a16="http://schemas.microsoft.com/office/drawing/2014/main" id="{C8FC1427-FEC4-42D9-9CD0-313A67BB2D8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62010" y="2144985"/>
            <a:ext cx="11161687" cy="7429498"/>
          </a:xfrm>
          <a:prstGeom prst="rect">
            <a:avLst/>
          </a:prstGeom>
        </p:spPr>
      </p:pic>
      <p:sp>
        <p:nvSpPr>
          <p:cNvPr id="7" name="TextBox 6">
            <a:extLst>
              <a:ext uri="{FF2B5EF4-FFF2-40B4-BE49-F238E27FC236}">
                <a16:creationId xmlns:a16="http://schemas.microsoft.com/office/drawing/2014/main" id="{94A08685-289D-4986-9EF6-8BFC111C01DB}"/>
              </a:ext>
            </a:extLst>
          </p:cNvPr>
          <p:cNvSpPr txBox="1"/>
          <p:nvPr/>
        </p:nvSpPr>
        <p:spPr>
          <a:xfrm>
            <a:off x="6462009" y="9099744"/>
            <a:ext cx="11319806" cy="830997"/>
          </a:xfrm>
          <a:prstGeom prst="rect">
            <a:avLst/>
          </a:prstGeom>
          <a:noFill/>
        </p:spPr>
        <p:txBody>
          <a:bodyPr wrap="square">
            <a:spAutoFit/>
          </a:bodyPr>
          <a:lstStyle/>
          <a:p>
            <a:pPr marL="12247"/>
            <a:r>
              <a:rPr lang="en-US" sz="2400" b="1">
                <a:solidFill>
                  <a:srgbClr val="C23350"/>
                </a:solidFill>
                <a:latin typeface="Montserrat" panose="00000500000000000000" pitchFamily="2" charset="-52"/>
                <a:cs typeface="Futura PT Bold"/>
              </a:rPr>
              <a:t>The Lviv region has a population of more than 2.5 million people. </a:t>
            </a:r>
            <a:br>
              <a:rPr lang="en-US" sz="2400" b="1">
                <a:solidFill>
                  <a:srgbClr val="C23350"/>
                </a:solidFill>
                <a:latin typeface="Montserrat" panose="00000500000000000000" pitchFamily="2" charset="-52"/>
                <a:cs typeface="Futura PT Bold"/>
              </a:rPr>
            </a:br>
            <a:r>
              <a:rPr lang="en-US" sz="2400">
                <a:solidFill>
                  <a:srgbClr val="292B2D"/>
                </a:solidFill>
                <a:latin typeface="Montserrat" panose="00000500000000000000" pitchFamily="2" charset="-52"/>
                <a:cs typeface="Futura PT Bold"/>
              </a:rPr>
              <a:t>The majority (60%) reside in urban areas.</a:t>
            </a:r>
          </a:p>
        </p:txBody>
      </p:sp>
      <p:sp>
        <p:nvSpPr>
          <p:cNvPr id="9" name="TextBox 8">
            <a:extLst>
              <a:ext uri="{FF2B5EF4-FFF2-40B4-BE49-F238E27FC236}">
                <a16:creationId xmlns:a16="http://schemas.microsoft.com/office/drawing/2014/main" id="{E864A511-6BFF-24D6-D9DF-F3E15D267F0D}"/>
              </a:ext>
            </a:extLst>
          </p:cNvPr>
          <p:cNvSpPr txBox="1"/>
          <p:nvPr/>
        </p:nvSpPr>
        <p:spPr>
          <a:xfrm>
            <a:off x="506185" y="1326620"/>
            <a:ext cx="17088220" cy="646331"/>
          </a:xfrm>
          <a:prstGeom prst="rect">
            <a:avLst/>
          </a:prstGeom>
          <a:noFill/>
        </p:spPr>
        <p:txBody>
          <a:bodyPr wrap="square">
            <a:spAutoFit/>
          </a:bodyPr>
          <a:lstStyle/>
          <a:p>
            <a:r>
              <a:rPr lang="en-US" sz="2800" b="1">
                <a:solidFill>
                  <a:srgbClr val="C23350"/>
                </a:solidFill>
                <a:latin typeface="Montserrat" panose="00000500000000000000" pitchFamily="2" charset="-52"/>
                <a:cs typeface="Futura PT Bold"/>
              </a:rPr>
              <a:t>Total population</a:t>
            </a:r>
            <a:r>
              <a:rPr lang="en-US" sz="2800">
                <a:solidFill>
                  <a:srgbClr val="292B2D"/>
                </a:solidFill>
                <a:latin typeface="Montserrat" panose="00000500000000000000" pitchFamily="2" charset="-52"/>
                <a:cs typeface="Futura PT Bold"/>
              </a:rPr>
              <a:t> of </a:t>
            </a:r>
            <a:r>
              <a:rPr lang="uk-UA" sz="2800" err="1">
                <a:solidFill>
                  <a:srgbClr val="292B2D"/>
                </a:solidFill>
                <a:latin typeface="Montserrat" panose="00000500000000000000" pitchFamily="2" charset="-52"/>
                <a:cs typeface="Futura PT Bold"/>
              </a:rPr>
              <a:t>the</a:t>
            </a:r>
            <a:r>
              <a:rPr lang="uk-UA" sz="2800">
                <a:solidFill>
                  <a:srgbClr val="292B2D"/>
                </a:solidFill>
                <a:latin typeface="Montserrat" panose="00000500000000000000" pitchFamily="2" charset="-52"/>
                <a:cs typeface="Futura PT Bold"/>
              </a:rPr>
              <a:t> </a:t>
            </a:r>
            <a:r>
              <a:rPr lang="en-US" sz="2800">
                <a:solidFill>
                  <a:srgbClr val="292B2D"/>
                </a:solidFill>
                <a:latin typeface="Montserrat" panose="00000500000000000000" pitchFamily="2" charset="-52"/>
                <a:cs typeface="Futura PT Bold"/>
              </a:rPr>
              <a:t>8 regions (oblast’) of</a:t>
            </a:r>
            <a:r>
              <a:rPr lang="uk-UA" sz="2800">
                <a:solidFill>
                  <a:srgbClr val="292B2D"/>
                </a:solidFill>
                <a:latin typeface="Montserrat" panose="00000500000000000000" pitchFamily="2" charset="-52"/>
                <a:cs typeface="Futura PT Bold"/>
              </a:rPr>
              <a:t> </a:t>
            </a:r>
            <a:r>
              <a:rPr lang="en-US" sz="2800">
                <a:solidFill>
                  <a:srgbClr val="292B2D"/>
                </a:solidFill>
                <a:latin typeface="Montserrat" panose="00000500000000000000" pitchFamily="2" charset="-52"/>
                <a:cs typeface="Futura PT Bold"/>
              </a:rPr>
              <a:t>western Ukraine is </a:t>
            </a:r>
            <a:r>
              <a:rPr lang="en-US" sz="2800" b="1">
                <a:solidFill>
                  <a:srgbClr val="C23350"/>
                </a:solidFill>
                <a:latin typeface="Montserrat" panose="00000500000000000000" pitchFamily="2" charset="-52"/>
                <a:cs typeface="Futura PT Bold"/>
              </a:rPr>
              <a:t>around </a:t>
            </a:r>
            <a:r>
              <a:rPr lang="en-US" sz="3600" b="1">
                <a:solidFill>
                  <a:srgbClr val="C23350"/>
                </a:solidFill>
                <a:latin typeface="Montserrat" panose="00000500000000000000" pitchFamily="2" charset="-52"/>
                <a:cs typeface="Futura PT Bold"/>
              </a:rPr>
              <a:t>9.1 </a:t>
            </a:r>
            <a:r>
              <a:rPr lang="en-US" sz="2800" b="1">
                <a:solidFill>
                  <a:srgbClr val="C23350"/>
                </a:solidFill>
                <a:latin typeface="Montserrat" panose="00000500000000000000" pitchFamily="2" charset="-52"/>
                <a:cs typeface="Futura PT Bold"/>
              </a:rPr>
              <a:t>million people</a:t>
            </a:r>
            <a:endParaRPr lang="uk-UA" sz="2800"/>
          </a:p>
        </p:txBody>
      </p:sp>
    </p:spTree>
    <p:extLst>
      <p:ext uri="{BB962C8B-B14F-4D97-AF65-F5344CB8AC3E}">
        <p14:creationId xmlns:p14="http://schemas.microsoft.com/office/powerpoint/2010/main" val="2917806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Employees distribution</a:t>
            </a:r>
            <a:r>
              <a:rPr lang="uk-UA" sz="3800" b="1">
                <a:solidFill>
                  <a:srgbClr val="FFFFFF"/>
                </a:solidFill>
                <a:latin typeface="Montserrat"/>
                <a:ea typeface="Mazzard H Semi Bold"/>
              </a:rPr>
              <a:t> </a:t>
            </a:r>
            <a:r>
              <a:rPr lang="en-US" sz="3800" b="1">
                <a:solidFill>
                  <a:srgbClr val="FFFFFF"/>
                </a:solidFill>
                <a:latin typeface="Montserrat"/>
                <a:ea typeface="Mazzard H Semi Bold"/>
              </a:rPr>
              <a:t>by industries</a:t>
            </a:r>
            <a:endParaRPr lang="uk-UA" sz="3800" b="1">
              <a:solidFill>
                <a:srgbClr val="FFFFFF"/>
              </a:solidFill>
              <a:latin typeface="Montserrat"/>
              <a:ea typeface="Mazzard H Semi Bold"/>
            </a:endParaRPr>
          </a:p>
        </p:txBody>
      </p:sp>
      <p:graphicFrame>
        <p:nvGraphicFramePr>
          <p:cNvPr id="7" name="Диаграмма 6">
            <a:extLst>
              <a:ext uri="{FF2B5EF4-FFF2-40B4-BE49-F238E27FC236}">
                <a16:creationId xmlns:a16="http://schemas.microsoft.com/office/drawing/2014/main" id="{9DCADEE1-D906-4E46-81BF-30599F547F5A}"/>
              </a:ext>
            </a:extLst>
          </p:cNvPr>
          <p:cNvGraphicFramePr/>
          <p:nvPr>
            <p:extLst>
              <p:ext uri="{D42A27DB-BD31-4B8C-83A1-F6EECF244321}">
                <p14:modId xmlns:p14="http://schemas.microsoft.com/office/powerpoint/2010/main" val="2377937860"/>
              </p:ext>
            </p:extLst>
          </p:nvPr>
        </p:nvGraphicFramePr>
        <p:xfrm>
          <a:off x="589641" y="1240478"/>
          <a:ext cx="16865601" cy="812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07061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Taxes on the salary</a:t>
            </a:r>
            <a:endParaRPr lang="uk-UA" sz="3800" b="1">
              <a:solidFill>
                <a:srgbClr val="FFFFFF"/>
              </a:solidFill>
              <a:latin typeface="Montserrat"/>
              <a:ea typeface="Mazzard H Semi Bold"/>
            </a:endParaRPr>
          </a:p>
        </p:txBody>
      </p:sp>
      <p:sp>
        <p:nvSpPr>
          <p:cNvPr id="12" name="object 3">
            <a:extLst>
              <a:ext uri="{FF2B5EF4-FFF2-40B4-BE49-F238E27FC236}">
                <a16:creationId xmlns:a16="http://schemas.microsoft.com/office/drawing/2014/main" id="{3FE7FB74-AFF8-49B8-9285-7455148518CB}"/>
              </a:ext>
            </a:extLst>
          </p:cNvPr>
          <p:cNvSpPr txBox="1"/>
          <p:nvPr/>
        </p:nvSpPr>
        <p:spPr>
          <a:xfrm>
            <a:off x="761997" y="1640575"/>
            <a:ext cx="11599335" cy="1292662"/>
          </a:xfrm>
          <a:prstGeom prst="rect">
            <a:avLst/>
          </a:prstGeom>
        </p:spPr>
        <p:txBody>
          <a:bodyPr vert="horz" wrap="square" lIns="0" tIns="0" rIns="0" bIns="0" rtlCol="0">
            <a:spAutoFit/>
          </a:bodyPr>
          <a:lstStyle/>
          <a:p>
            <a:pPr marL="12247"/>
            <a:r>
              <a:rPr lang="en-US" sz="2800" b="1">
                <a:solidFill>
                  <a:srgbClr val="292B2D"/>
                </a:solidFill>
                <a:latin typeface="Montserrat" panose="00000500000000000000" pitchFamily="2" charset="-52"/>
                <a:cs typeface="Futura PT Light"/>
              </a:rPr>
              <a:t>Employee’s taxes, which have to be deducted from the salary (by an employer as a tax agent) amount to </a:t>
            </a:r>
            <a:r>
              <a:rPr lang="en-US" sz="2800" b="1">
                <a:solidFill>
                  <a:srgbClr val="C23350"/>
                </a:solidFill>
                <a:latin typeface="Montserrat" panose="00000500000000000000" pitchFamily="2" charset="-52"/>
                <a:cs typeface="Futura PT Light"/>
              </a:rPr>
              <a:t>23%, </a:t>
            </a:r>
            <a:r>
              <a:rPr lang="en-US" sz="2800" b="1">
                <a:solidFill>
                  <a:srgbClr val="292B2D"/>
                </a:solidFill>
                <a:latin typeface="Montserrat" panose="00000500000000000000" pitchFamily="2" charset="-52"/>
                <a:cs typeface="Futura PT Light"/>
              </a:rPr>
              <a:t>which includes:</a:t>
            </a:r>
            <a:endParaRPr sz="2800" b="1">
              <a:solidFill>
                <a:srgbClr val="292B2D"/>
              </a:solidFill>
              <a:latin typeface="Montserrat" panose="00000500000000000000" pitchFamily="2" charset="-52"/>
              <a:cs typeface="Futura PT Light"/>
            </a:endParaRPr>
          </a:p>
        </p:txBody>
      </p:sp>
      <p:sp>
        <p:nvSpPr>
          <p:cNvPr id="6" name="TextBox 5">
            <a:extLst>
              <a:ext uri="{FF2B5EF4-FFF2-40B4-BE49-F238E27FC236}">
                <a16:creationId xmlns:a16="http://schemas.microsoft.com/office/drawing/2014/main" id="{033AB550-75FA-4EAA-B03E-19800697E9F7}"/>
              </a:ext>
            </a:extLst>
          </p:cNvPr>
          <p:cNvSpPr txBox="1"/>
          <p:nvPr/>
        </p:nvSpPr>
        <p:spPr>
          <a:xfrm>
            <a:off x="761997" y="3480738"/>
            <a:ext cx="5353223" cy="1754326"/>
          </a:xfrm>
          <a:prstGeom prst="rect">
            <a:avLst/>
          </a:prstGeom>
          <a:solidFill>
            <a:schemeClr val="bg2"/>
          </a:solidFill>
        </p:spPr>
        <p:txBody>
          <a:bodyPr wrap="square" rtlCol="0">
            <a:spAutoFit/>
          </a:bodyPr>
          <a:lstStyle/>
          <a:p>
            <a:pPr marR="4899" algn="ctr"/>
            <a:r>
              <a:rPr lang="en-US" sz="2800" b="1">
                <a:solidFill>
                  <a:srgbClr val="292B2D"/>
                </a:solidFill>
                <a:latin typeface="Montserrat" panose="00000500000000000000" pitchFamily="2" charset="-52"/>
                <a:cs typeface="Futura PT Bold"/>
              </a:rPr>
              <a:t>Personal income tax –</a:t>
            </a:r>
          </a:p>
          <a:p>
            <a:pPr marR="4899" algn="ctr"/>
            <a:r>
              <a:rPr lang="en-US" sz="8000" b="1">
                <a:solidFill>
                  <a:srgbClr val="292B2D"/>
                </a:solidFill>
                <a:latin typeface="Montserrat" panose="00000500000000000000" pitchFamily="2" charset="-52"/>
                <a:cs typeface="Futura PT Bold"/>
              </a:rPr>
              <a:t>18%</a:t>
            </a:r>
            <a:endParaRPr lang="uk-UA" sz="8000">
              <a:solidFill>
                <a:srgbClr val="292B2D"/>
              </a:solidFill>
            </a:endParaRPr>
          </a:p>
        </p:txBody>
      </p:sp>
      <p:sp>
        <p:nvSpPr>
          <p:cNvPr id="16" name="TextBox 15">
            <a:extLst>
              <a:ext uri="{FF2B5EF4-FFF2-40B4-BE49-F238E27FC236}">
                <a16:creationId xmlns:a16="http://schemas.microsoft.com/office/drawing/2014/main" id="{2177C873-9B44-4BCA-8284-3CCC1E412F89}"/>
              </a:ext>
            </a:extLst>
          </p:cNvPr>
          <p:cNvSpPr txBox="1"/>
          <p:nvPr/>
        </p:nvSpPr>
        <p:spPr>
          <a:xfrm>
            <a:off x="6821843" y="3480738"/>
            <a:ext cx="5353223" cy="1754326"/>
          </a:xfrm>
          <a:prstGeom prst="rect">
            <a:avLst/>
          </a:prstGeom>
          <a:solidFill>
            <a:schemeClr val="bg2"/>
          </a:solidFill>
        </p:spPr>
        <p:txBody>
          <a:bodyPr wrap="square" rtlCol="0">
            <a:spAutoFit/>
          </a:bodyPr>
          <a:lstStyle/>
          <a:p>
            <a:pPr marR="4899" algn="ctr"/>
            <a:r>
              <a:rPr lang="en-US" sz="2800" b="1">
                <a:solidFill>
                  <a:srgbClr val="292B2D"/>
                </a:solidFill>
                <a:latin typeface="Montserrat" panose="00000500000000000000" pitchFamily="2" charset="-52"/>
              </a:rPr>
              <a:t>Military contribution –</a:t>
            </a:r>
          </a:p>
          <a:p>
            <a:pPr marR="4899" algn="ctr"/>
            <a:r>
              <a:rPr lang="ru-RU" sz="8000" b="1">
                <a:solidFill>
                  <a:srgbClr val="C23350"/>
                </a:solidFill>
                <a:latin typeface="Montserrat" panose="00000500000000000000" pitchFamily="2" charset="-52"/>
                <a:cs typeface="Futura PT Bold"/>
              </a:rPr>
              <a:t>5</a:t>
            </a:r>
            <a:r>
              <a:rPr lang="en-US" sz="8000" b="1">
                <a:solidFill>
                  <a:srgbClr val="C23350"/>
                </a:solidFill>
                <a:latin typeface="Montserrat" panose="00000500000000000000" pitchFamily="2" charset="-52"/>
                <a:cs typeface="Futura PT Bold"/>
              </a:rPr>
              <a:t>%</a:t>
            </a:r>
            <a:endParaRPr lang="uk-UA" sz="8000">
              <a:solidFill>
                <a:srgbClr val="C23350"/>
              </a:solidFill>
            </a:endParaRPr>
          </a:p>
        </p:txBody>
      </p:sp>
      <p:sp>
        <p:nvSpPr>
          <p:cNvPr id="18" name="TextBox 17">
            <a:extLst>
              <a:ext uri="{FF2B5EF4-FFF2-40B4-BE49-F238E27FC236}">
                <a16:creationId xmlns:a16="http://schemas.microsoft.com/office/drawing/2014/main" id="{B2FA62D5-D8CD-4EF2-B5FF-AF884A01BA75}"/>
              </a:ext>
            </a:extLst>
          </p:cNvPr>
          <p:cNvSpPr txBox="1"/>
          <p:nvPr/>
        </p:nvSpPr>
        <p:spPr>
          <a:xfrm>
            <a:off x="12881690" y="1472143"/>
            <a:ext cx="4613276" cy="4708524"/>
          </a:xfrm>
          <a:prstGeom prst="rect">
            <a:avLst/>
          </a:prstGeom>
          <a:solidFill>
            <a:srgbClr val="C23350"/>
          </a:solidFill>
        </p:spPr>
        <p:txBody>
          <a:bodyPr wrap="square" rtlCol="0" anchor="ctr">
            <a:noAutofit/>
          </a:bodyPr>
          <a:lstStyle/>
          <a:p>
            <a:pPr marR="4899" algn="ctr"/>
            <a:r>
              <a:rPr lang="en-US" sz="2800" b="1">
                <a:solidFill>
                  <a:schemeClr val="bg1"/>
                </a:solidFill>
                <a:latin typeface="Montserrat" panose="00000500000000000000" pitchFamily="2" charset="-52"/>
              </a:rPr>
              <a:t>Employer’s taxes – </a:t>
            </a:r>
            <a:r>
              <a:rPr lang="en-US" sz="8000" b="1">
                <a:solidFill>
                  <a:schemeClr val="bg1"/>
                </a:solidFill>
                <a:latin typeface="Montserrat" panose="00000500000000000000" pitchFamily="2" charset="-52"/>
              </a:rPr>
              <a:t>22%</a:t>
            </a:r>
            <a:r>
              <a:rPr lang="en-US" sz="2800" b="1">
                <a:solidFill>
                  <a:schemeClr val="bg1"/>
                </a:solidFill>
                <a:latin typeface="Montserrat" panose="00000500000000000000" pitchFamily="2" charset="-52"/>
              </a:rPr>
              <a:t> </a:t>
            </a:r>
            <a:br>
              <a:rPr lang="ru-RU" sz="2800" b="1">
                <a:solidFill>
                  <a:schemeClr val="bg1"/>
                </a:solidFill>
                <a:latin typeface="Montserrat" panose="00000500000000000000" pitchFamily="2" charset="-52"/>
              </a:rPr>
            </a:br>
            <a:r>
              <a:rPr lang="en-US" sz="2800" b="1">
                <a:solidFill>
                  <a:schemeClr val="bg1"/>
                </a:solidFill>
                <a:latin typeface="Montserrat" panose="00000500000000000000" pitchFamily="2" charset="-52"/>
              </a:rPr>
              <a:t>of unified social contribution (USC), which is calculated from the salary gross. </a:t>
            </a:r>
            <a:endParaRPr lang="uk-UA" sz="8000">
              <a:solidFill>
                <a:schemeClr val="bg1"/>
              </a:solidFill>
            </a:endParaRPr>
          </a:p>
        </p:txBody>
      </p:sp>
      <p:sp>
        <p:nvSpPr>
          <p:cNvPr id="23" name="object 3">
            <a:extLst>
              <a:ext uri="{FF2B5EF4-FFF2-40B4-BE49-F238E27FC236}">
                <a16:creationId xmlns:a16="http://schemas.microsoft.com/office/drawing/2014/main" id="{59294E2B-7744-4675-A317-AB48899AEC25}"/>
              </a:ext>
            </a:extLst>
          </p:cNvPr>
          <p:cNvSpPr txBox="1"/>
          <p:nvPr/>
        </p:nvSpPr>
        <p:spPr>
          <a:xfrm>
            <a:off x="761997" y="6242127"/>
            <a:ext cx="13038670" cy="1169551"/>
          </a:xfrm>
          <a:prstGeom prst="rect">
            <a:avLst/>
          </a:prstGeom>
        </p:spPr>
        <p:txBody>
          <a:bodyPr vert="horz" wrap="square" lIns="0" tIns="0" rIns="0" bIns="0" rtlCol="0">
            <a:spAutoFit/>
          </a:bodyPr>
          <a:lstStyle/>
          <a:p>
            <a:pPr marL="12247"/>
            <a:r>
              <a:rPr lang="en-US" sz="4800" b="1">
                <a:solidFill>
                  <a:srgbClr val="C23350"/>
                </a:solidFill>
                <a:latin typeface="Montserrat" panose="00000500000000000000" pitchFamily="2" charset="-52"/>
                <a:cs typeface="Futura PT Light"/>
              </a:rPr>
              <a:t>EXAMPLE</a:t>
            </a:r>
          </a:p>
          <a:p>
            <a:pPr marL="12247"/>
            <a:r>
              <a:rPr lang="en-US" sz="2800" b="1">
                <a:solidFill>
                  <a:srgbClr val="292B2D"/>
                </a:solidFill>
                <a:latin typeface="Montserrat" panose="00000500000000000000" pitchFamily="2" charset="-52"/>
                <a:cs typeface="Futura PT Light"/>
              </a:rPr>
              <a:t>Costs of the Employer on the Salary Gross in the amount of </a:t>
            </a:r>
            <a:r>
              <a:rPr lang="en-US" sz="2800" b="1">
                <a:solidFill>
                  <a:srgbClr val="C23350"/>
                </a:solidFill>
                <a:latin typeface="Montserrat" panose="00000500000000000000" pitchFamily="2" charset="-52"/>
                <a:cs typeface="Futura PT Light"/>
              </a:rPr>
              <a:t>500 EUR</a:t>
            </a:r>
            <a:endParaRPr sz="2800" b="1">
              <a:solidFill>
                <a:srgbClr val="C23350"/>
              </a:solidFill>
              <a:latin typeface="Montserrat" panose="00000500000000000000" pitchFamily="2" charset="-52"/>
              <a:cs typeface="Futura PT Light"/>
            </a:endParaRPr>
          </a:p>
        </p:txBody>
      </p:sp>
      <p:graphicFrame>
        <p:nvGraphicFramePr>
          <p:cNvPr id="8" name="Таблица 8">
            <a:extLst>
              <a:ext uri="{FF2B5EF4-FFF2-40B4-BE49-F238E27FC236}">
                <a16:creationId xmlns:a16="http://schemas.microsoft.com/office/drawing/2014/main" id="{A4CE38F2-60CD-401A-930A-C38CBF3A0757}"/>
              </a:ext>
            </a:extLst>
          </p:cNvPr>
          <p:cNvGraphicFramePr>
            <a:graphicFrameLocks noGrp="1"/>
          </p:cNvGraphicFramePr>
          <p:nvPr>
            <p:extLst>
              <p:ext uri="{D42A27DB-BD31-4B8C-83A1-F6EECF244321}">
                <p14:modId xmlns:p14="http://schemas.microsoft.com/office/powerpoint/2010/main" val="1134038865"/>
              </p:ext>
            </p:extLst>
          </p:nvPr>
        </p:nvGraphicFramePr>
        <p:xfrm>
          <a:off x="761998" y="7677577"/>
          <a:ext cx="16732970" cy="1623179"/>
        </p:xfrm>
        <a:graphic>
          <a:graphicData uri="http://schemas.openxmlformats.org/drawingml/2006/table">
            <a:tbl>
              <a:tblPr firstRow="1" bandRow="1">
                <a:tableStyleId>{5C22544A-7EE6-4342-B048-85BDC9FD1C3A}</a:tableStyleId>
              </a:tblPr>
              <a:tblGrid>
                <a:gridCol w="3346594">
                  <a:extLst>
                    <a:ext uri="{9D8B030D-6E8A-4147-A177-3AD203B41FA5}">
                      <a16:colId xmlns:a16="http://schemas.microsoft.com/office/drawing/2014/main" val="3798246407"/>
                    </a:ext>
                  </a:extLst>
                </a:gridCol>
                <a:gridCol w="3346594">
                  <a:extLst>
                    <a:ext uri="{9D8B030D-6E8A-4147-A177-3AD203B41FA5}">
                      <a16:colId xmlns:a16="http://schemas.microsoft.com/office/drawing/2014/main" val="3138898407"/>
                    </a:ext>
                  </a:extLst>
                </a:gridCol>
                <a:gridCol w="3346594">
                  <a:extLst>
                    <a:ext uri="{9D8B030D-6E8A-4147-A177-3AD203B41FA5}">
                      <a16:colId xmlns:a16="http://schemas.microsoft.com/office/drawing/2014/main" val="3514432668"/>
                    </a:ext>
                  </a:extLst>
                </a:gridCol>
                <a:gridCol w="3346594">
                  <a:extLst>
                    <a:ext uri="{9D8B030D-6E8A-4147-A177-3AD203B41FA5}">
                      <a16:colId xmlns:a16="http://schemas.microsoft.com/office/drawing/2014/main" val="813507532"/>
                    </a:ext>
                  </a:extLst>
                </a:gridCol>
                <a:gridCol w="3346594">
                  <a:extLst>
                    <a:ext uri="{9D8B030D-6E8A-4147-A177-3AD203B41FA5}">
                      <a16:colId xmlns:a16="http://schemas.microsoft.com/office/drawing/2014/main" val="1003822034"/>
                    </a:ext>
                  </a:extLst>
                </a:gridCol>
              </a:tblGrid>
              <a:tr h="800219">
                <a:tc>
                  <a:txBody>
                    <a:bodyPr/>
                    <a:lstStyle/>
                    <a:p>
                      <a:endParaRPr lang="uk-UA"/>
                    </a:p>
                  </a:txBody>
                  <a:tcPr>
                    <a:solidFill>
                      <a:srgbClr val="C23350"/>
                    </a:solidFill>
                  </a:tcPr>
                </a:tc>
                <a:tc>
                  <a:txBody>
                    <a:bodyPr/>
                    <a:lstStyle/>
                    <a:p>
                      <a:pPr algn="ctr"/>
                      <a:r>
                        <a:rPr lang="en-US" sz="2000">
                          <a:latin typeface="Montserrat" panose="00000500000000000000" pitchFamily="2" charset="-52"/>
                        </a:rPr>
                        <a:t>Salary Net,</a:t>
                      </a:r>
                    </a:p>
                    <a:p>
                      <a:pPr algn="ctr"/>
                      <a:r>
                        <a:rPr lang="en-US" sz="2000">
                          <a:latin typeface="Montserrat" panose="00000500000000000000" pitchFamily="2" charset="-52"/>
                        </a:rPr>
                        <a:t>EUR</a:t>
                      </a:r>
                    </a:p>
                  </a:txBody>
                  <a:tcPr>
                    <a:solidFill>
                      <a:srgbClr val="C23350"/>
                    </a:solidFill>
                  </a:tcPr>
                </a:tc>
                <a:tc>
                  <a:txBody>
                    <a:bodyPr/>
                    <a:lstStyle/>
                    <a:p>
                      <a:pPr algn="ctr"/>
                      <a:r>
                        <a:rPr lang="en-US" sz="2000">
                          <a:latin typeface="Montserrat" panose="00000500000000000000" pitchFamily="2" charset="-52"/>
                        </a:rPr>
                        <a:t>Personal income tax, </a:t>
                      </a:r>
                      <a:endParaRPr lang="ru-RU" sz="2000">
                        <a:latin typeface="Montserrat" panose="00000500000000000000" pitchFamily="2" charset="-52"/>
                      </a:endParaRPr>
                    </a:p>
                    <a:p>
                      <a:pPr algn="ctr"/>
                      <a:r>
                        <a:rPr lang="en-US" sz="2000">
                          <a:latin typeface="Montserrat" panose="00000500000000000000" pitchFamily="2" charset="-52"/>
                        </a:rPr>
                        <a:t>EUR</a:t>
                      </a:r>
                    </a:p>
                  </a:txBody>
                  <a:tcPr>
                    <a:solidFill>
                      <a:srgbClr val="C23350"/>
                    </a:solidFill>
                  </a:tcPr>
                </a:tc>
                <a:tc>
                  <a:txBody>
                    <a:bodyPr/>
                    <a:lstStyle/>
                    <a:p>
                      <a:pPr marL="0" algn="ctr" defTabSz="914400" rtl="0" eaLnBrk="1" latinLnBrk="0" hangingPunct="1"/>
                      <a:r>
                        <a:rPr lang="en-US" sz="2000" b="1" kern="1200">
                          <a:solidFill>
                            <a:schemeClr val="lt1"/>
                          </a:solidFill>
                          <a:latin typeface="Montserrat" panose="00000500000000000000" pitchFamily="2" charset="-52"/>
                          <a:ea typeface="+mn-ea"/>
                          <a:cs typeface="+mn-cs"/>
                        </a:rPr>
                        <a:t>Military contribution, </a:t>
                      </a:r>
                      <a:endParaRPr lang="ru-RU" sz="2000" b="1" kern="1200">
                        <a:solidFill>
                          <a:schemeClr val="lt1"/>
                        </a:solidFill>
                        <a:latin typeface="Montserrat" panose="00000500000000000000" pitchFamily="2" charset="-52"/>
                        <a:ea typeface="+mn-ea"/>
                        <a:cs typeface="+mn-cs"/>
                      </a:endParaRPr>
                    </a:p>
                    <a:p>
                      <a:pPr marL="0" algn="ctr" defTabSz="914400" rtl="0" eaLnBrk="1" latinLnBrk="0" hangingPunct="1"/>
                      <a:r>
                        <a:rPr lang="en-US" sz="2000" b="1" kern="1200">
                          <a:solidFill>
                            <a:schemeClr val="lt1"/>
                          </a:solidFill>
                          <a:latin typeface="Montserrat" panose="00000500000000000000" pitchFamily="2" charset="-52"/>
                          <a:ea typeface="+mn-ea"/>
                          <a:cs typeface="+mn-cs"/>
                        </a:rPr>
                        <a:t>EUR</a:t>
                      </a:r>
                    </a:p>
                  </a:txBody>
                  <a:tcPr>
                    <a:solidFill>
                      <a:srgbClr val="C23350"/>
                    </a:solidFill>
                  </a:tcPr>
                </a:tc>
                <a:tc>
                  <a:txBody>
                    <a:bodyPr/>
                    <a:lstStyle/>
                    <a:p>
                      <a:pPr marL="0" algn="ctr" defTabSz="914400" rtl="0" eaLnBrk="1" latinLnBrk="0" hangingPunct="1"/>
                      <a:r>
                        <a:rPr lang="en-US" sz="2000" b="1" kern="1200">
                          <a:solidFill>
                            <a:schemeClr val="lt1"/>
                          </a:solidFill>
                          <a:latin typeface="Montserrat" panose="00000500000000000000" pitchFamily="2" charset="-52"/>
                          <a:ea typeface="+mn-ea"/>
                          <a:cs typeface="+mn-cs"/>
                        </a:rPr>
                        <a:t>USC,</a:t>
                      </a:r>
                      <a:endParaRPr lang="ru-RU" sz="2000" b="1" kern="1200">
                        <a:solidFill>
                          <a:schemeClr val="lt1"/>
                        </a:solidFill>
                        <a:latin typeface="Montserrat" panose="00000500000000000000" pitchFamily="2" charset="-52"/>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a:solidFill>
                            <a:schemeClr val="lt1"/>
                          </a:solidFill>
                          <a:latin typeface="Montserrat" panose="00000500000000000000" pitchFamily="2" charset="-52"/>
                          <a:ea typeface="+mn-ea"/>
                          <a:cs typeface="+mn-cs"/>
                        </a:rPr>
                        <a:t>EUR</a:t>
                      </a:r>
                    </a:p>
                  </a:txBody>
                  <a:tcPr>
                    <a:solidFill>
                      <a:srgbClr val="C23350"/>
                    </a:solidFill>
                  </a:tcPr>
                </a:tc>
                <a:extLst>
                  <a:ext uri="{0D108BD9-81ED-4DB2-BD59-A6C34878D82A}">
                    <a16:rowId xmlns:a16="http://schemas.microsoft.com/office/drawing/2014/main" val="3321790457"/>
                  </a:ext>
                </a:extLst>
              </a:tr>
              <a:tr h="800219">
                <a:tc>
                  <a:txBody>
                    <a:bodyPr/>
                    <a:lstStyle/>
                    <a:p>
                      <a:pPr algn="ctr"/>
                      <a:r>
                        <a:rPr lang="en-US" sz="2400">
                          <a:latin typeface="Montserrat" panose="00000500000000000000" pitchFamily="2" charset="-52"/>
                        </a:rPr>
                        <a:t>Costs of the Employer</a:t>
                      </a:r>
                      <a:endParaRPr lang="uk-UA" sz="2400">
                        <a:latin typeface="Montserrat" panose="00000500000000000000" pitchFamily="2" charset="-52"/>
                      </a:endParaRPr>
                    </a:p>
                  </a:txBody>
                  <a:tcPr>
                    <a:solidFill>
                      <a:srgbClr val="C23350">
                        <a:alpha val="18000"/>
                      </a:srgbClr>
                    </a:solidFill>
                  </a:tcPr>
                </a:tc>
                <a:tc>
                  <a:txBody>
                    <a:bodyPr/>
                    <a:lstStyle/>
                    <a:p>
                      <a:pPr algn="ctr"/>
                      <a:r>
                        <a:rPr lang="uk-UA" sz="4800">
                          <a:solidFill>
                            <a:srgbClr val="292B2D"/>
                          </a:solidFill>
                          <a:latin typeface="Montserrat" panose="00000500000000000000" pitchFamily="2" charset="-52"/>
                        </a:rPr>
                        <a:t>402,5</a:t>
                      </a:r>
                    </a:p>
                  </a:txBody>
                  <a:tcPr>
                    <a:solidFill>
                      <a:srgbClr val="C23350">
                        <a:alpha val="18000"/>
                      </a:srgbClr>
                    </a:solidFill>
                  </a:tcPr>
                </a:tc>
                <a:tc>
                  <a:txBody>
                    <a:bodyPr/>
                    <a:lstStyle/>
                    <a:p>
                      <a:pPr algn="ctr"/>
                      <a:r>
                        <a:rPr lang="uk-UA" sz="4800">
                          <a:solidFill>
                            <a:srgbClr val="292B2D"/>
                          </a:solidFill>
                          <a:latin typeface="Montserrat" panose="00000500000000000000" pitchFamily="2" charset="-52"/>
                        </a:rPr>
                        <a:t>90</a:t>
                      </a:r>
                    </a:p>
                  </a:txBody>
                  <a:tcPr>
                    <a:solidFill>
                      <a:srgbClr val="C23350">
                        <a:alpha val="18000"/>
                      </a:srgbClr>
                    </a:solidFill>
                  </a:tcPr>
                </a:tc>
                <a:tc>
                  <a:txBody>
                    <a:bodyPr/>
                    <a:lstStyle/>
                    <a:p>
                      <a:pPr algn="ctr"/>
                      <a:r>
                        <a:rPr lang="en-US" sz="4800">
                          <a:solidFill>
                            <a:srgbClr val="292B2D"/>
                          </a:solidFill>
                          <a:latin typeface="Montserrat" panose="00000500000000000000" pitchFamily="2" charset="-52"/>
                        </a:rPr>
                        <a:t>2</a:t>
                      </a:r>
                      <a:r>
                        <a:rPr lang="uk-UA" sz="4800">
                          <a:solidFill>
                            <a:srgbClr val="292B2D"/>
                          </a:solidFill>
                          <a:latin typeface="Montserrat" panose="00000500000000000000" pitchFamily="2" charset="-52"/>
                        </a:rPr>
                        <a:t>5</a:t>
                      </a:r>
                    </a:p>
                  </a:txBody>
                  <a:tcPr>
                    <a:solidFill>
                      <a:srgbClr val="C23350">
                        <a:alpha val="18000"/>
                      </a:srgbClr>
                    </a:solidFill>
                  </a:tcPr>
                </a:tc>
                <a:tc>
                  <a:txBody>
                    <a:bodyPr/>
                    <a:lstStyle/>
                    <a:p>
                      <a:pPr algn="ctr"/>
                      <a:r>
                        <a:rPr lang="uk-UA" sz="4800">
                          <a:solidFill>
                            <a:srgbClr val="292B2D"/>
                          </a:solidFill>
                          <a:latin typeface="Montserrat" panose="00000500000000000000" pitchFamily="2" charset="-52"/>
                        </a:rPr>
                        <a:t>110</a:t>
                      </a:r>
                    </a:p>
                  </a:txBody>
                  <a:tcPr>
                    <a:solidFill>
                      <a:srgbClr val="C23350">
                        <a:alpha val="18000"/>
                      </a:srgbClr>
                    </a:solidFill>
                  </a:tcPr>
                </a:tc>
                <a:extLst>
                  <a:ext uri="{0D108BD9-81ED-4DB2-BD59-A6C34878D82A}">
                    <a16:rowId xmlns:a16="http://schemas.microsoft.com/office/drawing/2014/main" val="355765"/>
                  </a:ext>
                </a:extLst>
              </a:tr>
            </a:tbl>
          </a:graphicData>
        </a:graphic>
      </p:graphicFrame>
    </p:spTree>
    <p:extLst>
      <p:ext uri="{BB962C8B-B14F-4D97-AF65-F5344CB8AC3E}">
        <p14:creationId xmlns:p14="http://schemas.microsoft.com/office/powerpoint/2010/main" val="2259670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Landowners in Ukraine</a:t>
            </a:r>
            <a:endParaRPr lang="uk-UA" sz="3800" b="1">
              <a:solidFill>
                <a:srgbClr val="FFFFFF"/>
              </a:solidFill>
              <a:latin typeface="Montserrat"/>
              <a:ea typeface="Mazzard H Semi Bold"/>
            </a:endParaRPr>
          </a:p>
        </p:txBody>
      </p:sp>
      <p:sp>
        <p:nvSpPr>
          <p:cNvPr id="10" name="TextBox 9">
            <a:extLst>
              <a:ext uri="{FF2B5EF4-FFF2-40B4-BE49-F238E27FC236}">
                <a16:creationId xmlns:a16="http://schemas.microsoft.com/office/drawing/2014/main" id="{75D9EE82-DC86-443F-8961-BEDC4C03DB30}"/>
              </a:ext>
            </a:extLst>
          </p:cNvPr>
          <p:cNvSpPr txBox="1"/>
          <p:nvPr/>
        </p:nvSpPr>
        <p:spPr>
          <a:xfrm>
            <a:off x="1022977" y="3730045"/>
            <a:ext cx="7370866" cy="523220"/>
          </a:xfrm>
          <a:prstGeom prst="rect">
            <a:avLst/>
          </a:prstGeom>
          <a:solidFill>
            <a:srgbClr val="C23350"/>
          </a:solidFill>
        </p:spPr>
        <p:txBody>
          <a:bodyPr wrap="square" rtlCol="0" anchor="ctr">
            <a:spAutoFit/>
          </a:bodyPr>
          <a:lstStyle/>
          <a:p>
            <a:pPr marR="4899" algn="ctr"/>
            <a:r>
              <a:rPr lang="en-US" sz="2800" b="1">
                <a:solidFill>
                  <a:schemeClr val="bg1"/>
                </a:solidFill>
                <a:latin typeface="Montserrat" panose="00000500000000000000" pitchFamily="2" charset="-52"/>
                <a:cs typeface="Futura PT Bold"/>
              </a:rPr>
              <a:t>PUBLIC OWNERS</a:t>
            </a:r>
            <a:endParaRPr lang="uk-UA" sz="8000">
              <a:solidFill>
                <a:schemeClr val="bg1"/>
              </a:solidFill>
            </a:endParaRPr>
          </a:p>
        </p:txBody>
      </p:sp>
      <p:sp>
        <p:nvSpPr>
          <p:cNvPr id="11" name="TextBox 10">
            <a:extLst>
              <a:ext uri="{FF2B5EF4-FFF2-40B4-BE49-F238E27FC236}">
                <a16:creationId xmlns:a16="http://schemas.microsoft.com/office/drawing/2014/main" id="{4118BAC9-0D22-42B4-A02E-9D86315C4FF9}"/>
              </a:ext>
            </a:extLst>
          </p:cNvPr>
          <p:cNvSpPr txBox="1"/>
          <p:nvPr/>
        </p:nvSpPr>
        <p:spPr>
          <a:xfrm>
            <a:off x="9630475" y="3730045"/>
            <a:ext cx="7370866" cy="523220"/>
          </a:xfrm>
          <a:prstGeom prst="rect">
            <a:avLst/>
          </a:prstGeom>
          <a:solidFill>
            <a:srgbClr val="292B2D"/>
          </a:solidFill>
        </p:spPr>
        <p:txBody>
          <a:bodyPr wrap="square" rtlCol="0" anchor="ctr">
            <a:spAutoFit/>
          </a:bodyPr>
          <a:lstStyle/>
          <a:p>
            <a:pPr marR="4899" algn="ctr"/>
            <a:r>
              <a:rPr lang="en-US" sz="2800" b="1">
                <a:solidFill>
                  <a:schemeClr val="bg1"/>
                </a:solidFill>
                <a:latin typeface="Montserrat" panose="00000500000000000000" pitchFamily="2" charset="-52"/>
              </a:rPr>
              <a:t>PRIVATE OWNERS</a:t>
            </a:r>
            <a:endParaRPr lang="uk-UA" sz="8000">
              <a:solidFill>
                <a:schemeClr val="bg1"/>
              </a:solidFill>
            </a:endParaRPr>
          </a:p>
        </p:txBody>
      </p:sp>
      <p:pic>
        <p:nvPicPr>
          <p:cNvPr id="12" name="Ellipse 7" descr="preencoded.png">
            <a:extLst>
              <a:ext uri="{FF2B5EF4-FFF2-40B4-BE49-F238E27FC236}">
                <a16:creationId xmlns:a16="http://schemas.microsoft.com/office/drawing/2014/main" id="{2E87EC1F-48A3-4ECC-8698-B1E2E60711B6}"/>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3587688" y="1645209"/>
            <a:ext cx="1770524" cy="1770524"/>
          </a:xfrm>
          <a:prstGeom prst="rect">
            <a:avLst/>
          </a:prstGeom>
        </p:spPr>
      </p:pic>
      <p:pic>
        <p:nvPicPr>
          <p:cNvPr id="13" name="Ellipse 7" descr="preencoded.png">
            <a:extLst>
              <a:ext uri="{FF2B5EF4-FFF2-40B4-BE49-F238E27FC236}">
                <a16:creationId xmlns:a16="http://schemas.microsoft.com/office/drawing/2014/main" id="{10CDF4B1-A493-4C2A-879F-B799BB55DFC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2430645" y="1645209"/>
            <a:ext cx="1770524" cy="1770524"/>
          </a:xfrm>
          <a:prstGeom prst="rect">
            <a:avLst/>
          </a:prstGeom>
        </p:spPr>
      </p:pic>
      <p:sp>
        <p:nvSpPr>
          <p:cNvPr id="15" name="TextBox 14">
            <a:extLst>
              <a:ext uri="{FF2B5EF4-FFF2-40B4-BE49-F238E27FC236}">
                <a16:creationId xmlns:a16="http://schemas.microsoft.com/office/drawing/2014/main" id="{A17BD599-5F03-42CA-99B3-0811F465F9D7}"/>
              </a:ext>
            </a:extLst>
          </p:cNvPr>
          <p:cNvSpPr txBox="1"/>
          <p:nvPr/>
        </p:nvSpPr>
        <p:spPr>
          <a:xfrm>
            <a:off x="1022977" y="4881890"/>
            <a:ext cx="3493133" cy="1384994"/>
          </a:xfrm>
          <a:prstGeom prst="rect">
            <a:avLst/>
          </a:prstGeom>
          <a:solidFill>
            <a:srgbClr val="C23350">
              <a:alpha val="30000"/>
            </a:srgbClr>
          </a:solidFill>
        </p:spPr>
        <p:txBody>
          <a:bodyPr wrap="square" rtlCol="0" anchor="ctr">
            <a:noAutofit/>
          </a:bodyPr>
          <a:lstStyle/>
          <a:p>
            <a:pPr marR="4899" algn="ctr"/>
            <a:r>
              <a:rPr lang="en-US" sz="2800" b="1">
                <a:latin typeface="Montserrat" panose="00000500000000000000" pitchFamily="2" charset="-52"/>
                <a:cs typeface="Futura PT Bold"/>
              </a:rPr>
              <a:t>State</a:t>
            </a:r>
            <a:endParaRPr lang="uk-UA" sz="8000"/>
          </a:p>
        </p:txBody>
      </p:sp>
      <p:sp>
        <p:nvSpPr>
          <p:cNvPr id="19" name="TextBox 18">
            <a:extLst>
              <a:ext uri="{FF2B5EF4-FFF2-40B4-BE49-F238E27FC236}">
                <a16:creationId xmlns:a16="http://schemas.microsoft.com/office/drawing/2014/main" id="{342DFA09-0A3E-4715-AE7A-25E4A00BA382}"/>
              </a:ext>
            </a:extLst>
          </p:cNvPr>
          <p:cNvSpPr txBox="1"/>
          <p:nvPr/>
        </p:nvSpPr>
        <p:spPr>
          <a:xfrm>
            <a:off x="4900710" y="4881890"/>
            <a:ext cx="3493133" cy="1384994"/>
          </a:xfrm>
          <a:prstGeom prst="rect">
            <a:avLst/>
          </a:prstGeom>
          <a:solidFill>
            <a:srgbClr val="C23350">
              <a:alpha val="30000"/>
            </a:srgbClr>
          </a:solidFill>
        </p:spPr>
        <p:txBody>
          <a:bodyPr wrap="square" rtlCol="0" anchor="ctr">
            <a:noAutofit/>
          </a:bodyPr>
          <a:lstStyle/>
          <a:p>
            <a:pPr marR="4899" algn="ctr"/>
            <a:r>
              <a:rPr lang="en-US" sz="2800" b="1">
                <a:latin typeface="Montserrat" panose="00000500000000000000" pitchFamily="2" charset="-52"/>
                <a:cs typeface="Futura PT Bold"/>
              </a:rPr>
              <a:t>Municipality</a:t>
            </a:r>
            <a:endParaRPr lang="uk-UA" sz="8000"/>
          </a:p>
        </p:txBody>
      </p:sp>
      <p:sp>
        <p:nvSpPr>
          <p:cNvPr id="20" name="TextBox 19">
            <a:extLst>
              <a:ext uri="{FF2B5EF4-FFF2-40B4-BE49-F238E27FC236}">
                <a16:creationId xmlns:a16="http://schemas.microsoft.com/office/drawing/2014/main" id="{59FE9B6E-F7F2-4B3B-BDE1-B5C6794F4EA1}"/>
              </a:ext>
            </a:extLst>
          </p:cNvPr>
          <p:cNvSpPr txBox="1"/>
          <p:nvPr/>
        </p:nvSpPr>
        <p:spPr>
          <a:xfrm>
            <a:off x="9630475" y="4881890"/>
            <a:ext cx="3493133" cy="1384994"/>
          </a:xfrm>
          <a:prstGeom prst="rect">
            <a:avLst/>
          </a:prstGeom>
          <a:solidFill>
            <a:srgbClr val="292B2D">
              <a:alpha val="30000"/>
            </a:srgbClr>
          </a:solidFill>
        </p:spPr>
        <p:txBody>
          <a:bodyPr wrap="square" rtlCol="0" anchor="ctr">
            <a:noAutofit/>
          </a:bodyPr>
          <a:lstStyle/>
          <a:p>
            <a:pPr marR="4899" algn="ctr"/>
            <a:r>
              <a:rPr lang="en-US" sz="2800" b="1">
                <a:latin typeface="Montserrat" panose="00000500000000000000" pitchFamily="2" charset="-52"/>
                <a:cs typeface="Futura PT Bold"/>
              </a:rPr>
              <a:t>Individuals</a:t>
            </a:r>
            <a:endParaRPr lang="uk-UA" sz="8000"/>
          </a:p>
        </p:txBody>
      </p:sp>
      <p:sp>
        <p:nvSpPr>
          <p:cNvPr id="21" name="TextBox 20">
            <a:extLst>
              <a:ext uri="{FF2B5EF4-FFF2-40B4-BE49-F238E27FC236}">
                <a16:creationId xmlns:a16="http://schemas.microsoft.com/office/drawing/2014/main" id="{264EC231-6505-4957-83D5-30571616E897}"/>
              </a:ext>
            </a:extLst>
          </p:cNvPr>
          <p:cNvSpPr txBox="1"/>
          <p:nvPr/>
        </p:nvSpPr>
        <p:spPr>
          <a:xfrm>
            <a:off x="13508208" y="4881890"/>
            <a:ext cx="3493133" cy="1384995"/>
          </a:xfrm>
          <a:prstGeom prst="rect">
            <a:avLst/>
          </a:prstGeom>
          <a:solidFill>
            <a:srgbClr val="292B2D">
              <a:alpha val="30000"/>
            </a:srgbClr>
          </a:solidFill>
        </p:spPr>
        <p:txBody>
          <a:bodyPr wrap="square" rtlCol="0" anchor="ctr">
            <a:spAutoFit/>
          </a:bodyPr>
          <a:lstStyle/>
          <a:p>
            <a:pPr marR="4899" algn="ctr"/>
            <a:r>
              <a:rPr lang="en-US" sz="2800" b="1">
                <a:latin typeface="Montserrat" panose="00000500000000000000" pitchFamily="2" charset="-52"/>
                <a:cs typeface="Futura PT Bold"/>
              </a:rPr>
              <a:t>Ukrainian and foreign legal entities</a:t>
            </a:r>
            <a:endParaRPr lang="uk-UA" sz="8000"/>
          </a:p>
        </p:txBody>
      </p:sp>
      <p:cxnSp>
        <p:nvCxnSpPr>
          <p:cNvPr id="7" name="Прямая со стрелкой 6">
            <a:extLst>
              <a:ext uri="{FF2B5EF4-FFF2-40B4-BE49-F238E27FC236}">
                <a16:creationId xmlns:a16="http://schemas.microsoft.com/office/drawing/2014/main" id="{FBE347CA-7201-4B7E-958D-0226764E99DF}"/>
              </a:ext>
            </a:extLst>
          </p:cNvPr>
          <p:cNvCxnSpPr>
            <a:endCxn id="15" idx="0"/>
          </p:cNvCxnSpPr>
          <p:nvPr/>
        </p:nvCxnSpPr>
        <p:spPr>
          <a:xfrm>
            <a:off x="2767385" y="4253265"/>
            <a:ext cx="2159" cy="628625"/>
          </a:xfrm>
          <a:prstGeom prst="straightConnector1">
            <a:avLst/>
          </a:prstGeom>
          <a:ln w="57150">
            <a:solidFill>
              <a:srgbClr val="C233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a16="http://schemas.microsoft.com/office/drawing/2014/main" id="{6EA2A051-5774-4D31-A414-D10A55DC6661}"/>
              </a:ext>
            </a:extLst>
          </p:cNvPr>
          <p:cNvCxnSpPr/>
          <p:nvPr/>
        </p:nvCxnSpPr>
        <p:spPr>
          <a:xfrm>
            <a:off x="6645117" y="4253265"/>
            <a:ext cx="2159" cy="628625"/>
          </a:xfrm>
          <a:prstGeom prst="straightConnector1">
            <a:avLst/>
          </a:prstGeom>
          <a:ln w="57150">
            <a:solidFill>
              <a:srgbClr val="C233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358421B0-02B0-488E-8A7D-04060F97C189}"/>
              </a:ext>
            </a:extLst>
          </p:cNvPr>
          <p:cNvCxnSpPr/>
          <p:nvPr/>
        </p:nvCxnSpPr>
        <p:spPr>
          <a:xfrm>
            <a:off x="11377041" y="4253265"/>
            <a:ext cx="2159" cy="628625"/>
          </a:xfrm>
          <a:prstGeom prst="straightConnector1">
            <a:avLst/>
          </a:prstGeom>
          <a:ln w="57150">
            <a:solidFill>
              <a:srgbClr val="292B2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id="{7EB43394-8662-4C17-A9D8-10FAC6A18F7C}"/>
              </a:ext>
            </a:extLst>
          </p:cNvPr>
          <p:cNvCxnSpPr/>
          <p:nvPr/>
        </p:nvCxnSpPr>
        <p:spPr>
          <a:xfrm>
            <a:off x="15212272" y="4253265"/>
            <a:ext cx="2159" cy="628625"/>
          </a:xfrm>
          <a:prstGeom prst="straightConnector1">
            <a:avLst/>
          </a:prstGeom>
          <a:ln w="57150">
            <a:solidFill>
              <a:srgbClr val="292B2D"/>
            </a:solidFill>
            <a:tailEnd type="triangle"/>
          </a:ln>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8DBDA398-40C8-4056-AA78-07A19CC2DDD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782507" y="1890585"/>
            <a:ext cx="1066800" cy="1200150"/>
          </a:xfrm>
          <a:prstGeom prst="rect">
            <a:avLst/>
          </a:prstGeom>
        </p:spPr>
      </p:pic>
      <p:pic>
        <p:nvPicPr>
          <p:cNvPr id="28" name="Рисунок 27">
            <a:extLst>
              <a:ext uri="{FF2B5EF4-FFF2-40B4-BE49-F238E27FC236}">
                <a16:creationId xmlns:a16="http://schemas.microsoft.com/office/drawing/2014/main" id="{E8B0DBA3-B35F-47AF-81EB-7C7730D8B4D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772108" y="1890584"/>
            <a:ext cx="1383482" cy="1055815"/>
          </a:xfrm>
          <a:prstGeom prst="rect">
            <a:avLst/>
          </a:prstGeom>
        </p:spPr>
      </p:pic>
    </p:spTree>
    <p:extLst>
      <p:ext uri="{BB962C8B-B14F-4D97-AF65-F5344CB8AC3E}">
        <p14:creationId xmlns:p14="http://schemas.microsoft.com/office/powerpoint/2010/main" val="71757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33" name="Прямая соединительная линия 32">
            <a:extLst>
              <a:ext uri="{FF2B5EF4-FFF2-40B4-BE49-F238E27FC236}">
                <a16:creationId xmlns:a16="http://schemas.microsoft.com/office/drawing/2014/main" id="{1976A58F-EFE2-419C-8BB6-937681E3C905}"/>
              </a:ext>
            </a:extLst>
          </p:cNvPr>
          <p:cNvCxnSpPr>
            <a:cxnSpLocks/>
          </p:cNvCxnSpPr>
          <p:nvPr/>
        </p:nvCxnSpPr>
        <p:spPr>
          <a:xfrm flipH="1">
            <a:off x="2540274" y="6398003"/>
            <a:ext cx="2159" cy="2593597"/>
          </a:xfrm>
          <a:prstGeom prst="line">
            <a:avLst/>
          </a:prstGeom>
          <a:ln w="57150">
            <a:solidFill>
              <a:srgbClr val="C23350"/>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a:extLst>
              <a:ext uri="{FF2B5EF4-FFF2-40B4-BE49-F238E27FC236}">
                <a16:creationId xmlns:a16="http://schemas.microsoft.com/office/drawing/2014/main" id="{C68E02BB-A556-46CD-9617-0AAFDDDD03B5}"/>
              </a:ext>
            </a:extLst>
          </p:cNvPr>
          <p:cNvCxnSpPr/>
          <p:nvPr/>
        </p:nvCxnSpPr>
        <p:spPr>
          <a:xfrm flipH="1">
            <a:off x="6397834" y="6398002"/>
            <a:ext cx="2159" cy="2593597"/>
          </a:xfrm>
          <a:prstGeom prst="line">
            <a:avLst/>
          </a:prstGeom>
          <a:ln w="57150">
            <a:solidFill>
              <a:srgbClr val="C23350"/>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a:extLst>
              <a:ext uri="{FF2B5EF4-FFF2-40B4-BE49-F238E27FC236}">
                <a16:creationId xmlns:a16="http://schemas.microsoft.com/office/drawing/2014/main" id="{1C9B6DC1-2AB5-451C-9D9F-6D483A87BA2A}"/>
              </a:ext>
            </a:extLst>
          </p:cNvPr>
          <p:cNvCxnSpPr>
            <a:cxnSpLocks/>
          </p:cNvCxnSpPr>
          <p:nvPr/>
        </p:nvCxnSpPr>
        <p:spPr>
          <a:xfrm flipH="1">
            <a:off x="10257553" y="6398001"/>
            <a:ext cx="1" cy="630372"/>
          </a:xfrm>
          <a:prstGeom prst="line">
            <a:avLst/>
          </a:prstGeom>
          <a:ln w="57150">
            <a:solidFill>
              <a:srgbClr val="C23350"/>
            </a:solidFill>
          </a:ln>
        </p:spPr>
        <p:style>
          <a:lnRef idx="1">
            <a:schemeClr val="accent1"/>
          </a:lnRef>
          <a:fillRef idx="0">
            <a:schemeClr val="accent1"/>
          </a:fillRef>
          <a:effectRef idx="0">
            <a:schemeClr val="accent1"/>
          </a:effectRef>
          <a:fontRef idx="minor">
            <a:schemeClr val="tx1"/>
          </a:fontRef>
        </p:style>
      </p:cxnSp>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Acquisition of freehold/leasehold</a:t>
            </a:r>
            <a:endParaRPr lang="uk-UA" sz="3800" b="1">
              <a:solidFill>
                <a:srgbClr val="FFFFFF"/>
              </a:solidFill>
              <a:latin typeface="Montserrat"/>
              <a:ea typeface="Mazzard H Semi Bold"/>
            </a:endParaRPr>
          </a:p>
        </p:txBody>
      </p:sp>
      <p:sp>
        <p:nvSpPr>
          <p:cNvPr id="10" name="TextBox 9">
            <a:extLst>
              <a:ext uri="{FF2B5EF4-FFF2-40B4-BE49-F238E27FC236}">
                <a16:creationId xmlns:a16="http://schemas.microsoft.com/office/drawing/2014/main" id="{75D9EE82-DC86-443F-8961-BEDC4C03DB30}"/>
              </a:ext>
            </a:extLst>
          </p:cNvPr>
          <p:cNvSpPr txBox="1"/>
          <p:nvPr/>
        </p:nvSpPr>
        <p:spPr>
          <a:xfrm>
            <a:off x="795866" y="3357514"/>
            <a:ext cx="11242120" cy="523220"/>
          </a:xfrm>
          <a:prstGeom prst="rect">
            <a:avLst/>
          </a:prstGeom>
          <a:solidFill>
            <a:srgbClr val="C23350"/>
          </a:solidFill>
        </p:spPr>
        <p:txBody>
          <a:bodyPr wrap="square" rtlCol="0" anchor="ctr">
            <a:spAutoFit/>
          </a:bodyPr>
          <a:lstStyle/>
          <a:p>
            <a:pPr marR="4899" algn="ctr"/>
            <a:r>
              <a:rPr lang="en-US" sz="2800" b="1">
                <a:solidFill>
                  <a:schemeClr val="bg1"/>
                </a:solidFill>
                <a:latin typeface="Montserrat" panose="00000500000000000000" pitchFamily="2" charset="-52"/>
                <a:cs typeface="Futura PT Bold"/>
              </a:rPr>
              <a:t>FREEHOLD</a:t>
            </a:r>
            <a:endParaRPr lang="uk-UA" sz="8000">
              <a:solidFill>
                <a:schemeClr val="bg1"/>
              </a:solidFill>
            </a:endParaRPr>
          </a:p>
        </p:txBody>
      </p:sp>
      <p:sp>
        <p:nvSpPr>
          <p:cNvPr id="11" name="TextBox 10">
            <a:extLst>
              <a:ext uri="{FF2B5EF4-FFF2-40B4-BE49-F238E27FC236}">
                <a16:creationId xmlns:a16="http://schemas.microsoft.com/office/drawing/2014/main" id="{4118BAC9-0D22-42B4-A02E-9D86315C4FF9}"/>
              </a:ext>
            </a:extLst>
          </p:cNvPr>
          <p:cNvSpPr txBox="1"/>
          <p:nvPr/>
        </p:nvSpPr>
        <p:spPr>
          <a:xfrm>
            <a:off x="13508207" y="3357514"/>
            <a:ext cx="3493133" cy="523220"/>
          </a:xfrm>
          <a:prstGeom prst="rect">
            <a:avLst/>
          </a:prstGeom>
          <a:solidFill>
            <a:srgbClr val="292B2D"/>
          </a:solidFill>
        </p:spPr>
        <p:txBody>
          <a:bodyPr wrap="square" rtlCol="0" anchor="ctr">
            <a:spAutoFit/>
          </a:bodyPr>
          <a:lstStyle/>
          <a:p>
            <a:pPr marR="4899" algn="ctr"/>
            <a:r>
              <a:rPr lang="en-US" sz="2800" b="1">
                <a:solidFill>
                  <a:schemeClr val="bg1"/>
                </a:solidFill>
                <a:latin typeface="Montserrat" panose="00000500000000000000" pitchFamily="2" charset="-52"/>
              </a:rPr>
              <a:t>LEASEHOLD</a:t>
            </a:r>
            <a:endParaRPr lang="uk-UA" sz="8000">
              <a:solidFill>
                <a:schemeClr val="bg1"/>
              </a:solidFill>
            </a:endParaRPr>
          </a:p>
        </p:txBody>
      </p:sp>
      <p:pic>
        <p:nvPicPr>
          <p:cNvPr id="12" name="Ellipse 7" descr="preencoded.png">
            <a:extLst>
              <a:ext uri="{FF2B5EF4-FFF2-40B4-BE49-F238E27FC236}">
                <a16:creationId xmlns:a16="http://schemas.microsoft.com/office/drawing/2014/main" id="{2E87EC1F-48A3-4ECC-8698-B1E2E60711B6}"/>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5532744" y="1272678"/>
            <a:ext cx="1770524" cy="1770524"/>
          </a:xfrm>
          <a:prstGeom prst="rect">
            <a:avLst/>
          </a:prstGeom>
        </p:spPr>
      </p:pic>
      <p:pic>
        <p:nvPicPr>
          <p:cNvPr id="13" name="Ellipse 7" descr="preencoded.png">
            <a:extLst>
              <a:ext uri="{FF2B5EF4-FFF2-40B4-BE49-F238E27FC236}">
                <a16:creationId xmlns:a16="http://schemas.microsoft.com/office/drawing/2014/main" id="{10CDF4B1-A493-4C2A-879F-B799BB55DFC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4265286" y="1272678"/>
            <a:ext cx="1770524" cy="1770524"/>
          </a:xfrm>
          <a:prstGeom prst="rect">
            <a:avLst/>
          </a:prstGeom>
        </p:spPr>
      </p:pic>
      <p:sp>
        <p:nvSpPr>
          <p:cNvPr id="19" name="TextBox 18">
            <a:extLst>
              <a:ext uri="{FF2B5EF4-FFF2-40B4-BE49-F238E27FC236}">
                <a16:creationId xmlns:a16="http://schemas.microsoft.com/office/drawing/2014/main" id="{342DFA09-0A3E-4715-AE7A-25E4A00BA382}"/>
              </a:ext>
            </a:extLst>
          </p:cNvPr>
          <p:cNvSpPr txBox="1"/>
          <p:nvPr/>
        </p:nvSpPr>
        <p:spPr>
          <a:xfrm>
            <a:off x="795867" y="4509358"/>
            <a:ext cx="7370866" cy="1888645"/>
          </a:xfrm>
          <a:prstGeom prst="rect">
            <a:avLst/>
          </a:prstGeom>
          <a:solidFill>
            <a:srgbClr val="C23350">
              <a:alpha val="30000"/>
            </a:srgbClr>
          </a:solidFill>
        </p:spPr>
        <p:txBody>
          <a:bodyPr wrap="square" rtlCol="0" anchor="ctr">
            <a:noAutofit/>
          </a:bodyPr>
          <a:lstStyle/>
          <a:p>
            <a:pPr marR="4899" algn="ctr"/>
            <a:r>
              <a:rPr lang="en-US" sz="2800" b="1">
                <a:latin typeface="Montserrat" panose="00000500000000000000" pitchFamily="2" charset="-52"/>
                <a:cs typeface="Futura PT Bold"/>
              </a:rPr>
              <a:t>Foreign companies</a:t>
            </a:r>
            <a:endParaRPr lang="uk-UA" sz="8000"/>
          </a:p>
        </p:txBody>
      </p:sp>
      <p:sp>
        <p:nvSpPr>
          <p:cNvPr id="21" name="TextBox 20">
            <a:extLst>
              <a:ext uri="{FF2B5EF4-FFF2-40B4-BE49-F238E27FC236}">
                <a16:creationId xmlns:a16="http://schemas.microsoft.com/office/drawing/2014/main" id="{264EC231-6505-4957-83D5-30571616E897}"/>
              </a:ext>
            </a:extLst>
          </p:cNvPr>
          <p:cNvSpPr txBox="1"/>
          <p:nvPr/>
        </p:nvSpPr>
        <p:spPr>
          <a:xfrm>
            <a:off x="13508208" y="4509358"/>
            <a:ext cx="3493133" cy="2063195"/>
          </a:xfrm>
          <a:prstGeom prst="rect">
            <a:avLst/>
          </a:prstGeom>
          <a:solidFill>
            <a:srgbClr val="292B2D">
              <a:alpha val="30000"/>
            </a:srgbClr>
          </a:solidFill>
        </p:spPr>
        <p:txBody>
          <a:bodyPr wrap="square" rtlCol="0" anchor="ctr">
            <a:noAutofit/>
          </a:bodyPr>
          <a:lstStyle/>
          <a:p>
            <a:pPr marR="4899" algn="ctr"/>
            <a:r>
              <a:rPr lang="en-US" sz="2800" b="1">
                <a:latin typeface="Montserrat" panose="00000500000000000000" pitchFamily="2" charset="-52"/>
                <a:cs typeface="Futura PT Bold"/>
              </a:rPr>
              <a:t>No limitations</a:t>
            </a:r>
          </a:p>
          <a:p>
            <a:pPr marR="4899" algn="ctr"/>
            <a:r>
              <a:rPr lang="en-US" sz="2800" b="1">
                <a:latin typeface="Montserrat" panose="00000500000000000000" pitchFamily="2" charset="-52"/>
                <a:cs typeface="Futura PT Bold"/>
              </a:rPr>
              <a:t>for any subject</a:t>
            </a:r>
            <a:endParaRPr lang="uk-UA" sz="8000"/>
          </a:p>
        </p:txBody>
      </p:sp>
      <p:sp>
        <p:nvSpPr>
          <p:cNvPr id="23" name="TextBox 22">
            <a:extLst>
              <a:ext uri="{FF2B5EF4-FFF2-40B4-BE49-F238E27FC236}">
                <a16:creationId xmlns:a16="http://schemas.microsoft.com/office/drawing/2014/main" id="{55B97398-8F1E-44FD-BC1D-66D0153B50E1}"/>
              </a:ext>
            </a:extLst>
          </p:cNvPr>
          <p:cNvSpPr txBox="1"/>
          <p:nvPr/>
        </p:nvSpPr>
        <p:spPr>
          <a:xfrm>
            <a:off x="795866" y="6572554"/>
            <a:ext cx="7370866" cy="881495"/>
          </a:xfrm>
          <a:prstGeom prst="rect">
            <a:avLst/>
          </a:prstGeom>
          <a:solidFill>
            <a:schemeClr val="bg1"/>
          </a:solidFill>
          <a:ln w="28575">
            <a:solidFill>
              <a:srgbClr val="C23350"/>
            </a:solidFill>
          </a:ln>
        </p:spPr>
        <p:txBody>
          <a:bodyPr wrap="square" rtlCol="0" anchor="ctr">
            <a:noAutofit/>
          </a:bodyPr>
          <a:lstStyle/>
          <a:p>
            <a:pPr marR="4899" algn="ctr"/>
            <a:r>
              <a:rPr lang="en-US" sz="2400">
                <a:latin typeface="Montserrat" panose="00000500000000000000" pitchFamily="2" charset="-52"/>
                <a:cs typeface="Futura PT Bold"/>
              </a:rPr>
              <a:t>Acquisition of public land is subject to government’s/parliament’s approval</a:t>
            </a:r>
            <a:endParaRPr lang="uk-UA" sz="2400"/>
          </a:p>
        </p:txBody>
      </p:sp>
      <p:cxnSp>
        <p:nvCxnSpPr>
          <p:cNvPr id="24" name="Прямая со стрелкой 23">
            <a:extLst>
              <a:ext uri="{FF2B5EF4-FFF2-40B4-BE49-F238E27FC236}">
                <a16:creationId xmlns:a16="http://schemas.microsoft.com/office/drawing/2014/main" id="{6EA2A051-5774-4D31-A414-D10A55DC6661}"/>
              </a:ext>
            </a:extLst>
          </p:cNvPr>
          <p:cNvCxnSpPr>
            <a:cxnSpLocks/>
          </p:cNvCxnSpPr>
          <p:nvPr/>
        </p:nvCxnSpPr>
        <p:spPr>
          <a:xfrm>
            <a:off x="4286565" y="3880734"/>
            <a:ext cx="0" cy="666389"/>
          </a:xfrm>
          <a:prstGeom prst="straightConnector1">
            <a:avLst/>
          </a:prstGeom>
          <a:ln w="57150">
            <a:solidFill>
              <a:srgbClr val="C233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a16="http://schemas.microsoft.com/office/drawing/2014/main" id="{7EB43394-8662-4C17-A9D8-10FAC6A18F7C}"/>
              </a:ext>
            </a:extLst>
          </p:cNvPr>
          <p:cNvCxnSpPr/>
          <p:nvPr/>
        </p:nvCxnSpPr>
        <p:spPr>
          <a:xfrm>
            <a:off x="15212272" y="3880734"/>
            <a:ext cx="2159" cy="628625"/>
          </a:xfrm>
          <a:prstGeom prst="straightConnector1">
            <a:avLst/>
          </a:prstGeom>
          <a:ln w="57150">
            <a:solidFill>
              <a:srgbClr val="292B2D"/>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D13604E-197B-4DB7-8BF2-247EF760B0DA}"/>
              </a:ext>
            </a:extLst>
          </p:cNvPr>
          <p:cNvSpPr txBox="1"/>
          <p:nvPr/>
        </p:nvSpPr>
        <p:spPr>
          <a:xfrm>
            <a:off x="8549171" y="4512495"/>
            <a:ext cx="3493133" cy="1888645"/>
          </a:xfrm>
          <a:prstGeom prst="rect">
            <a:avLst/>
          </a:prstGeom>
          <a:solidFill>
            <a:srgbClr val="C23350">
              <a:alpha val="30000"/>
            </a:srgbClr>
          </a:solidFill>
        </p:spPr>
        <p:txBody>
          <a:bodyPr wrap="square" rtlCol="0" anchor="ctr">
            <a:noAutofit/>
          </a:bodyPr>
          <a:lstStyle/>
          <a:p>
            <a:pPr marR="4899" algn="ctr"/>
            <a:r>
              <a:rPr lang="en-US" sz="2800" b="1">
                <a:latin typeface="Montserrat" panose="00000500000000000000" pitchFamily="2" charset="-52"/>
                <a:cs typeface="Futura PT Bold"/>
              </a:rPr>
              <a:t>Ukrainian companies </a:t>
            </a:r>
            <a:r>
              <a:rPr lang="en-US" sz="2800">
                <a:latin typeface="Montserrat" panose="00000500000000000000" pitchFamily="2" charset="-52"/>
                <a:cs typeface="Futura PT Bold"/>
              </a:rPr>
              <a:t>(owned 100% by Ukrainian entity)</a:t>
            </a:r>
            <a:endParaRPr lang="uk-UA" sz="8000"/>
          </a:p>
        </p:txBody>
      </p:sp>
      <p:cxnSp>
        <p:nvCxnSpPr>
          <p:cNvPr id="27" name="Прямая со стрелкой 26">
            <a:extLst>
              <a:ext uri="{FF2B5EF4-FFF2-40B4-BE49-F238E27FC236}">
                <a16:creationId xmlns:a16="http://schemas.microsoft.com/office/drawing/2014/main" id="{E1AA8FF6-3535-4A2C-ACDC-304EE0014289}"/>
              </a:ext>
            </a:extLst>
          </p:cNvPr>
          <p:cNvCxnSpPr/>
          <p:nvPr/>
        </p:nvCxnSpPr>
        <p:spPr>
          <a:xfrm>
            <a:off x="10293578" y="3883871"/>
            <a:ext cx="2159" cy="628625"/>
          </a:xfrm>
          <a:prstGeom prst="straightConnector1">
            <a:avLst/>
          </a:prstGeom>
          <a:ln w="57150">
            <a:solidFill>
              <a:srgbClr val="C2335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5F08CB6-81AE-4FF6-97F2-9DB2C184944F}"/>
              </a:ext>
            </a:extLst>
          </p:cNvPr>
          <p:cNvSpPr txBox="1"/>
          <p:nvPr/>
        </p:nvSpPr>
        <p:spPr>
          <a:xfrm>
            <a:off x="795866" y="7628600"/>
            <a:ext cx="7370866" cy="881495"/>
          </a:xfrm>
          <a:prstGeom prst="rect">
            <a:avLst/>
          </a:prstGeom>
          <a:solidFill>
            <a:schemeClr val="bg1"/>
          </a:solidFill>
          <a:ln w="28575">
            <a:solidFill>
              <a:srgbClr val="C23350"/>
            </a:solidFill>
          </a:ln>
        </p:spPr>
        <p:txBody>
          <a:bodyPr wrap="square" rtlCol="0" anchor="ctr">
            <a:noAutofit/>
          </a:bodyPr>
          <a:lstStyle/>
          <a:p>
            <a:pPr marR="4899" algn="ctr"/>
            <a:r>
              <a:rPr lang="en-US" sz="2400">
                <a:latin typeface="Montserrat" panose="00000500000000000000" pitchFamily="2" charset="-52"/>
                <a:cs typeface="Futura PT Bold"/>
              </a:rPr>
              <a:t>Anywhere – if they acquire real estate, or</a:t>
            </a:r>
            <a:r>
              <a:rPr lang="ru-RU" sz="2400">
                <a:latin typeface="Montserrat" panose="00000500000000000000" pitchFamily="2" charset="-52"/>
                <a:cs typeface="Futura PT Bold"/>
              </a:rPr>
              <a:t> </a:t>
            </a:r>
            <a:r>
              <a:rPr lang="en-US" sz="2400">
                <a:latin typeface="Montserrat" panose="00000500000000000000" pitchFamily="2" charset="-52"/>
                <a:cs typeface="Futura PT Bold"/>
              </a:rPr>
              <a:t>in urban areas – for property construction</a:t>
            </a:r>
            <a:endParaRPr lang="uk-UA" sz="2400"/>
          </a:p>
        </p:txBody>
      </p:sp>
      <p:sp>
        <p:nvSpPr>
          <p:cNvPr id="31" name="TextBox 30">
            <a:extLst>
              <a:ext uri="{FF2B5EF4-FFF2-40B4-BE49-F238E27FC236}">
                <a16:creationId xmlns:a16="http://schemas.microsoft.com/office/drawing/2014/main" id="{9CCCD21D-3691-4D74-80B2-5ECEEFC834F7}"/>
              </a:ext>
            </a:extLst>
          </p:cNvPr>
          <p:cNvSpPr txBox="1"/>
          <p:nvPr/>
        </p:nvSpPr>
        <p:spPr>
          <a:xfrm>
            <a:off x="795866" y="8684646"/>
            <a:ext cx="7370866" cy="881495"/>
          </a:xfrm>
          <a:prstGeom prst="rect">
            <a:avLst/>
          </a:prstGeom>
          <a:solidFill>
            <a:schemeClr val="bg1"/>
          </a:solidFill>
          <a:ln w="28575">
            <a:solidFill>
              <a:srgbClr val="C23350"/>
            </a:solidFill>
          </a:ln>
        </p:spPr>
        <p:txBody>
          <a:bodyPr wrap="square" rtlCol="0" anchor="ctr">
            <a:noAutofit/>
          </a:bodyPr>
          <a:lstStyle/>
          <a:p>
            <a:pPr marR="4899" algn="ctr"/>
            <a:r>
              <a:rPr lang="en-US" sz="2400">
                <a:latin typeface="Montserrat" panose="00000500000000000000" pitchFamily="2" charset="-52"/>
                <a:cs typeface="Futura PT Bold"/>
              </a:rPr>
              <a:t>Only non-agricultural land</a:t>
            </a:r>
            <a:endParaRPr lang="uk-UA" sz="2400"/>
          </a:p>
        </p:txBody>
      </p:sp>
      <p:sp>
        <p:nvSpPr>
          <p:cNvPr id="32" name="TextBox 31">
            <a:extLst>
              <a:ext uri="{FF2B5EF4-FFF2-40B4-BE49-F238E27FC236}">
                <a16:creationId xmlns:a16="http://schemas.microsoft.com/office/drawing/2014/main" id="{890A593A-C3C7-4B83-B614-F8AC015823D6}"/>
              </a:ext>
            </a:extLst>
          </p:cNvPr>
          <p:cNvSpPr txBox="1"/>
          <p:nvPr/>
        </p:nvSpPr>
        <p:spPr>
          <a:xfrm>
            <a:off x="8549171" y="6587626"/>
            <a:ext cx="3495294" cy="881495"/>
          </a:xfrm>
          <a:prstGeom prst="rect">
            <a:avLst/>
          </a:prstGeom>
          <a:solidFill>
            <a:schemeClr val="bg1"/>
          </a:solidFill>
          <a:ln w="28575">
            <a:solidFill>
              <a:srgbClr val="C23350"/>
            </a:solidFill>
          </a:ln>
        </p:spPr>
        <p:txBody>
          <a:bodyPr wrap="square" rtlCol="0" anchor="ctr">
            <a:noAutofit/>
          </a:bodyPr>
          <a:lstStyle/>
          <a:p>
            <a:pPr marR="4899" algn="ctr"/>
            <a:r>
              <a:rPr lang="en-US" sz="2400">
                <a:latin typeface="Montserrat" panose="00000500000000000000" pitchFamily="2" charset="-52"/>
                <a:cs typeface="Futura PT Bold"/>
              </a:rPr>
              <a:t>No limitations</a:t>
            </a:r>
            <a:endParaRPr lang="uk-UA" sz="2400"/>
          </a:p>
        </p:txBody>
      </p:sp>
      <p:sp>
        <p:nvSpPr>
          <p:cNvPr id="6" name="TextBox 5">
            <a:extLst>
              <a:ext uri="{FF2B5EF4-FFF2-40B4-BE49-F238E27FC236}">
                <a16:creationId xmlns:a16="http://schemas.microsoft.com/office/drawing/2014/main" id="{52305A28-5F84-4DBE-A21F-608D0D22717C}"/>
              </a:ext>
            </a:extLst>
          </p:cNvPr>
          <p:cNvSpPr txBox="1"/>
          <p:nvPr/>
        </p:nvSpPr>
        <p:spPr>
          <a:xfrm>
            <a:off x="9039964" y="7789333"/>
            <a:ext cx="8452170" cy="1692771"/>
          </a:xfrm>
          <a:prstGeom prst="rect">
            <a:avLst/>
          </a:prstGeom>
          <a:noFill/>
        </p:spPr>
        <p:txBody>
          <a:bodyPr wrap="square" rtlCol="0">
            <a:spAutoFit/>
          </a:bodyPr>
          <a:lstStyle/>
          <a:p>
            <a:r>
              <a:rPr lang="en-US" sz="2400" b="1" err="1">
                <a:solidFill>
                  <a:srgbClr val="C23350"/>
                </a:solidFill>
                <a:latin typeface="Montserrat" panose="00000500000000000000" pitchFamily="2" charset="-52"/>
              </a:rPr>
              <a:t>N.b.</a:t>
            </a:r>
            <a:r>
              <a:rPr lang="en-US" sz="2400" b="1">
                <a:solidFill>
                  <a:srgbClr val="C23350"/>
                </a:solidFill>
                <a:latin typeface="Montserrat" panose="00000500000000000000" pitchFamily="2" charset="-52"/>
              </a:rPr>
              <a:t> </a:t>
            </a:r>
            <a:r>
              <a:rPr lang="en-US" sz="2000" i="1">
                <a:latin typeface="Montserrat" panose="00000500000000000000" pitchFamily="2" charset="-52"/>
              </a:rPr>
              <a:t>Due to inconsistency in the land legislation, there is no clear position on whether Ukrainian companies that are 100% directly owned by a foreign shareholder are eligible to own land in Ukraine. Therefore, we recommend avoiding this structure in land acquisition deals.</a:t>
            </a:r>
            <a:endParaRPr lang="uk-UA" sz="2000" i="1">
              <a:latin typeface="Montserrat" panose="00000500000000000000" pitchFamily="2" charset="-52"/>
            </a:endParaRPr>
          </a:p>
        </p:txBody>
      </p:sp>
      <p:pic>
        <p:nvPicPr>
          <p:cNvPr id="14" name="Рисунок 13">
            <a:extLst>
              <a:ext uri="{FF2B5EF4-FFF2-40B4-BE49-F238E27FC236}">
                <a16:creationId xmlns:a16="http://schemas.microsoft.com/office/drawing/2014/main" id="{A5C1485A-1FF0-43DE-BBBC-2A115AD38DD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4435929" y="1789773"/>
            <a:ext cx="1429237" cy="959351"/>
          </a:xfrm>
          <a:prstGeom prst="rect">
            <a:avLst/>
          </a:prstGeom>
        </p:spPr>
      </p:pic>
      <p:pic>
        <p:nvPicPr>
          <p:cNvPr id="17" name="Рисунок 16">
            <a:extLst>
              <a:ext uri="{FF2B5EF4-FFF2-40B4-BE49-F238E27FC236}">
                <a16:creationId xmlns:a16="http://schemas.microsoft.com/office/drawing/2014/main" id="{F0DC405F-3879-4662-ACDE-091D829340B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899997" y="1666849"/>
            <a:ext cx="1036018" cy="991932"/>
          </a:xfrm>
          <a:prstGeom prst="rect">
            <a:avLst/>
          </a:prstGeom>
        </p:spPr>
      </p:pic>
    </p:spTree>
    <p:extLst>
      <p:ext uri="{BB962C8B-B14F-4D97-AF65-F5344CB8AC3E}">
        <p14:creationId xmlns:p14="http://schemas.microsoft.com/office/powerpoint/2010/main" val="2427812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Export</a:t>
            </a:r>
            <a:endParaRPr lang="uk-UA" sz="3800" b="1">
              <a:solidFill>
                <a:srgbClr val="FFFFFF"/>
              </a:solidFill>
              <a:latin typeface="Montserrat"/>
              <a:ea typeface="Mazzard H Semi Bold"/>
            </a:endParaRPr>
          </a:p>
        </p:txBody>
      </p:sp>
      <p:graphicFrame>
        <p:nvGraphicFramePr>
          <p:cNvPr id="7" name="Диаграмма 6">
            <a:extLst>
              <a:ext uri="{FF2B5EF4-FFF2-40B4-BE49-F238E27FC236}">
                <a16:creationId xmlns:a16="http://schemas.microsoft.com/office/drawing/2014/main" id="{9DCADEE1-D906-4E46-81BF-30599F547F5A}"/>
              </a:ext>
            </a:extLst>
          </p:cNvPr>
          <p:cNvGraphicFramePr/>
          <p:nvPr>
            <p:extLst>
              <p:ext uri="{D42A27DB-BD31-4B8C-83A1-F6EECF244321}">
                <p14:modId xmlns:p14="http://schemas.microsoft.com/office/powerpoint/2010/main" val="1492741247"/>
              </p:ext>
            </p:extLst>
          </p:nvPr>
        </p:nvGraphicFramePr>
        <p:xfrm>
          <a:off x="4199467" y="1276764"/>
          <a:ext cx="13428132" cy="81280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1C13AA45-D691-4D68-AADB-B406B82D1615}"/>
              </a:ext>
            </a:extLst>
          </p:cNvPr>
          <p:cNvSpPr txBox="1"/>
          <p:nvPr/>
        </p:nvSpPr>
        <p:spPr>
          <a:xfrm>
            <a:off x="761999" y="1879600"/>
            <a:ext cx="4504268" cy="6155531"/>
          </a:xfrm>
          <a:prstGeom prst="rect">
            <a:avLst/>
          </a:prstGeom>
          <a:noFill/>
        </p:spPr>
        <p:txBody>
          <a:bodyPr wrap="square" rtlCol="0">
            <a:spAutoFit/>
          </a:bodyPr>
          <a:lstStyle/>
          <a:p>
            <a:pPr>
              <a:spcBef>
                <a:spcPts val="1200"/>
              </a:spcBef>
            </a:pPr>
            <a:r>
              <a:rPr lang="en-US" sz="3600" b="1">
                <a:solidFill>
                  <a:srgbClr val="C23350"/>
                </a:solidFill>
                <a:latin typeface="Montserrat" panose="00000500000000000000" pitchFamily="2" charset="-52"/>
              </a:rPr>
              <a:t>What is exported</a:t>
            </a:r>
            <a:endParaRPr lang="ru-RU" sz="3600" b="1">
              <a:solidFill>
                <a:srgbClr val="C23350"/>
              </a:solidFill>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Machinery, equipment and mechanisms, electrical equipment </a:t>
            </a:r>
            <a:endParaRPr lang="ru-RU" sz="2400">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Industrial products </a:t>
            </a:r>
            <a:endParaRPr lang="ru-RU" sz="2400">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Products of vegetable origin </a:t>
            </a:r>
            <a:endParaRPr lang="ru-RU" sz="2400">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Textiles </a:t>
            </a:r>
            <a:endParaRPr lang="ru-RU" sz="2400">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Wood and wood products </a:t>
            </a:r>
            <a:endParaRPr lang="ru-RU" sz="2400">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Food products </a:t>
            </a:r>
            <a:endParaRPr lang="ru-RU" sz="2400">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Fats and oils of plant or animal origin</a:t>
            </a:r>
            <a:endParaRPr lang="uk-UA" sz="2400">
              <a:latin typeface="Montserrat" panose="00000500000000000000" pitchFamily="2" charset="-52"/>
            </a:endParaRPr>
          </a:p>
        </p:txBody>
      </p:sp>
    </p:spTree>
    <p:extLst>
      <p:ext uri="{BB962C8B-B14F-4D97-AF65-F5344CB8AC3E}">
        <p14:creationId xmlns:p14="http://schemas.microsoft.com/office/powerpoint/2010/main" val="2322036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Import</a:t>
            </a:r>
            <a:endParaRPr lang="uk-UA" sz="3800" b="1">
              <a:solidFill>
                <a:srgbClr val="FFFFFF"/>
              </a:solidFill>
              <a:latin typeface="Montserrat"/>
              <a:ea typeface="Mazzard H Semi Bold"/>
            </a:endParaRPr>
          </a:p>
        </p:txBody>
      </p:sp>
      <p:graphicFrame>
        <p:nvGraphicFramePr>
          <p:cNvPr id="7" name="Диаграмма 6">
            <a:extLst>
              <a:ext uri="{FF2B5EF4-FFF2-40B4-BE49-F238E27FC236}">
                <a16:creationId xmlns:a16="http://schemas.microsoft.com/office/drawing/2014/main" id="{9DCADEE1-D906-4E46-81BF-30599F547F5A}"/>
              </a:ext>
            </a:extLst>
          </p:cNvPr>
          <p:cNvGraphicFramePr/>
          <p:nvPr>
            <p:extLst>
              <p:ext uri="{D42A27DB-BD31-4B8C-83A1-F6EECF244321}">
                <p14:modId xmlns:p14="http://schemas.microsoft.com/office/powerpoint/2010/main" val="887636718"/>
              </p:ext>
            </p:extLst>
          </p:nvPr>
        </p:nvGraphicFramePr>
        <p:xfrm>
          <a:off x="4199467" y="1276764"/>
          <a:ext cx="13428132" cy="81280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1C13AA45-D691-4D68-AADB-B406B82D1615}"/>
              </a:ext>
            </a:extLst>
          </p:cNvPr>
          <p:cNvSpPr txBox="1"/>
          <p:nvPr/>
        </p:nvSpPr>
        <p:spPr>
          <a:xfrm>
            <a:off x="660401" y="1603555"/>
            <a:ext cx="4810665" cy="6678751"/>
          </a:xfrm>
          <a:prstGeom prst="rect">
            <a:avLst/>
          </a:prstGeom>
          <a:noFill/>
        </p:spPr>
        <p:txBody>
          <a:bodyPr wrap="square" rtlCol="0">
            <a:spAutoFit/>
          </a:bodyPr>
          <a:lstStyle/>
          <a:p>
            <a:pPr>
              <a:spcBef>
                <a:spcPts val="1200"/>
              </a:spcBef>
            </a:pPr>
            <a:r>
              <a:rPr lang="en-US" sz="3600" b="1">
                <a:solidFill>
                  <a:srgbClr val="C23350"/>
                </a:solidFill>
                <a:latin typeface="Montserrat" panose="00000500000000000000" pitchFamily="2" charset="-52"/>
              </a:rPr>
              <a:t>What is imported:</a:t>
            </a:r>
            <a:endParaRPr lang="ru-RU" sz="3600" b="1">
              <a:solidFill>
                <a:srgbClr val="C23350"/>
              </a:solidFill>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Machinery, equipment and mechanisms, electrical equipment </a:t>
            </a:r>
            <a:endParaRPr lang="ru-RU" sz="2400">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Textiles </a:t>
            </a:r>
            <a:endParaRPr lang="ru-RU" sz="2400">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Mineral products </a:t>
            </a:r>
            <a:endParaRPr lang="ru-RU" sz="2400">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Polymer materials, plastics and plastic products </a:t>
            </a:r>
            <a:endParaRPr lang="ru-RU" sz="2400">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Non-precious metals </a:t>
            </a:r>
            <a:endParaRPr lang="ru-RU" sz="2400">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Food products </a:t>
            </a:r>
            <a:endParaRPr lang="ru-RU" sz="2400">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Products of vegetable origin </a:t>
            </a:r>
            <a:endParaRPr lang="ru-RU" sz="2400">
              <a:latin typeface="Montserrat" panose="00000500000000000000" pitchFamily="2" charset="-52"/>
            </a:endParaRPr>
          </a:p>
          <a:p>
            <a:pPr marL="342900" indent="-342900">
              <a:spcBef>
                <a:spcPts val="1200"/>
              </a:spcBef>
              <a:buClr>
                <a:srgbClr val="C23350"/>
              </a:buClr>
              <a:buFont typeface="Wingdings" panose="05000000000000000000" pitchFamily="2" charset="2"/>
              <a:buChar char="§"/>
            </a:pPr>
            <a:r>
              <a:rPr lang="en-US" sz="2400">
                <a:latin typeface="Montserrat" panose="00000500000000000000" pitchFamily="2" charset="-52"/>
              </a:rPr>
              <a:t>Chemical products and related industries products</a:t>
            </a:r>
            <a:endParaRPr lang="uk-UA" sz="2400">
              <a:latin typeface="Montserrat" panose="00000500000000000000" pitchFamily="2" charset="-52"/>
            </a:endParaRPr>
          </a:p>
        </p:txBody>
      </p:sp>
    </p:spTree>
    <p:extLst>
      <p:ext uri="{BB962C8B-B14F-4D97-AF65-F5344CB8AC3E}">
        <p14:creationId xmlns:p14="http://schemas.microsoft.com/office/powerpoint/2010/main" val="31016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4" name="лого"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7" name="Description"/>
          <p:cNvSpPr/>
          <p:nvPr/>
        </p:nvSpPr>
        <p:spPr>
          <a:xfrm>
            <a:off x="8312961" y="1463041"/>
            <a:ext cx="9295982" cy="7882840"/>
          </a:xfrm>
          <a:prstGeom prst="rect">
            <a:avLst/>
          </a:prstGeom>
          <a:noFill/>
          <a:ln/>
        </p:spPr>
        <p:txBody>
          <a:bodyPr wrap="square" lIns="0" tIns="0" rIns="0" bIns="0" rtlCol="0" anchor="t"/>
          <a:lstStyle/>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EU-Ukraine Association Agreement. On 27 June 2014, </a:t>
            </a:r>
            <a:r>
              <a:rPr kumimoji="0" lang="en-US" sz="20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the EU-Ukraine Association Agreement </a:t>
            </a:r>
            <a:r>
              <a:rPr kumimoji="0" lang="en-US"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was signed by the Heads of European Union States and Governments and the President of Ukraine.</a:t>
            </a:r>
            <a:br>
              <a:rPr lang="en-US" sz="2000">
                <a:solidFill>
                  <a:srgbClr val="292B2D"/>
                </a:solidFill>
                <a:latin typeface="Montserrat" pitchFamily="2" charset="0"/>
                <a:ea typeface="Mazzard H Regular" pitchFamily="34" charset="-122"/>
                <a:cs typeface="Mazzard H Regular" pitchFamily="34" charset="-120"/>
              </a:rPr>
            </a:br>
            <a:endParaRPr kumimoji="0" lang="en-US"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0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DCFTA</a:t>
            </a:r>
            <a:r>
              <a:rPr kumimoji="0" lang="en-US"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The EU and Ukraine have provisionally applied their </a:t>
            </a:r>
            <a:r>
              <a:rPr kumimoji="0" lang="en-US" sz="20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Deep and Comprehensive Free Trade Agreement (DCFTA)</a:t>
            </a:r>
            <a:r>
              <a:rPr kumimoji="0" lang="en-US"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since 1 January 2016. This agreement means both sides will mutually open their markets for goods and services based on predictable and enforceable trade rules. </a:t>
            </a:r>
            <a:r>
              <a:rPr kumimoji="0" lang="en-US" sz="2000" b="0" i="0" u="none" strike="noStrike" kern="1200" cap="none" spc="0" normalizeH="0" baseline="0" noProof="0" err="1">
                <a:ln>
                  <a:noFill/>
                </a:ln>
                <a:solidFill>
                  <a:srgbClr val="292B2D"/>
                </a:solidFill>
                <a:effectLst/>
                <a:uLnTx/>
                <a:uFillTx/>
                <a:latin typeface="Montserrat" pitchFamily="2" charset="0"/>
                <a:ea typeface="Mazzard H Regular" pitchFamily="34" charset="-122"/>
                <a:cs typeface="Mazzard H Regular" pitchFamily="34" charset="-120"/>
              </a:rPr>
              <a:t>Annexe</a:t>
            </a:r>
            <a:r>
              <a:rPr kumimoji="0" lang="en-US"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I-A to the DCFTA provides schedules for the reduction of import duty rates by the parties to the Agreement. For the large number of goods, import duty rates are lowered immediately to 0% starting from 1 January 2016. </a:t>
            </a:r>
            <a:endParaRPr kumimoji="0" lang="uk-UA"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endParaRPr lang="uk-UA" sz="2000">
              <a:solidFill>
                <a:srgbClr val="292B2D"/>
              </a:solidFill>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On 28th February 2022, </a:t>
            </a:r>
            <a:r>
              <a:rPr kumimoji="0" lang="en-US" sz="20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Ukraine applied for EU membership.</a:t>
            </a: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On 23rd June 2022, </a:t>
            </a:r>
            <a:r>
              <a:rPr kumimoji="0" lang="en-US" sz="20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the EU granted Ukraine candidate status </a:t>
            </a:r>
            <a:r>
              <a:rPr kumimoji="0" lang="en-US"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along with 7 recommendations. Their implementation is a prerequisite for the EU's decision to open membership negotiations with Ukraine.</a:t>
            </a:r>
            <a:br>
              <a:rPr kumimoji="0" lang="en-US"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br>
            <a:endParaRPr kumimoji="0" lang="en-US"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4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Ukraine is now on its way to the European Union.</a:t>
            </a:r>
            <a:endParaRPr lang="uk-UA" sz="2400">
              <a:solidFill>
                <a:srgbClr val="292B2D"/>
              </a:solidFill>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endParaRPr kumimoji="0" lang="uk-UA"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endParaRPr lang="uk-UA" sz="2000">
              <a:solidFill>
                <a:srgbClr val="292B2D"/>
              </a:solidFill>
              <a:latin typeface="Montserrat" pitchFamily="2" charset="0"/>
              <a:ea typeface="Mazzard H Regular" pitchFamily="34" charset="-122"/>
            </a:endParaRPr>
          </a:p>
          <a:p>
            <a:pPr marL="0" marR="0" lvl="0" indent="0" algn="l" defTabSz="914400" rtl="0" eaLnBrk="1" fontAlgn="auto" latinLnBrk="0" hangingPunct="1">
              <a:lnSpc>
                <a:spcPts val="3150"/>
              </a:lnSpc>
              <a:spcBef>
                <a:spcPts val="0"/>
              </a:spcBef>
              <a:spcAft>
                <a:spcPts val="0"/>
              </a:spcAft>
              <a:buClrTx/>
              <a:buSzTx/>
              <a:buFontTx/>
              <a:buNone/>
              <a:tabLst/>
              <a:defRPr/>
            </a:pPr>
            <a:endParaRPr lang="uk-UA" sz="2000">
              <a:solidFill>
                <a:srgbClr val="292B2D"/>
              </a:solidFill>
              <a:latin typeface="Montserrat" pitchFamily="2" charset="0"/>
              <a:ea typeface="Mazzard H Regular" pitchFamily="34" charset="-122"/>
            </a:endParaRPr>
          </a:p>
          <a:p>
            <a:pPr marL="0" marR="0" lvl="0" indent="0" algn="l" defTabSz="914400" rtl="0" eaLnBrk="1" fontAlgn="auto" latinLnBrk="0" hangingPunct="1">
              <a:lnSpc>
                <a:spcPts val="3150"/>
              </a:lnSpc>
              <a:spcBef>
                <a:spcPts val="0"/>
              </a:spcBef>
              <a:spcAft>
                <a:spcPts val="0"/>
              </a:spcAft>
              <a:buClrTx/>
              <a:buSzTx/>
              <a:buFontTx/>
              <a:buNone/>
              <a:tabLst/>
              <a:defRPr/>
            </a:pPr>
            <a:endParaRPr kumimoji="0" lang="en-US" b="0" i="0" u="none" strike="noStrike" kern="1200" cap="none" spc="0" normalizeH="0" baseline="0" noProof="0">
              <a:ln>
                <a:noFill/>
              </a:ln>
              <a:solidFill>
                <a:srgbClr val="292B2D"/>
              </a:solidFill>
              <a:effectLst/>
              <a:uLnTx/>
              <a:uFillTx/>
              <a:latin typeface="Montserrat"/>
              <a:ea typeface="+mn-ea"/>
              <a:cs typeface="+mn-cs"/>
            </a:endParaRPr>
          </a:p>
        </p:txBody>
      </p:sp>
      <p:sp>
        <p:nvSpPr>
          <p:cNvPr id="10" name="default_name">
            <a:extLst>
              <a:ext uri="{FF2B5EF4-FFF2-40B4-BE49-F238E27FC236}">
                <a16:creationId xmlns:a16="http://schemas.microsoft.com/office/drawing/2014/main" id="{8B2AB1A6-57C5-4378-9924-AFF4B628E2BC}"/>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European integration</a:t>
            </a:r>
            <a:endParaRPr lang="uk-UA" sz="3800" b="1">
              <a:solidFill>
                <a:srgbClr val="FFFFFF"/>
              </a:solidFill>
              <a:latin typeface="Montserrat"/>
              <a:ea typeface="Mazzard H Semi Bold"/>
            </a:endParaRPr>
          </a:p>
        </p:txBody>
      </p:sp>
      <p:pic>
        <p:nvPicPr>
          <p:cNvPr id="5" name="Рисунок 4" descr="Зображення, що містить небо, хмара, прапор, Лазурний&#10;&#10;Вміст, створений ШІ, може бути неправильним.">
            <a:extLst>
              <a:ext uri="{FF2B5EF4-FFF2-40B4-BE49-F238E27FC236}">
                <a16:creationId xmlns:a16="http://schemas.microsoft.com/office/drawing/2014/main" id="{30816852-DD04-39FE-6638-A658DCEE9108}"/>
              </a:ext>
            </a:extLst>
          </p:cNvPr>
          <p:cNvPicPr>
            <a:picLocks noChangeAspect="1"/>
          </p:cNvPicPr>
          <p:nvPr/>
        </p:nvPicPr>
        <p:blipFill>
          <a:blip r:embed="rId5"/>
          <a:srcRect l="6" r="8248"/>
          <a:stretch/>
        </p:blipFill>
        <p:spPr>
          <a:xfrm>
            <a:off x="582804" y="1463041"/>
            <a:ext cx="7106769" cy="7746132"/>
          </a:xfrm>
          <a:prstGeom prst="rect">
            <a:avLst/>
          </a:prstGeom>
        </p:spPr>
      </p:pic>
    </p:spTree>
    <p:extLst>
      <p:ext uri="{BB962C8B-B14F-4D97-AF65-F5344CB8AC3E}">
        <p14:creationId xmlns:p14="http://schemas.microsoft.com/office/powerpoint/2010/main" val="3735170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 name="Прямоугольник 18">
            <a:extLst>
              <a:ext uri="{FF2B5EF4-FFF2-40B4-BE49-F238E27FC236}">
                <a16:creationId xmlns:a16="http://schemas.microsoft.com/office/drawing/2014/main" id="{65444B33-36F5-48FC-B3C9-F2AFCDFDB89B}"/>
              </a:ext>
            </a:extLst>
          </p:cNvPr>
          <p:cNvSpPr/>
          <p:nvPr/>
        </p:nvSpPr>
        <p:spPr>
          <a:xfrm>
            <a:off x="9420044" y="1038225"/>
            <a:ext cx="8867955" cy="9248775"/>
          </a:xfrm>
          <a:prstGeom prst="rect">
            <a:avLst/>
          </a:prstGeom>
          <a:solidFill>
            <a:srgbClr val="D9D9D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4" name="лого"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7" name="Description"/>
          <p:cNvSpPr/>
          <p:nvPr/>
        </p:nvSpPr>
        <p:spPr>
          <a:xfrm>
            <a:off x="11995893" y="1800225"/>
            <a:ext cx="5242509" cy="1603375"/>
          </a:xfrm>
          <a:prstGeom prst="rect">
            <a:avLst/>
          </a:prstGeom>
          <a:noFill/>
          <a:ln/>
        </p:spPr>
        <p:txBody>
          <a:bodyPr wrap="square" lIns="0" tIns="0" rIns="0" bIns="0" rtlCol="0" anchor="t"/>
          <a:lstStyle/>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4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Duty Rates.</a:t>
            </a: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4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Ukraine applies duties at rates between 0%</a:t>
            </a:r>
            <a:r>
              <a:rPr kumimoji="0" lang="ru-RU" sz="24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4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and 60%, with usual rate of 15%.</a:t>
            </a:r>
            <a:endParaRPr kumimoji="0" lang="en-US" sz="2400" b="0" i="0" u="none" strike="noStrike" kern="1200" cap="none" spc="0" normalizeH="0" baseline="0" noProof="0">
              <a:ln>
                <a:noFill/>
              </a:ln>
              <a:solidFill>
                <a:srgbClr val="292B2D"/>
              </a:solidFill>
              <a:effectLst/>
              <a:uLnTx/>
              <a:uFillTx/>
              <a:latin typeface="Montserrat"/>
              <a:ea typeface="+mn-ea"/>
              <a:cs typeface="+mn-cs"/>
            </a:endParaRPr>
          </a:p>
        </p:txBody>
      </p:sp>
      <p:sp>
        <p:nvSpPr>
          <p:cNvPr id="10" name="default_name">
            <a:extLst>
              <a:ext uri="{FF2B5EF4-FFF2-40B4-BE49-F238E27FC236}">
                <a16:creationId xmlns:a16="http://schemas.microsoft.com/office/drawing/2014/main" id="{8B2AB1A6-57C5-4378-9924-AFF4B628E2BC}"/>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Import duty</a:t>
            </a:r>
            <a:endParaRPr lang="uk-UA" sz="3800" b="1">
              <a:solidFill>
                <a:srgbClr val="FFFFFF"/>
              </a:solidFill>
              <a:latin typeface="Montserrat"/>
              <a:ea typeface="Mazzard H Semi Bold"/>
            </a:endParaRPr>
          </a:p>
        </p:txBody>
      </p:sp>
      <p:sp>
        <p:nvSpPr>
          <p:cNvPr id="3" name="TextBox 2">
            <a:extLst>
              <a:ext uri="{FF2B5EF4-FFF2-40B4-BE49-F238E27FC236}">
                <a16:creationId xmlns:a16="http://schemas.microsoft.com/office/drawing/2014/main" id="{B91AB613-2864-4D99-AF16-EFAF5DC5C614}"/>
              </a:ext>
            </a:extLst>
          </p:cNvPr>
          <p:cNvSpPr txBox="1"/>
          <p:nvPr/>
        </p:nvSpPr>
        <p:spPr>
          <a:xfrm>
            <a:off x="761999" y="1800225"/>
            <a:ext cx="7569201" cy="6494085"/>
          </a:xfrm>
          <a:prstGeom prst="rect">
            <a:avLst/>
          </a:prstGeom>
          <a:noFill/>
        </p:spPr>
        <p:txBody>
          <a:bodyPr wrap="square" rtlCol="0">
            <a:spAutoFit/>
          </a:bodyPr>
          <a:lstStyle/>
          <a:p>
            <a:r>
              <a:rPr lang="en-US" sz="3200"/>
              <a:t>Import duties and taxes are due when importing goods into Ukraine by a </a:t>
            </a:r>
            <a:r>
              <a:rPr lang="en-US" sz="3200" b="1"/>
              <a:t>private individual or a commercial entity.</a:t>
            </a:r>
            <a:endParaRPr lang="ru-RU" sz="3200" b="1"/>
          </a:p>
          <a:p>
            <a:endParaRPr lang="en-US" sz="3200"/>
          </a:p>
          <a:p>
            <a:r>
              <a:rPr lang="en-US" sz="3200"/>
              <a:t>These are calculated on the </a:t>
            </a:r>
            <a:r>
              <a:rPr lang="en-US" sz="3200" b="1"/>
              <a:t>CIF value</a:t>
            </a:r>
            <a:r>
              <a:rPr lang="en-US" sz="3200"/>
              <a:t>, i.e. the sum of the value of the imported goods and the cost of shipping and insurance.</a:t>
            </a:r>
            <a:endParaRPr lang="ru-RU" sz="3200"/>
          </a:p>
          <a:p>
            <a:endParaRPr lang="en-US" sz="3200"/>
          </a:p>
          <a:p>
            <a:r>
              <a:rPr lang="en-US" sz="3200"/>
              <a:t>In addition to duty, imports are subject to </a:t>
            </a:r>
            <a:r>
              <a:rPr lang="en-US" sz="3200" b="1"/>
              <a:t>Sales Tax </a:t>
            </a:r>
            <a:r>
              <a:rPr lang="en-US" sz="3200"/>
              <a:t>and </a:t>
            </a:r>
            <a:r>
              <a:rPr lang="en-US" sz="3200" b="1"/>
              <a:t>Excise Duty.</a:t>
            </a:r>
            <a:endParaRPr lang="uk-UA" sz="3200" b="1"/>
          </a:p>
        </p:txBody>
      </p:sp>
      <p:sp>
        <p:nvSpPr>
          <p:cNvPr id="9" name="Description">
            <a:extLst>
              <a:ext uri="{FF2B5EF4-FFF2-40B4-BE49-F238E27FC236}">
                <a16:creationId xmlns:a16="http://schemas.microsoft.com/office/drawing/2014/main" id="{5D16AF39-C972-444A-B654-25E37D0D53E3}"/>
              </a:ext>
            </a:extLst>
          </p:cNvPr>
          <p:cNvSpPr/>
          <p:nvPr/>
        </p:nvSpPr>
        <p:spPr>
          <a:xfrm>
            <a:off x="11995893" y="4015316"/>
            <a:ext cx="5242509" cy="3058055"/>
          </a:xfrm>
          <a:prstGeom prst="rect">
            <a:avLst/>
          </a:prstGeom>
          <a:noFill/>
          <a:ln/>
        </p:spPr>
        <p:txBody>
          <a:bodyPr wrap="square" lIns="0" tIns="0" rIns="0" bIns="0" rtlCol="0" anchor="t"/>
          <a:lstStyle/>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4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Sales Tax.</a:t>
            </a: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4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Imports into Ukraine are subject to a standard VAT rate of </a:t>
            </a:r>
            <a:r>
              <a:rPr kumimoji="0" lang="en-US" sz="24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20%</a:t>
            </a:r>
            <a:r>
              <a:rPr kumimoji="0" lang="en-US" sz="24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levied on the sum of the CIF value, duty, and excise duty if applicable. Some goods are subject to a reduced rate of 7%.</a:t>
            </a:r>
            <a:endParaRPr kumimoji="0" lang="en-US" sz="2400" b="0" i="0" u="none" strike="noStrike" kern="1200" cap="none" spc="0" normalizeH="0" baseline="0" noProof="0">
              <a:ln>
                <a:noFill/>
              </a:ln>
              <a:solidFill>
                <a:srgbClr val="292B2D"/>
              </a:solidFill>
              <a:effectLst/>
              <a:uLnTx/>
              <a:uFillTx/>
              <a:latin typeface="Montserrat"/>
              <a:ea typeface="+mn-ea"/>
              <a:cs typeface="+mn-cs"/>
            </a:endParaRPr>
          </a:p>
        </p:txBody>
      </p:sp>
      <p:sp>
        <p:nvSpPr>
          <p:cNvPr id="12" name="Description">
            <a:extLst>
              <a:ext uri="{FF2B5EF4-FFF2-40B4-BE49-F238E27FC236}">
                <a16:creationId xmlns:a16="http://schemas.microsoft.com/office/drawing/2014/main" id="{3E07F8DB-5612-4172-BE51-96AC38E393E4}"/>
              </a:ext>
            </a:extLst>
          </p:cNvPr>
          <p:cNvSpPr/>
          <p:nvPr/>
        </p:nvSpPr>
        <p:spPr>
          <a:xfrm>
            <a:off x="11995892" y="7685087"/>
            <a:ext cx="5242509" cy="1603375"/>
          </a:xfrm>
          <a:prstGeom prst="rect">
            <a:avLst/>
          </a:prstGeom>
          <a:noFill/>
          <a:ln/>
        </p:spPr>
        <p:txBody>
          <a:bodyPr wrap="square" lIns="0" tIns="0" rIns="0" bIns="0" rtlCol="0" anchor="t"/>
          <a:lstStyle/>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4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Other taxes and customs fees.</a:t>
            </a: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4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Excise Duty applies to products like </a:t>
            </a:r>
            <a:r>
              <a:rPr kumimoji="0" lang="en-US" sz="24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alcohol</a:t>
            </a:r>
            <a:r>
              <a:rPr kumimoji="0" lang="ru-RU" sz="24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4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and tobacco</a:t>
            </a:r>
            <a:r>
              <a:rPr kumimoji="0" lang="en-US" sz="24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a:t>
            </a:r>
            <a:endParaRPr kumimoji="0" lang="en-US" sz="2400" b="0" i="0" u="none" strike="noStrike" kern="1200" cap="none" spc="0" normalizeH="0" baseline="0" noProof="0">
              <a:ln>
                <a:noFill/>
              </a:ln>
              <a:solidFill>
                <a:srgbClr val="292B2D"/>
              </a:solidFill>
              <a:effectLst/>
              <a:uLnTx/>
              <a:uFillTx/>
              <a:latin typeface="Montserrat"/>
              <a:ea typeface="+mn-ea"/>
              <a:cs typeface="+mn-cs"/>
            </a:endParaRPr>
          </a:p>
        </p:txBody>
      </p:sp>
      <p:pic>
        <p:nvPicPr>
          <p:cNvPr id="13" name="Ellipse 7" descr="preencoded.png">
            <a:extLst>
              <a:ext uri="{FF2B5EF4-FFF2-40B4-BE49-F238E27FC236}">
                <a16:creationId xmlns:a16="http://schemas.microsoft.com/office/drawing/2014/main" id="{75ECD87D-F016-4D5E-8106-BC975E9C856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0159998" y="1800225"/>
            <a:ext cx="1285875" cy="1285875"/>
          </a:xfrm>
          <a:prstGeom prst="rect">
            <a:avLst/>
          </a:prstGeom>
        </p:spPr>
      </p:pic>
      <p:pic>
        <p:nvPicPr>
          <p:cNvPr id="14" name="Ellipse 7" descr="preencoded.png">
            <a:extLst>
              <a:ext uri="{FF2B5EF4-FFF2-40B4-BE49-F238E27FC236}">
                <a16:creationId xmlns:a16="http://schemas.microsoft.com/office/drawing/2014/main" id="{BF09657D-C100-4EEE-B3AA-B5AD26C2ADCE}"/>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0159998" y="4658783"/>
            <a:ext cx="1285875" cy="1285875"/>
          </a:xfrm>
          <a:prstGeom prst="rect">
            <a:avLst/>
          </a:prstGeom>
        </p:spPr>
      </p:pic>
      <p:pic>
        <p:nvPicPr>
          <p:cNvPr id="15" name="Ellipse 7" descr="preencoded.png">
            <a:extLst>
              <a:ext uri="{FF2B5EF4-FFF2-40B4-BE49-F238E27FC236}">
                <a16:creationId xmlns:a16="http://schemas.microsoft.com/office/drawing/2014/main" id="{9D65CA2A-4A3A-4DDF-BE68-18FBFA82586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0159998" y="7517341"/>
            <a:ext cx="1285875" cy="1285875"/>
          </a:xfrm>
          <a:prstGeom prst="rect">
            <a:avLst/>
          </a:prstGeom>
        </p:spPr>
      </p:pic>
      <p:pic>
        <p:nvPicPr>
          <p:cNvPr id="6" name="Рисунок 5">
            <a:extLst>
              <a:ext uri="{FF2B5EF4-FFF2-40B4-BE49-F238E27FC236}">
                <a16:creationId xmlns:a16="http://schemas.microsoft.com/office/drawing/2014/main" id="{1CFDCAF4-602F-4926-A87D-49625AC833D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455272" y="2032001"/>
            <a:ext cx="845229" cy="775758"/>
          </a:xfrm>
          <a:prstGeom prst="rect">
            <a:avLst/>
          </a:prstGeom>
        </p:spPr>
      </p:pic>
      <p:pic>
        <p:nvPicPr>
          <p:cNvPr id="16" name="Рисунок 15">
            <a:extLst>
              <a:ext uri="{FF2B5EF4-FFF2-40B4-BE49-F238E27FC236}">
                <a16:creationId xmlns:a16="http://schemas.microsoft.com/office/drawing/2014/main" id="{FD2C0B11-B5AA-4949-A9AC-488FC79DFE7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455272" y="4936352"/>
            <a:ext cx="853384" cy="827524"/>
          </a:xfrm>
          <a:prstGeom prst="rect">
            <a:avLst/>
          </a:prstGeom>
        </p:spPr>
      </p:pic>
      <p:pic>
        <p:nvPicPr>
          <p:cNvPr id="18" name="Рисунок 17">
            <a:extLst>
              <a:ext uri="{FF2B5EF4-FFF2-40B4-BE49-F238E27FC236}">
                <a16:creationId xmlns:a16="http://schemas.microsoft.com/office/drawing/2014/main" id="{889BF1DB-4735-49B4-8EE0-029273DCBEB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374282" y="7807489"/>
            <a:ext cx="789574" cy="705577"/>
          </a:xfrm>
          <a:prstGeom prst="rect">
            <a:avLst/>
          </a:prstGeom>
        </p:spPr>
      </p:pic>
    </p:spTree>
    <p:extLst>
      <p:ext uri="{BB962C8B-B14F-4D97-AF65-F5344CB8AC3E}">
        <p14:creationId xmlns:p14="http://schemas.microsoft.com/office/powerpoint/2010/main" val="3295843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34" name="Прямая соединительная линия 33">
            <a:extLst>
              <a:ext uri="{FF2B5EF4-FFF2-40B4-BE49-F238E27FC236}">
                <a16:creationId xmlns:a16="http://schemas.microsoft.com/office/drawing/2014/main" id="{C68E02BB-A556-46CD-9617-0AAFDDDD03B5}"/>
              </a:ext>
            </a:extLst>
          </p:cNvPr>
          <p:cNvCxnSpPr>
            <a:cxnSpLocks/>
          </p:cNvCxnSpPr>
          <p:nvPr/>
        </p:nvCxnSpPr>
        <p:spPr>
          <a:xfrm flipH="1">
            <a:off x="9130307" y="5638801"/>
            <a:ext cx="1" cy="3843448"/>
          </a:xfrm>
          <a:prstGeom prst="line">
            <a:avLst/>
          </a:prstGeom>
          <a:ln w="57150">
            <a:solidFill>
              <a:srgbClr val="C23350"/>
            </a:solidFill>
          </a:ln>
        </p:spPr>
        <p:style>
          <a:lnRef idx="1">
            <a:schemeClr val="accent1"/>
          </a:lnRef>
          <a:fillRef idx="0">
            <a:schemeClr val="accent1"/>
          </a:fillRef>
          <a:effectRef idx="0">
            <a:schemeClr val="accent1"/>
          </a:effectRef>
          <a:fontRef idx="minor">
            <a:schemeClr val="tx1"/>
          </a:fontRef>
        </p:style>
      </p:cxnSp>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Starting business</a:t>
            </a:r>
            <a:endParaRPr lang="uk-UA" sz="3800" b="1">
              <a:solidFill>
                <a:srgbClr val="FFFFFF"/>
              </a:solidFill>
              <a:latin typeface="Montserrat"/>
              <a:ea typeface="Mazzard H Semi Bold"/>
            </a:endParaRPr>
          </a:p>
        </p:txBody>
      </p:sp>
      <p:sp>
        <p:nvSpPr>
          <p:cNvPr id="10" name="TextBox 9">
            <a:extLst>
              <a:ext uri="{FF2B5EF4-FFF2-40B4-BE49-F238E27FC236}">
                <a16:creationId xmlns:a16="http://schemas.microsoft.com/office/drawing/2014/main" id="{75D9EE82-DC86-443F-8961-BEDC4C03DB30}"/>
              </a:ext>
            </a:extLst>
          </p:cNvPr>
          <p:cNvSpPr txBox="1"/>
          <p:nvPr/>
        </p:nvSpPr>
        <p:spPr>
          <a:xfrm>
            <a:off x="761998" y="3110331"/>
            <a:ext cx="5463628" cy="954107"/>
          </a:xfrm>
          <a:prstGeom prst="rect">
            <a:avLst/>
          </a:prstGeom>
          <a:solidFill>
            <a:srgbClr val="C23350"/>
          </a:solidFill>
        </p:spPr>
        <p:txBody>
          <a:bodyPr wrap="square" rtlCol="0" anchor="ctr">
            <a:spAutoFit/>
          </a:bodyPr>
          <a:lstStyle/>
          <a:p>
            <a:pPr marR="4899" algn="ctr"/>
            <a:r>
              <a:rPr lang="en-US" sz="2800" b="1">
                <a:solidFill>
                  <a:schemeClr val="bg1"/>
                </a:solidFill>
                <a:latin typeface="Montserrat" panose="00000500000000000000" pitchFamily="2" charset="-52"/>
                <a:cs typeface="Futura PT Bold"/>
              </a:rPr>
              <a:t>Registration</a:t>
            </a:r>
          </a:p>
          <a:p>
            <a:pPr marR="4899" algn="ctr"/>
            <a:r>
              <a:rPr lang="en-US" sz="2800" b="1">
                <a:solidFill>
                  <a:schemeClr val="bg1"/>
                </a:solidFill>
                <a:latin typeface="Montserrat" panose="00000500000000000000" pitchFamily="2" charset="-52"/>
                <a:cs typeface="Futura PT Bold"/>
              </a:rPr>
              <a:t>of private entrepreneur</a:t>
            </a:r>
            <a:endParaRPr lang="uk-UA" sz="8000">
              <a:solidFill>
                <a:schemeClr val="bg1"/>
              </a:solidFill>
            </a:endParaRPr>
          </a:p>
        </p:txBody>
      </p:sp>
      <p:sp>
        <p:nvSpPr>
          <p:cNvPr id="19" name="TextBox 18">
            <a:extLst>
              <a:ext uri="{FF2B5EF4-FFF2-40B4-BE49-F238E27FC236}">
                <a16:creationId xmlns:a16="http://schemas.microsoft.com/office/drawing/2014/main" id="{342DFA09-0A3E-4715-AE7A-25E4A00BA382}"/>
              </a:ext>
            </a:extLst>
          </p:cNvPr>
          <p:cNvSpPr txBox="1"/>
          <p:nvPr/>
        </p:nvSpPr>
        <p:spPr>
          <a:xfrm>
            <a:off x="6399572" y="4509359"/>
            <a:ext cx="5459310" cy="1129442"/>
          </a:xfrm>
          <a:prstGeom prst="rect">
            <a:avLst/>
          </a:prstGeom>
          <a:solidFill>
            <a:srgbClr val="C23350">
              <a:alpha val="30000"/>
            </a:srgbClr>
          </a:solidFill>
        </p:spPr>
        <p:txBody>
          <a:bodyPr wrap="square" rtlCol="0" anchor="ctr">
            <a:noAutofit/>
          </a:bodyPr>
          <a:lstStyle/>
          <a:p>
            <a:pPr marR="4899" algn="ctr"/>
            <a:r>
              <a:rPr lang="en-US" sz="2800" b="1">
                <a:latin typeface="Montserrat" panose="00000500000000000000" pitchFamily="2" charset="-52"/>
                <a:cs typeface="Futura PT Bold"/>
              </a:rPr>
              <a:t>LEGAL FORMS</a:t>
            </a:r>
          </a:p>
          <a:p>
            <a:pPr marR="4899" algn="ctr"/>
            <a:r>
              <a:rPr lang="en-US" sz="2800" b="1">
                <a:latin typeface="Montserrat" panose="00000500000000000000" pitchFamily="2" charset="-52"/>
                <a:cs typeface="Futura PT Bold"/>
              </a:rPr>
              <a:t>OF COMPANIES</a:t>
            </a:r>
            <a:endParaRPr lang="uk-UA" sz="8000"/>
          </a:p>
        </p:txBody>
      </p:sp>
      <p:sp>
        <p:nvSpPr>
          <p:cNvPr id="23" name="TextBox 22">
            <a:extLst>
              <a:ext uri="{FF2B5EF4-FFF2-40B4-BE49-F238E27FC236}">
                <a16:creationId xmlns:a16="http://schemas.microsoft.com/office/drawing/2014/main" id="{55B97398-8F1E-44FD-BC1D-66D0153B50E1}"/>
              </a:ext>
            </a:extLst>
          </p:cNvPr>
          <p:cNvSpPr txBox="1"/>
          <p:nvPr/>
        </p:nvSpPr>
        <p:spPr>
          <a:xfrm>
            <a:off x="6399572" y="5957254"/>
            <a:ext cx="5459310" cy="562079"/>
          </a:xfrm>
          <a:prstGeom prst="rect">
            <a:avLst/>
          </a:prstGeom>
          <a:solidFill>
            <a:schemeClr val="bg1"/>
          </a:solidFill>
          <a:ln w="28575">
            <a:solidFill>
              <a:srgbClr val="C23350"/>
            </a:solidFill>
          </a:ln>
        </p:spPr>
        <p:txBody>
          <a:bodyPr wrap="square" rtlCol="0" anchor="ctr">
            <a:noAutofit/>
          </a:bodyPr>
          <a:lstStyle/>
          <a:p>
            <a:pPr marR="4899" algn="ctr"/>
            <a:r>
              <a:rPr lang="en-US" sz="2400">
                <a:latin typeface="Montserrat" panose="00000500000000000000" pitchFamily="2" charset="-52"/>
                <a:cs typeface="Futura PT Bold"/>
              </a:rPr>
              <a:t>Limited liability company</a:t>
            </a:r>
            <a:endParaRPr lang="uk-UA" sz="2400"/>
          </a:p>
        </p:txBody>
      </p:sp>
      <p:cxnSp>
        <p:nvCxnSpPr>
          <p:cNvPr id="24" name="Прямая со стрелкой 23">
            <a:extLst>
              <a:ext uri="{FF2B5EF4-FFF2-40B4-BE49-F238E27FC236}">
                <a16:creationId xmlns:a16="http://schemas.microsoft.com/office/drawing/2014/main" id="{6EA2A051-5774-4D31-A414-D10A55DC6661}"/>
              </a:ext>
            </a:extLst>
          </p:cNvPr>
          <p:cNvCxnSpPr/>
          <p:nvPr/>
        </p:nvCxnSpPr>
        <p:spPr>
          <a:xfrm>
            <a:off x="9039964" y="3880734"/>
            <a:ext cx="2159" cy="628625"/>
          </a:xfrm>
          <a:prstGeom prst="straightConnector1">
            <a:avLst/>
          </a:prstGeom>
          <a:ln w="57150">
            <a:solidFill>
              <a:srgbClr val="C23350"/>
            </a:solidFill>
            <a:tailEnd type="triangle"/>
          </a:ln>
        </p:spPr>
        <p:style>
          <a:lnRef idx="1">
            <a:schemeClr val="accent1"/>
          </a:lnRef>
          <a:fillRef idx="0">
            <a:schemeClr val="accent1"/>
          </a:fillRef>
          <a:effectRef idx="0">
            <a:schemeClr val="accent1"/>
          </a:effectRef>
          <a:fontRef idx="minor">
            <a:schemeClr val="tx1"/>
          </a:fontRef>
        </p:style>
      </p:cxnSp>
      <p:sp>
        <p:nvSpPr>
          <p:cNvPr id="28" name="default_name">
            <a:extLst>
              <a:ext uri="{FF2B5EF4-FFF2-40B4-BE49-F238E27FC236}">
                <a16:creationId xmlns:a16="http://schemas.microsoft.com/office/drawing/2014/main" id="{6410BEE9-D084-48F8-98E6-6F63819716F5}"/>
              </a:ext>
            </a:extLst>
          </p:cNvPr>
          <p:cNvSpPr/>
          <p:nvPr/>
        </p:nvSpPr>
        <p:spPr>
          <a:xfrm>
            <a:off x="761998" y="1327793"/>
            <a:ext cx="16069735" cy="428625"/>
          </a:xfrm>
          <a:prstGeom prst="rect">
            <a:avLst/>
          </a:prstGeom>
          <a:noFill/>
          <a:ln/>
        </p:spPr>
        <p:txBody>
          <a:bodyPr wrap="square" lIns="0" tIns="0" rIns="0" bIns="0" rtlCol="0" anchor="ctr"/>
          <a:lstStyle/>
          <a:p>
            <a:pPr marL="0" indent="0" algn="ctr">
              <a:buNone/>
            </a:pPr>
            <a:r>
              <a:rPr lang="en-US" sz="3200" b="1">
                <a:solidFill>
                  <a:srgbClr val="292B2D"/>
                </a:solidFill>
                <a:latin typeface="Montserrat"/>
                <a:ea typeface="Mazzard H Semi Bold"/>
              </a:rPr>
              <a:t>The most common forms of starting business activity in Ukraine are:</a:t>
            </a:r>
            <a:endParaRPr lang="uk-UA" sz="3200" b="1">
              <a:solidFill>
                <a:srgbClr val="292B2D"/>
              </a:solidFill>
              <a:latin typeface="Montserrat"/>
              <a:ea typeface="Mazzard H Semi Bold"/>
            </a:endParaRPr>
          </a:p>
        </p:txBody>
      </p:sp>
      <p:sp>
        <p:nvSpPr>
          <p:cNvPr id="29" name="TextBox 28">
            <a:extLst>
              <a:ext uri="{FF2B5EF4-FFF2-40B4-BE49-F238E27FC236}">
                <a16:creationId xmlns:a16="http://schemas.microsoft.com/office/drawing/2014/main" id="{77F61D62-27DD-4845-BA29-1BC614C8056F}"/>
              </a:ext>
            </a:extLst>
          </p:cNvPr>
          <p:cNvSpPr txBox="1"/>
          <p:nvPr/>
        </p:nvSpPr>
        <p:spPr>
          <a:xfrm>
            <a:off x="6395252" y="3110331"/>
            <a:ext cx="5463628" cy="961416"/>
          </a:xfrm>
          <a:prstGeom prst="rect">
            <a:avLst/>
          </a:prstGeom>
          <a:solidFill>
            <a:srgbClr val="C23350"/>
          </a:solidFill>
        </p:spPr>
        <p:txBody>
          <a:bodyPr wrap="square" rtlCol="0" anchor="ctr">
            <a:noAutofit/>
          </a:bodyPr>
          <a:lstStyle/>
          <a:p>
            <a:pPr marR="4899" algn="ctr"/>
            <a:r>
              <a:rPr lang="en-US" sz="2800" b="1">
                <a:solidFill>
                  <a:schemeClr val="bg1"/>
                </a:solidFill>
                <a:latin typeface="Montserrat" panose="00000500000000000000" pitchFamily="2" charset="-52"/>
                <a:cs typeface="Futura PT Bold"/>
              </a:rPr>
              <a:t>Establishing a legal entity</a:t>
            </a:r>
            <a:endParaRPr lang="uk-UA" sz="8000">
              <a:solidFill>
                <a:schemeClr val="bg1"/>
              </a:solidFill>
            </a:endParaRPr>
          </a:p>
        </p:txBody>
      </p:sp>
      <p:sp>
        <p:nvSpPr>
          <p:cNvPr id="36" name="TextBox 35">
            <a:extLst>
              <a:ext uri="{FF2B5EF4-FFF2-40B4-BE49-F238E27FC236}">
                <a16:creationId xmlns:a16="http://schemas.microsoft.com/office/drawing/2014/main" id="{7763BECD-4957-4CD9-9550-D7EC1F6664AD}"/>
              </a:ext>
            </a:extLst>
          </p:cNvPr>
          <p:cNvSpPr txBox="1"/>
          <p:nvPr/>
        </p:nvSpPr>
        <p:spPr>
          <a:xfrm>
            <a:off x="12028506" y="3110331"/>
            <a:ext cx="5463628" cy="954107"/>
          </a:xfrm>
          <a:prstGeom prst="rect">
            <a:avLst/>
          </a:prstGeom>
          <a:solidFill>
            <a:srgbClr val="C23350"/>
          </a:solidFill>
        </p:spPr>
        <p:txBody>
          <a:bodyPr wrap="square" rtlCol="0" anchor="ctr">
            <a:noAutofit/>
          </a:bodyPr>
          <a:lstStyle/>
          <a:p>
            <a:pPr marR="4899" algn="ctr"/>
            <a:r>
              <a:rPr lang="en-US" sz="2800" b="1">
                <a:solidFill>
                  <a:schemeClr val="bg1"/>
                </a:solidFill>
                <a:latin typeface="Montserrat" panose="00000500000000000000" pitchFamily="2" charset="-52"/>
                <a:cs typeface="Futura PT Bold"/>
              </a:rPr>
              <a:t>Representative office</a:t>
            </a:r>
            <a:endParaRPr lang="uk-UA" sz="8000">
              <a:solidFill>
                <a:schemeClr val="bg1"/>
              </a:solidFill>
            </a:endParaRPr>
          </a:p>
        </p:txBody>
      </p:sp>
      <p:sp>
        <p:nvSpPr>
          <p:cNvPr id="37" name="TextBox 36">
            <a:extLst>
              <a:ext uri="{FF2B5EF4-FFF2-40B4-BE49-F238E27FC236}">
                <a16:creationId xmlns:a16="http://schemas.microsoft.com/office/drawing/2014/main" id="{1637AECF-48DD-4AB4-8D5E-0EE42C6FBC6B}"/>
              </a:ext>
            </a:extLst>
          </p:cNvPr>
          <p:cNvSpPr txBox="1"/>
          <p:nvPr/>
        </p:nvSpPr>
        <p:spPr>
          <a:xfrm>
            <a:off x="6399572" y="6768243"/>
            <a:ext cx="5459310" cy="562079"/>
          </a:xfrm>
          <a:prstGeom prst="rect">
            <a:avLst/>
          </a:prstGeom>
          <a:solidFill>
            <a:schemeClr val="bg1"/>
          </a:solidFill>
          <a:ln w="28575">
            <a:solidFill>
              <a:srgbClr val="C23350"/>
            </a:solidFill>
          </a:ln>
        </p:spPr>
        <p:txBody>
          <a:bodyPr wrap="square" rtlCol="0" anchor="ctr">
            <a:noAutofit/>
          </a:bodyPr>
          <a:lstStyle/>
          <a:p>
            <a:pPr marR="4899" algn="ctr"/>
            <a:r>
              <a:rPr lang="en-US" sz="2400">
                <a:latin typeface="Montserrat" panose="00000500000000000000" pitchFamily="2" charset="-52"/>
                <a:cs typeface="Futura PT Bold"/>
              </a:rPr>
              <a:t>Partnership in </a:t>
            </a:r>
            <a:r>
              <a:rPr lang="en-US" sz="2400" err="1">
                <a:latin typeface="Montserrat" panose="00000500000000000000" pitchFamily="2" charset="-52"/>
                <a:cs typeface="Futura PT Bold"/>
              </a:rPr>
              <a:t>commendam</a:t>
            </a:r>
            <a:endParaRPr lang="uk-UA" sz="2400"/>
          </a:p>
        </p:txBody>
      </p:sp>
      <p:sp>
        <p:nvSpPr>
          <p:cNvPr id="38" name="TextBox 37">
            <a:extLst>
              <a:ext uri="{FF2B5EF4-FFF2-40B4-BE49-F238E27FC236}">
                <a16:creationId xmlns:a16="http://schemas.microsoft.com/office/drawing/2014/main" id="{D58076D3-C127-4328-B75C-F458EF77C564}"/>
              </a:ext>
            </a:extLst>
          </p:cNvPr>
          <p:cNvSpPr txBox="1"/>
          <p:nvPr/>
        </p:nvSpPr>
        <p:spPr>
          <a:xfrm>
            <a:off x="6399572" y="7579232"/>
            <a:ext cx="5459310" cy="562079"/>
          </a:xfrm>
          <a:prstGeom prst="rect">
            <a:avLst/>
          </a:prstGeom>
          <a:solidFill>
            <a:schemeClr val="bg1"/>
          </a:solidFill>
          <a:ln w="28575">
            <a:solidFill>
              <a:srgbClr val="C23350"/>
            </a:solidFill>
          </a:ln>
        </p:spPr>
        <p:txBody>
          <a:bodyPr wrap="square" rtlCol="0" anchor="ctr">
            <a:noAutofit/>
          </a:bodyPr>
          <a:lstStyle/>
          <a:p>
            <a:pPr marR="4899" algn="ctr"/>
            <a:r>
              <a:rPr lang="en-US" sz="2400">
                <a:latin typeface="Montserrat" panose="00000500000000000000" pitchFamily="2" charset="-52"/>
                <a:cs typeface="Futura PT Bold"/>
              </a:rPr>
              <a:t>Additional liability company</a:t>
            </a:r>
            <a:endParaRPr lang="uk-UA" sz="2400"/>
          </a:p>
        </p:txBody>
      </p:sp>
      <p:sp>
        <p:nvSpPr>
          <p:cNvPr id="39" name="TextBox 38">
            <a:extLst>
              <a:ext uri="{FF2B5EF4-FFF2-40B4-BE49-F238E27FC236}">
                <a16:creationId xmlns:a16="http://schemas.microsoft.com/office/drawing/2014/main" id="{10910C6A-7EF1-4761-81AC-A9EAE3A9DD9F}"/>
              </a:ext>
            </a:extLst>
          </p:cNvPr>
          <p:cNvSpPr txBox="1"/>
          <p:nvPr/>
        </p:nvSpPr>
        <p:spPr>
          <a:xfrm>
            <a:off x="6399572" y="8390221"/>
            <a:ext cx="5459310" cy="562079"/>
          </a:xfrm>
          <a:prstGeom prst="rect">
            <a:avLst/>
          </a:prstGeom>
          <a:solidFill>
            <a:schemeClr val="bg1"/>
          </a:solidFill>
          <a:ln w="28575">
            <a:solidFill>
              <a:srgbClr val="C23350"/>
            </a:solidFill>
          </a:ln>
        </p:spPr>
        <p:txBody>
          <a:bodyPr wrap="square" rtlCol="0" anchor="ctr">
            <a:noAutofit/>
          </a:bodyPr>
          <a:lstStyle/>
          <a:p>
            <a:pPr marR="4899" algn="ctr"/>
            <a:r>
              <a:rPr lang="en-US" sz="2400">
                <a:latin typeface="Montserrat" panose="00000500000000000000" pitchFamily="2" charset="-52"/>
                <a:cs typeface="Futura PT Bold"/>
              </a:rPr>
              <a:t>General partnership</a:t>
            </a:r>
            <a:endParaRPr lang="uk-UA" sz="2400"/>
          </a:p>
        </p:txBody>
      </p:sp>
      <p:sp>
        <p:nvSpPr>
          <p:cNvPr id="40" name="TextBox 39">
            <a:extLst>
              <a:ext uri="{FF2B5EF4-FFF2-40B4-BE49-F238E27FC236}">
                <a16:creationId xmlns:a16="http://schemas.microsoft.com/office/drawing/2014/main" id="{C15B5FC7-60A1-4CB1-92B5-7F9188867233}"/>
              </a:ext>
            </a:extLst>
          </p:cNvPr>
          <p:cNvSpPr txBox="1"/>
          <p:nvPr/>
        </p:nvSpPr>
        <p:spPr>
          <a:xfrm>
            <a:off x="6399572" y="9201210"/>
            <a:ext cx="5459310" cy="562079"/>
          </a:xfrm>
          <a:prstGeom prst="rect">
            <a:avLst/>
          </a:prstGeom>
          <a:solidFill>
            <a:schemeClr val="bg1"/>
          </a:solidFill>
          <a:ln w="28575">
            <a:solidFill>
              <a:srgbClr val="C23350"/>
            </a:solidFill>
          </a:ln>
        </p:spPr>
        <p:txBody>
          <a:bodyPr wrap="square" rtlCol="0" anchor="ctr">
            <a:noAutofit/>
          </a:bodyPr>
          <a:lstStyle/>
          <a:p>
            <a:pPr marR="4899" algn="ctr"/>
            <a:r>
              <a:rPr lang="en-US" sz="2400">
                <a:latin typeface="Montserrat" panose="00000500000000000000" pitchFamily="2" charset="-52"/>
                <a:cs typeface="Futura PT Bold"/>
              </a:rPr>
              <a:t>Joint stock company</a:t>
            </a:r>
            <a:endParaRPr lang="uk-UA" sz="2400"/>
          </a:p>
        </p:txBody>
      </p:sp>
      <p:pic>
        <p:nvPicPr>
          <p:cNvPr id="9" name="Рисунок 8">
            <a:extLst>
              <a:ext uri="{FF2B5EF4-FFF2-40B4-BE49-F238E27FC236}">
                <a16:creationId xmlns:a16="http://schemas.microsoft.com/office/drawing/2014/main" id="{F6BF9CD4-F72A-4701-972A-DA57C76EB35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961734" y="1943427"/>
            <a:ext cx="1064155" cy="942537"/>
          </a:xfrm>
          <a:prstGeom prst="rect">
            <a:avLst/>
          </a:prstGeom>
        </p:spPr>
      </p:pic>
      <p:pic>
        <p:nvPicPr>
          <p:cNvPr id="18" name="Рисунок 17">
            <a:extLst>
              <a:ext uri="{FF2B5EF4-FFF2-40B4-BE49-F238E27FC236}">
                <a16:creationId xmlns:a16="http://schemas.microsoft.com/office/drawing/2014/main" id="{FD21DB97-B67F-4CB7-B2EC-69A9372A59D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4405780" y="1987211"/>
            <a:ext cx="709079" cy="987646"/>
          </a:xfrm>
          <a:prstGeom prst="rect">
            <a:avLst/>
          </a:prstGeom>
        </p:spPr>
      </p:pic>
      <p:pic>
        <p:nvPicPr>
          <p:cNvPr id="25" name="Рисунок 24">
            <a:extLst>
              <a:ext uri="{FF2B5EF4-FFF2-40B4-BE49-F238E27FC236}">
                <a16:creationId xmlns:a16="http://schemas.microsoft.com/office/drawing/2014/main" id="{7CE3DA4C-6ED9-4DE1-B883-2160094351B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453335" y="2074871"/>
            <a:ext cx="1179317" cy="870448"/>
          </a:xfrm>
          <a:prstGeom prst="rect">
            <a:avLst/>
          </a:prstGeom>
        </p:spPr>
      </p:pic>
    </p:spTree>
    <p:extLst>
      <p:ext uri="{BB962C8B-B14F-4D97-AF65-F5344CB8AC3E}">
        <p14:creationId xmlns:p14="http://schemas.microsoft.com/office/powerpoint/2010/main" val="4178527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Vector 2"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1277600" y="0"/>
            <a:ext cx="3514725" cy="1038225"/>
          </a:xfrm>
          <a:prstGeom prst="rect">
            <a:avLst/>
          </a:prstGeom>
        </p:spPr>
      </p:pic>
      <p:pic>
        <p:nvPicPr>
          <p:cNvPr id="4" name="лого"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14906625" y="0"/>
            <a:ext cx="3381375" cy="1038225"/>
          </a:xfrm>
          <a:prstGeom prst="rect">
            <a:avLst/>
          </a:prstGeom>
        </p:spPr>
      </p:pic>
      <p:pic>
        <p:nvPicPr>
          <p:cNvPr id="5" name="Vector 1" descr="preencoded.png"/>
          <p:cNvPicPr>
            <a:picLocks noChangeAspect="1"/>
          </p:cNvPicPr>
          <p:nvPr/>
        </p:nvPicPr>
        <p:blipFill>
          <a:blip r:embed="rId6"/>
          <a:srcRect/>
          <a:stretch/>
        </p:blipFill>
        <p:spPr>
          <a:xfrm>
            <a:off x="11391900" y="0"/>
            <a:ext cx="3514725" cy="1038225"/>
          </a:xfrm>
          <a:prstGeom prst="rect">
            <a:avLst/>
          </a:prstGeom>
        </p:spPr>
      </p:pic>
      <p:sp>
        <p:nvSpPr>
          <p:cNvPr id="7" name="Description"/>
          <p:cNvSpPr/>
          <p:nvPr/>
        </p:nvSpPr>
        <p:spPr>
          <a:xfrm>
            <a:off x="9425238" y="1607784"/>
            <a:ext cx="7791951" cy="5437263"/>
          </a:xfrm>
          <a:prstGeom prst="rect">
            <a:avLst/>
          </a:prstGeom>
          <a:noFill/>
          <a:ln/>
        </p:spPr>
        <p:txBody>
          <a:bodyPr wrap="square" lIns="0" tIns="0" rIns="0" bIns="0" rtlCol="0" anchor="t"/>
          <a:lstStyle/>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200" b="0"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In recent years, Ukraine has passed the most difficult times of formation</a:t>
            </a:r>
            <a:r>
              <a:rPr kumimoji="0" lang="uk-UA" sz="2200" b="0"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 </a:t>
            </a:r>
            <a:r>
              <a:rPr kumimoji="0" lang="en-US" sz="2200" b="0"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and taken a swift course towards the introduction of European and</a:t>
            </a:r>
            <a:r>
              <a:rPr kumimoji="0" lang="uk-UA" sz="2200" b="0"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 </a:t>
            </a:r>
            <a:r>
              <a:rPr kumimoji="0" lang="en-US" sz="2200" b="0"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global standards, which has opened up a new variety of opportunities</a:t>
            </a:r>
            <a:r>
              <a:rPr kumimoji="0" lang="uk-UA" sz="2200" b="0"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 </a:t>
            </a:r>
            <a:r>
              <a:rPr kumimoji="0" lang="en-US" sz="2200" b="0"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for foreign investors.</a:t>
            </a: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I was born here and lived here throughout my life, and now I notice</a:t>
            </a:r>
            <a:r>
              <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how fast everything changes towards facilitating doing business in</a:t>
            </a:r>
            <a:r>
              <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Ukraine. </a:t>
            </a:r>
            <a:endPar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endParaRPr lang="uk-UA" sz="2200">
              <a:solidFill>
                <a:srgbClr val="292B2D"/>
              </a:solidFill>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200" b="0"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That is why we appeal to you:</a:t>
            </a:r>
            <a:r>
              <a:rPr kumimoji="0" lang="en-US" sz="2200" b="1"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 it is high time to implement</a:t>
            </a:r>
            <a:r>
              <a:rPr kumimoji="0" lang="uk-UA" sz="2200" b="1"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 </a:t>
            </a:r>
            <a:r>
              <a:rPr kumimoji="0" lang="en-US" sz="2200" b="1"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your business plans in Ukraine!</a:t>
            </a:r>
            <a:r>
              <a:rPr kumimoji="0" lang="uk-UA" sz="2200" b="1"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 </a:t>
            </a:r>
            <a:endParaRPr lang="uk-UA" sz="2200" b="1" i="0" u="none" strike="noStrike" kern="1200" cap="none" spc="0" normalizeH="0" baseline="0" noProof="0">
              <a:ln>
                <a:noFill/>
              </a:ln>
              <a:solidFill>
                <a:srgbClr val="292B2D"/>
              </a:solidFill>
              <a:effectLst/>
              <a:uLnTx/>
              <a:uFillTx/>
              <a:latin typeface="Montserrat"/>
              <a:ea typeface="Mazzard H Regular"/>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200" b="0"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We are ready for any projects</a:t>
            </a:r>
            <a:r>
              <a:rPr kumimoji="0" lang="uk-UA" sz="2200" b="0"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a:t>
            </a:r>
            <a:r>
              <a:rPr kumimoji="0" lang="en-US" sz="2200" b="0"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 and we are sure that together we will</a:t>
            </a:r>
            <a:r>
              <a:rPr kumimoji="0" lang="uk-UA" sz="2200" b="0"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 </a:t>
            </a:r>
            <a:r>
              <a:rPr kumimoji="0" lang="en-US" sz="2200" b="0" i="0" u="none" strike="noStrike" kern="1200" cap="none" spc="0" normalizeH="0" baseline="0" noProof="0">
                <a:ln>
                  <a:noFill/>
                </a:ln>
                <a:solidFill>
                  <a:srgbClr val="292B2D"/>
                </a:solidFill>
                <a:effectLst/>
                <a:uLnTx/>
                <a:uFillTx/>
                <a:latin typeface="Montserrat"/>
                <a:ea typeface="Mazzard H Regular"/>
                <a:cs typeface="Mazzard H Regular" pitchFamily="34" charset="-120"/>
              </a:rPr>
              <a:t>bring them to life successfully.</a:t>
            </a:r>
            <a:endParaRPr kumimoji="0" lang="uk-UA" sz="2200" b="0" i="0" u="none" strike="noStrike" kern="1200" cap="none" spc="0" normalizeH="0" baseline="0" noProof="0">
              <a:ln>
                <a:noFill/>
              </a:ln>
              <a:solidFill>
                <a:srgbClr val="292B2D"/>
              </a:solidFill>
              <a:effectLst/>
              <a:uLnTx/>
              <a:uFillTx/>
              <a:latin typeface="Montserrat"/>
              <a:ea typeface="Mazzard H Regular"/>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endParaRPr>
          </a:p>
        </p:txBody>
      </p:sp>
      <p:sp>
        <p:nvSpPr>
          <p:cNvPr id="10" name="default_name">
            <a:extLst>
              <a:ext uri="{FF2B5EF4-FFF2-40B4-BE49-F238E27FC236}">
                <a16:creationId xmlns:a16="http://schemas.microsoft.com/office/drawing/2014/main" id="{8B2AB1A6-57C5-4378-9924-AFF4B628E2BC}"/>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Introduction</a:t>
            </a:r>
            <a:endParaRPr lang="uk-UA" sz="3800" b="1">
              <a:solidFill>
                <a:srgbClr val="FFFFFF"/>
              </a:solidFill>
              <a:latin typeface="Montserrat"/>
              <a:ea typeface="Mazzard H Semi Bold"/>
            </a:endParaRPr>
          </a:p>
        </p:txBody>
      </p:sp>
      <p:sp>
        <p:nvSpPr>
          <p:cNvPr id="8" name="TextBox 7">
            <a:extLst>
              <a:ext uri="{FF2B5EF4-FFF2-40B4-BE49-F238E27FC236}">
                <a16:creationId xmlns:a16="http://schemas.microsoft.com/office/drawing/2014/main" id="{CC192C35-D0F3-A163-D4D4-EF01A38794E7}"/>
              </a:ext>
            </a:extLst>
          </p:cNvPr>
          <p:cNvSpPr txBox="1"/>
          <p:nvPr/>
        </p:nvSpPr>
        <p:spPr>
          <a:xfrm>
            <a:off x="11757427" y="7885162"/>
            <a:ext cx="5719441" cy="1733808"/>
          </a:xfrm>
          <a:prstGeom prst="rect">
            <a:avLst/>
          </a:prstGeom>
          <a:noFill/>
        </p:spPr>
        <p:txBody>
          <a:bodyPr wrap="square">
            <a:spAutoFit/>
          </a:bodyPr>
          <a:lstStyle/>
          <a:p>
            <a:pPr marL="1440000" marR="0" lvl="0" algn="l" defTabSz="914400" rtl="0" eaLnBrk="1" fontAlgn="auto" latinLnBrk="0" hangingPunct="1">
              <a:lnSpc>
                <a:spcPts val="3150"/>
              </a:lnSpc>
              <a:spcBef>
                <a:spcPts val="0"/>
              </a:spcBef>
              <a:spcAft>
                <a:spcPts val="0"/>
              </a:spcAft>
              <a:buClrTx/>
              <a:buSzTx/>
              <a:buFontTx/>
              <a:buNone/>
              <a:tabLst/>
              <a:defRPr/>
            </a:pPr>
            <a:r>
              <a:rPr kumimoji="0" lang="en-US" sz="2000" b="1" i="0" u="none" strike="noStrike" kern="1200" cap="none" spc="0" normalizeH="0" baseline="0" noProof="0">
                <a:ln>
                  <a:noFill/>
                </a:ln>
                <a:solidFill>
                  <a:srgbClr val="C23350"/>
                </a:solidFill>
                <a:effectLst/>
                <a:uLnTx/>
                <a:uFillTx/>
                <a:latin typeface="Montserrat" pitchFamily="2" charset="0"/>
                <a:ea typeface="Mazzard H Regular" pitchFamily="34" charset="-122"/>
                <a:cs typeface="Mazzard H Regular" pitchFamily="34" charset="-120"/>
              </a:rPr>
              <a:t>MARKIAN MALSKYY,</a:t>
            </a:r>
          </a:p>
          <a:p>
            <a:pPr marL="1440000" marR="0" lvl="0" algn="l"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Managing Partner and Head of the West-Ukrainian Branch at Arzinger Law</a:t>
            </a:r>
            <a:r>
              <a:rPr kumimoji="0" lang="uk-UA"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0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Office, Honorary Consul of Austria in Lviv</a:t>
            </a:r>
            <a:endParaRPr kumimoji="0" lang="en-US" sz="2000" b="0" i="0" u="none" strike="noStrike" kern="1200" cap="none" spc="0" normalizeH="0" baseline="0" noProof="0">
              <a:ln>
                <a:noFill/>
              </a:ln>
              <a:solidFill>
                <a:srgbClr val="292B2D"/>
              </a:solidFill>
              <a:effectLst/>
              <a:uLnTx/>
              <a:uFillTx/>
              <a:latin typeface="Montserrat"/>
              <a:ea typeface="+mn-ea"/>
              <a:cs typeface="+mn-cs"/>
            </a:endParaRPr>
          </a:p>
        </p:txBody>
      </p:sp>
      <p:pic>
        <p:nvPicPr>
          <p:cNvPr id="12" name="Рисунок 11" descr="Зображення, що містить Обличчя людини, особа, портрет, одежа&#10;&#10;Вміст, створений ШІ, може бути неправильним.">
            <a:extLst>
              <a:ext uri="{FF2B5EF4-FFF2-40B4-BE49-F238E27FC236}">
                <a16:creationId xmlns:a16="http://schemas.microsoft.com/office/drawing/2014/main" id="{D112D994-D67F-E1FC-47AF-A94F3603E906}"/>
              </a:ext>
            </a:extLst>
          </p:cNvPr>
          <p:cNvPicPr>
            <a:picLocks noChangeAspect="1"/>
          </p:cNvPicPr>
          <p:nvPr/>
        </p:nvPicPr>
        <p:blipFill>
          <a:blip r:embed="rId7"/>
          <a:stretch>
            <a:fillRect/>
          </a:stretch>
        </p:blipFill>
        <p:spPr>
          <a:xfrm>
            <a:off x="9425238" y="7139482"/>
            <a:ext cx="2479488" cy="2479488"/>
          </a:xfrm>
          <a:prstGeom prst="rect">
            <a:avLst/>
          </a:prstGeom>
        </p:spPr>
      </p:pic>
      <p:pic>
        <p:nvPicPr>
          <p:cNvPr id="13" name="Рисунок 12" descr="Зображення, що містить просто неба, будівля, дорога, небо&#10;&#10;Вміст, створений ШІ, може бути неправильним.">
            <a:extLst>
              <a:ext uri="{FF2B5EF4-FFF2-40B4-BE49-F238E27FC236}">
                <a16:creationId xmlns:a16="http://schemas.microsoft.com/office/drawing/2014/main" id="{32ED0B3A-9175-DADE-FBFB-0C1FE743D313}"/>
              </a:ext>
            </a:extLst>
          </p:cNvPr>
          <p:cNvPicPr>
            <a:picLocks noChangeAspect="1"/>
          </p:cNvPicPr>
          <p:nvPr/>
        </p:nvPicPr>
        <p:blipFill>
          <a:blip r:embed="rId8"/>
          <a:srcRect r="26382"/>
          <a:stretch/>
        </p:blipFill>
        <p:spPr>
          <a:xfrm>
            <a:off x="258321" y="1722444"/>
            <a:ext cx="8719873" cy="789652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4" name="лого"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7" name="Description"/>
          <p:cNvSpPr/>
          <p:nvPr/>
        </p:nvSpPr>
        <p:spPr>
          <a:xfrm>
            <a:off x="941613" y="2844084"/>
            <a:ext cx="8802462" cy="6905625"/>
          </a:xfrm>
          <a:prstGeom prst="rect">
            <a:avLst/>
          </a:prstGeom>
          <a:noFill/>
          <a:ln/>
        </p:spPr>
        <p:txBody>
          <a:bodyPr wrap="square" lIns="0" tIns="0" rIns="0" bIns="0" rtlCol="0" anchor="t"/>
          <a:lstStyle/>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Registration actions usually take 4-5 working days (after all the documents are prepared).</a:t>
            </a:r>
          </a:p>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LLC acts on the basis of the Charter</a:t>
            </a:r>
            <a:r>
              <a:rPr kumimoji="0" lang="uk-UA"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a:t>
            </a: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 in which all the major issues </a:t>
            </a:r>
            <a:r>
              <a:rPr kumimoji="0" lang="uk-UA" sz="2100" b="0" i="0" u="none" strike="noStrike" kern="1200" cap="none" spc="0" normalizeH="0" baseline="0" noProof="0" dirty="0" err="1">
                <a:ln>
                  <a:noFill/>
                </a:ln>
                <a:solidFill>
                  <a:srgbClr val="292B2D"/>
                </a:solidFill>
                <a:effectLst/>
                <a:uLnTx/>
                <a:uFillTx/>
                <a:latin typeface="Montserrat"/>
                <a:ea typeface="Mazzard H Regular"/>
                <a:cs typeface="Mazzard H Regular" pitchFamily="34" charset="-120"/>
              </a:rPr>
              <a:t>of</a:t>
            </a: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 the activity and bodies of the LLC are prescribed.</a:t>
            </a:r>
            <a:endParaRPr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endParaRPr>
          </a:p>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Shareholders of LLC may be residents and non-residents of Ukraine, individuals or legal entities.</a:t>
            </a:r>
            <a:endParaRPr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endParaRPr>
          </a:p>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Executive Body of</a:t>
            </a:r>
            <a:r>
              <a:rPr kumimoji="0" lang="uk-UA"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 </a:t>
            </a: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LLC may be formed via </a:t>
            </a:r>
            <a:r>
              <a:rPr kumimoji="0" lang="uk-UA" sz="2100" b="0" i="0" u="none" strike="noStrike" kern="1200" cap="none" spc="0" normalizeH="0" baseline="0" noProof="0" dirty="0" err="1">
                <a:ln>
                  <a:noFill/>
                </a:ln>
                <a:solidFill>
                  <a:srgbClr val="292B2D"/>
                </a:solidFill>
                <a:effectLst/>
                <a:uLnTx/>
                <a:uFillTx/>
                <a:latin typeface="Montserrat"/>
                <a:ea typeface="Mazzard H Regular"/>
                <a:cs typeface="Mazzard H Regular" pitchFamily="34" charset="-120"/>
              </a:rPr>
              <a:t>the</a:t>
            </a:r>
            <a:r>
              <a:rPr kumimoji="0" lang="uk-UA"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 </a:t>
            </a:r>
            <a:r>
              <a:rPr kumimoji="0" lang="uk-UA" sz="2100" b="0" i="0" u="none" strike="noStrike" kern="1200" cap="none" spc="0" normalizeH="0" baseline="0" noProof="0" dirty="0" err="1">
                <a:ln>
                  <a:noFill/>
                </a:ln>
                <a:solidFill>
                  <a:srgbClr val="292B2D"/>
                </a:solidFill>
                <a:effectLst/>
                <a:uLnTx/>
                <a:uFillTx/>
                <a:latin typeface="Montserrat"/>
                <a:ea typeface="Mazzard H Regular"/>
                <a:cs typeface="Mazzard H Regular" pitchFamily="34" charset="-120"/>
              </a:rPr>
              <a:t>appointment</a:t>
            </a: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 of </a:t>
            </a:r>
            <a:r>
              <a:rPr kumimoji="0" lang="uk-UA"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a </a:t>
            </a: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sole Director or </a:t>
            </a:r>
            <a:r>
              <a:rPr kumimoji="0" lang="uk-UA"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a </a:t>
            </a: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Board of Directors.</a:t>
            </a:r>
            <a:endParaRPr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endParaRPr>
          </a:p>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As for the date of state registration</a:t>
            </a:r>
            <a:r>
              <a:rPr kumimoji="0" lang="uk-UA"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a:t>
            </a: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 the LLC has to indicate the official place of registration of the LLC.</a:t>
            </a:r>
            <a:endParaRPr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endParaRPr>
          </a:p>
          <a:p>
            <a:pPr marL="285750" indent="-285750">
              <a:spcBef>
                <a:spcPts val="1800"/>
              </a:spcBef>
              <a:buClr>
                <a:srgbClr val="C23350"/>
              </a:buClr>
              <a:buFont typeface="Wingdings" panose="05000000000000000000" pitchFamily="2" charset="2"/>
              <a:buChar char="§"/>
              <a:defRPr/>
            </a:pP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There is no specified amount of minimal charter capital. Declared charter capital has to be paid within </a:t>
            </a:r>
            <a:r>
              <a:rPr lang="en-US" sz="2100" dirty="0">
                <a:solidFill>
                  <a:srgbClr val="292B2D"/>
                </a:solidFill>
                <a:latin typeface="Montserrat"/>
                <a:ea typeface="Mazzard H Regular"/>
                <a:cs typeface="Mazzard H Regular" pitchFamily="34" charset="-120"/>
              </a:rPr>
              <a:t>six months</a:t>
            </a: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 from the date of </a:t>
            </a:r>
            <a:r>
              <a:rPr kumimoji="0" lang="uk-UA" sz="2100" b="0" i="0" u="none" strike="noStrike" kern="1200" cap="none" spc="0" normalizeH="0" baseline="0" noProof="0" dirty="0" err="1">
                <a:ln>
                  <a:noFill/>
                </a:ln>
                <a:solidFill>
                  <a:srgbClr val="292B2D"/>
                </a:solidFill>
                <a:effectLst/>
                <a:uLnTx/>
                <a:uFillTx/>
                <a:latin typeface="Montserrat"/>
                <a:ea typeface="Mazzard H Regular"/>
                <a:cs typeface="Mazzard H Regular" pitchFamily="34" charset="-120"/>
              </a:rPr>
              <a:t>the</a:t>
            </a:r>
            <a:r>
              <a:rPr kumimoji="0" lang="uk-UA"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 </a:t>
            </a: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LLC’s </a:t>
            </a:r>
            <a:r>
              <a:rPr kumimoji="0" lang="en-US" sz="2100" b="0" i="0" u="none" strike="noStrike" kern="1200" cap="none" spc="0" normalizeH="0" baseline="0" noProof="0" dirty="0" err="1">
                <a:ln>
                  <a:noFill/>
                </a:ln>
                <a:solidFill>
                  <a:srgbClr val="292B2D"/>
                </a:solidFill>
                <a:effectLst/>
                <a:uLnTx/>
                <a:uFillTx/>
                <a:latin typeface="Montserrat"/>
                <a:ea typeface="Mazzard H Regular"/>
                <a:cs typeface="Mazzard H Regular" pitchFamily="34" charset="-120"/>
              </a:rPr>
              <a:t>regist</a:t>
            </a:r>
            <a:r>
              <a:rPr lang="en-US" sz="2100" dirty="0">
                <a:solidFill>
                  <a:srgbClr val="292B2D"/>
                </a:solidFill>
                <a:latin typeface="Montserrat"/>
                <a:ea typeface="Mazzard H Regular"/>
              </a:rPr>
              <a:t>ration unless otherwise specified by the Charter.</a:t>
            </a:r>
          </a:p>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The information about Ultimate Beneficiary Owners (“UBO”)* has to be </a:t>
            </a:r>
            <a:r>
              <a:rPr kumimoji="0" lang="uk-UA" sz="2100" b="0" i="0" u="none" strike="noStrike" kern="1200" cap="none" spc="0" normalizeH="0" baseline="0" noProof="0" dirty="0" err="1">
                <a:ln>
                  <a:noFill/>
                </a:ln>
                <a:solidFill>
                  <a:srgbClr val="292B2D"/>
                </a:solidFill>
                <a:effectLst/>
                <a:uLnTx/>
                <a:uFillTx/>
                <a:latin typeface="Montserrat"/>
                <a:ea typeface="Mazzard H Regular"/>
                <a:cs typeface="Mazzard H Regular" pitchFamily="34" charset="-120"/>
              </a:rPr>
              <a:t>obligatorily</a:t>
            </a:r>
            <a:r>
              <a:rPr kumimoji="0" lang="en-US" sz="2100" b="0" i="0" u="none" strike="noStrike" kern="1200" cap="none" spc="0" normalizeH="0" baseline="0" noProof="0" dirty="0">
                <a:ln>
                  <a:noFill/>
                </a:ln>
                <a:solidFill>
                  <a:srgbClr val="292B2D"/>
                </a:solidFill>
                <a:effectLst/>
                <a:uLnTx/>
                <a:uFillTx/>
                <a:latin typeface="Montserrat"/>
                <a:ea typeface="Mazzard H Regular"/>
                <a:cs typeface="Mazzard H Regular" pitchFamily="34" charset="-120"/>
              </a:rPr>
              <a:t> indicated in the state register.</a:t>
            </a:r>
            <a:endParaRPr kumimoji="0" lang="en-US" sz="2100" b="0" i="0" u="none" strike="noStrike" kern="1200" cap="none" spc="0" normalizeH="0" baseline="0" noProof="0" dirty="0">
              <a:ln>
                <a:noFill/>
              </a:ln>
              <a:solidFill>
                <a:srgbClr val="292B2D"/>
              </a:solidFill>
              <a:effectLst/>
              <a:uLnTx/>
              <a:uFillTx/>
              <a:latin typeface="Montserrat"/>
              <a:ea typeface="Mazzard H Regular"/>
            </a:endParaRPr>
          </a:p>
        </p:txBody>
      </p:sp>
      <p:sp>
        <p:nvSpPr>
          <p:cNvPr id="10" name="default_name">
            <a:extLst>
              <a:ext uri="{FF2B5EF4-FFF2-40B4-BE49-F238E27FC236}">
                <a16:creationId xmlns:a16="http://schemas.microsoft.com/office/drawing/2014/main" id="{8B2AB1A6-57C5-4378-9924-AFF4B628E2BC}"/>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Establishing of LLC</a:t>
            </a:r>
            <a:endParaRPr lang="uk-UA" sz="3800" b="1">
              <a:solidFill>
                <a:srgbClr val="FFFFFF"/>
              </a:solidFill>
              <a:latin typeface="Montserrat"/>
              <a:ea typeface="Mazzard H Semi Bold"/>
            </a:endParaRPr>
          </a:p>
        </p:txBody>
      </p:sp>
      <p:sp>
        <p:nvSpPr>
          <p:cNvPr id="3" name="TextBox 2">
            <a:extLst>
              <a:ext uri="{FF2B5EF4-FFF2-40B4-BE49-F238E27FC236}">
                <a16:creationId xmlns:a16="http://schemas.microsoft.com/office/drawing/2014/main" id="{762E1782-4E5B-4830-BE30-02CDD4803EA6}"/>
              </a:ext>
            </a:extLst>
          </p:cNvPr>
          <p:cNvSpPr txBox="1"/>
          <p:nvPr/>
        </p:nvSpPr>
        <p:spPr>
          <a:xfrm>
            <a:off x="761999" y="1417822"/>
            <a:ext cx="13855149" cy="1200329"/>
          </a:xfrm>
          <a:prstGeom prst="rect">
            <a:avLst/>
          </a:prstGeom>
          <a:noFill/>
        </p:spPr>
        <p:txBody>
          <a:bodyPr wrap="square" rtlCol="0">
            <a:spAutoFit/>
          </a:bodyPr>
          <a:lstStyle/>
          <a:p>
            <a:r>
              <a:rPr lang="en-US" sz="3600" b="1"/>
              <a:t>The most practical legal form of business entity is Limited Liability Company (“LLC”)</a:t>
            </a:r>
            <a:endParaRPr lang="uk-UA" sz="3600" b="1"/>
          </a:p>
        </p:txBody>
      </p:sp>
      <p:sp>
        <p:nvSpPr>
          <p:cNvPr id="5" name="TextBox 4">
            <a:extLst>
              <a:ext uri="{FF2B5EF4-FFF2-40B4-BE49-F238E27FC236}">
                <a16:creationId xmlns:a16="http://schemas.microsoft.com/office/drawing/2014/main" id="{0D5B9AC8-5E75-496C-AE8C-7760CCCC73C4}"/>
              </a:ext>
            </a:extLst>
          </p:cNvPr>
          <p:cNvSpPr txBox="1"/>
          <p:nvPr/>
        </p:nvSpPr>
        <p:spPr>
          <a:xfrm>
            <a:off x="10612212" y="8869178"/>
            <a:ext cx="7182907" cy="646331"/>
          </a:xfrm>
          <a:prstGeom prst="rect">
            <a:avLst/>
          </a:prstGeom>
          <a:noFill/>
        </p:spPr>
        <p:txBody>
          <a:bodyPr wrap="square" rtlCol="0">
            <a:spAutoFit/>
          </a:bodyPr>
          <a:lstStyle/>
          <a:p>
            <a:r>
              <a:rPr lang="en-US" i="1"/>
              <a:t>* The UBO is defined as the individual who has the direct or indirect possession of 25% or more of votes in the company.</a:t>
            </a:r>
            <a:endParaRPr lang="uk-UA" i="1"/>
          </a:p>
        </p:txBody>
      </p:sp>
      <p:pic>
        <p:nvPicPr>
          <p:cNvPr id="9" name="Рисунок 8">
            <a:extLst>
              <a:ext uri="{FF2B5EF4-FFF2-40B4-BE49-F238E27FC236}">
                <a16:creationId xmlns:a16="http://schemas.microsoft.com/office/drawing/2014/main" id="{B5B6B140-A0F8-008E-ADAF-0CF57BE93365}"/>
              </a:ext>
            </a:extLst>
          </p:cNvPr>
          <p:cNvPicPr>
            <a:picLocks noChangeAspect="1"/>
          </p:cNvPicPr>
          <p:nvPr/>
        </p:nvPicPr>
        <p:blipFill>
          <a:blip r:embed="rId5"/>
          <a:stretch>
            <a:fillRect/>
          </a:stretch>
        </p:blipFill>
        <p:spPr>
          <a:xfrm>
            <a:off x="10659837" y="4043977"/>
            <a:ext cx="6686550" cy="4454140"/>
          </a:xfrm>
          <a:prstGeom prst="rect">
            <a:avLst/>
          </a:prstGeom>
        </p:spPr>
      </p:pic>
    </p:spTree>
    <p:extLst>
      <p:ext uri="{BB962C8B-B14F-4D97-AF65-F5344CB8AC3E}">
        <p14:creationId xmlns:p14="http://schemas.microsoft.com/office/powerpoint/2010/main" val="3334157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32" name="Прямая со стрелкой 31">
            <a:extLst>
              <a:ext uri="{FF2B5EF4-FFF2-40B4-BE49-F238E27FC236}">
                <a16:creationId xmlns:a16="http://schemas.microsoft.com/office/drawing/2014/main" id="{53D9805A-2090-4677-AB84-FBBBC177D2C7}"/>
              </a:ext>
            </a:extLst>
          </p:cNvPr>
          <p:cNvCxnSpPr>
            <a:cxnSpLocks/>
          </p:cNvCxnSpPr>
          <p:nvPr/>
        </p:nvCxnSpPr>
        <p:spPr>
          <a:xfrm>
            <a:off x="4213964" y="5143499"/>
            <a:ext cx="0" cy="457387"/>
          </a:xfrm>
          <a:prstGeom prst="straightConnector1">
            <a:avLst/>
          </a:prstGeom>
          <a:ln w="57150">
            <a:solidFill>
              <a:srgbClr val="C23350">
                <a:alpha val="30196"/>
              </a:srgbClr>
            </a:solidFill>
            <a:tailEnd type="triangle"/>
          </a:ln>
        </p:spPr>
        <p:style>
          <a:lnRef idx="1">
            <a:schemeClr val="accent1"/>
          </a:lnRef>
          <a:fillRef idx="0">
            <a:schemeClr val="accent1"/>
          </a:fillRef>
          <a:effectRef idx="0">
            <a:schemeClr val="accent1"/>
          </a:effectRef>
          <a:fontRef idx="minor">
            <a:schemeClr val="tx1"/>
          </a:fontRef>
        </p:style>
      </p:cxnSp>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Corporate governance</a:t>
            </a:r>
            <a:endParaRPr lang="uk-UA" sz="3800" b="1">
              <a:solidFill>
                <a:srgbClr val="FFFFFF"/>
              </a:solidFill>
              <a:latin typeface="Montserrat"/>
              <a:ea typeface="Mazzard H Semi Bold"/>
            </a:endParaRPr>
          </a:p>
        </p:txBody>
      </p:sp>
      <p:pic>
        <p:nvPicPr>
          <p:cNvPr id="27" name="Line 14" descr="preencoded.png">
            <a:extLst>
              <a:ext uri="{FF2B5EF4-FFF2-40B4-BE49-F238E27FC236}">
                <a16:creationId xmlns:a16="http://schemas.microsoft.com/office/drawing/2014/main" id="{22D39905-3EE4-4E1D-8653-B5D8E1A65AA1}"/>
              </a:ext>
            </a:extLst>
          </p:cNvPr>
          <p:cNvPicPr>
            <a:picLocks noChangeAspect="1"/>
          </p:cNvPicPr>
          <p:nvPr/>
        </p:nvPicPr>
        <p:blipFill>
          <a:blip r:embed="rId5"/>
          <a:srcRect/>
          <a:stretch/>
        </p:blipFill>
        <p:spPr>
          <a:xfrm rot="5400000" flipH="1">
            <a:off x="8321977" y="-66744"/>
            <a:ext cx="45719" cy="16689672"/>
          </a:xfrm>
          <a:prstGeom prst="rect">
            <a:avLst/>
          </a:prstGeom>
        </p:spPr>
      </p:pic>
      <p:sp>
        <p:nvSpPr>
          <p:cNvPr id="28" name="TextBox 27">
            <a:extLst>
              <a:ext uri="{FF2B5EF4-FFF2-40B4-BE49-F238E27FC236}">
                <a16:creationId xmlns:a16="http://schemas.microsoft.com/office/drawing/2014/main" id="{BB45E6D9-8592-4331-B8C1-E44D4CAA8373}"/>
              </a:ext>
            </a:extLst>
          </p:cNvPr>
          <p:cNvSpPr txBox="1"/>
          <p:nvPr/>
        </p:nvSpPr>
        <p:spPr>
          <a:xfrm>
            <a:off x="1573572" y="3239358"/>
            <a:ext cx="5459310" cy="1904141"/>
          </a:xfrm>
          <a:prstGeom prst="rect">
            <a:avLst/>
          </a:prstGeom>
          <a:solidFill>
            <a:srgbClr val="C23350">
              <a:alpha val="30000"/>
            </a:srgbClr>
          </a:solidFill>
        </p:spPr>
        <p:txBody>
          <a:bodyPr wrap="square" rtlCol="0" anchor="ctr">
            <a:noAutofit/>
          </a:bodyPr>
          <a:lstStyle/>
          <a:p>
            <a:pPr marR="4899" algn="ctr"/>
            <a:r>
              <a:rPr lang="en-US" sz="2800" b="1">
                <a:latin typeface="Montserrat" panose="00000500000000000000" pitchFamily="2" charset="-52"/>
                <a:cs typeface="Futura PT Bold"/>
              </a:rPr>
              <a:t>Controlling body</a:t>
            </a:r>
          </a:p>
          <a:p>
            <a:pPr marR="4899" algn="ctr"/>
            <a:r>
              <a:rPr lang="en-US" sz="2800" b="1">
                <a:latin typeface="Montserrat" panose="00000500000000000000" pitchFamily="2" charset="-52"/>
                <a:cs typeface="Futura PT Bold"/>
              </a:rPr>
              <a:t>of the Company</a:t>
            </a:r>
          </a:p>
          <a:p>
            <a:pPr marR="4899" algn="ctr"/>
            <a:r>
              <a:rPr lang="en-US" sz="2800" b="1">
                <a:latin typeface="Montserrat" panose="00000500000000000000" pitchFamily="2" charset="-52"/>
                <a:cs typeface="Futura PT Bold"/>
              </a:rPr>
              <a:t>(Supervisory Board)</a:t>
            </a:r>
            <a:endParaRPr lang="uk-UA" sz="8000"/>
          </a:p>
        </p:txBody>
      </p:sp>
      <p:cxnSp>
        <p:nvCxnSpPr>
          <p:cNvPr id="29" name="Прямая со стрелкой 28">
            <a:extLst>
              <a:ext uri="{FF2B5EF4-FFF2-40B4-BE49-F238E27FC236}">
                <a16:creationId xmlns:a16="http://schemas.microsoft.com/office/drawing/2014/main" id="{654A36F3-7992-48BE-9789-F35C46C17666}"/>
              </a:ext>
            </a:extLst>
          </p:cNvPr>
          <p:cNvCxnSpPr/>
          <p:nvPr/>
        </p:nvCxnSpPr>
        <p:spPr>
          <a:xfrm>
            <a:off x="4213964" y="2610734"/>
            <a:ext cx="2159" cy="628625"/>
          </a:xfrm>
          <a:prstGeom prst="straightConnector1">
            <a:avLst/>
          </a:prstGeom>
          <a:ln w="57150">
            <a:solidFill>
              <a:srgbClr val="C2335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01A8874-C476-4142-9150-EABCF7008590}"/>
              </a:ext>
            </a:extLst>
          </p:cNvPr>
          <p:cNvSpPr txBox="1"/>
          <p:nvPr/>
        </p:nvSpPr>
        <p:spPr>
          <a:xfrm>
            <a:off x="1569252" y="1840331"/>
            <a:ext cx="5463628" cy="961416"/>
          </a:xfrm>
          <a:prstGeom prst="rect">
            <a:avLst/>
          </a:prstGeom>
          <a:solidFill>
            <a:srgbClr val="C23350"/>
          </a:solidFill>
        </p:spPr>
        <p:txBody>
          <a:bodyPr wrap="square" rtlCol="0" anchor="ctr">
            <a:noAutofit/>
          </a:bodyPr>
          <a:lstStyle/>
          <a:p>
            <a:pPr marR="4899" algn="ctr"/>
            <a:r>
              <a:rPr lang="en-US" sz="2800" b="1">
                <a:solidFill>
                  <a:schemeClr val="bg1"/>
                </a:solidFill>
                <a:latin typeface="Montserrat" panose="00000500000000000000" pitchFamily="2" charset="-52"/>
                <a:cs typeface="Futura PT Bold"/>
              </a:rPr>
              <a:t>Shareholders Meeting</a:t>
            </a:r>
            <a:endParaRPr lang="uk-UA" sz="8000">
              <a:solidFill>
                <a:schemeClr val="bg1"/>
              </a:solidFill>
            </a:endParaRPr>
          </a:p>
        </p:txBody>
      </p:sp>
      <p:sp>
        <p:nvSpPr>
          <p:cNvPr id="31" name="TextBox 30">
            <a:extLst>
              <a:ext uri="{FF2B5EF4-FFF2-40B4-BE49-F238E27FC236}">
                <a16:creationId xmlns:a16="http://schemas.microsoft.com/office/drawing/2014/main" id="{A1156E5B-F413-49D7-91A8-E605D1AC2209}"/>
              </a:ext>
            </a:extLst>
          </p:cNvPr>
          <p:cNvSpPr txBox="1"/>
          <p:nvPr/>
        </p:nvSpPr>
        <p:spPr>
          <a:xfrm>
            <a:off x="1573570" y="5582973"/>
            <a:ext cx="5459310" cy="1904141"/>
          </a:xfrm>
          <a:prstGeom prst="rect">
            <a:avLst/>
          </a:prstGeom>
          <a:solidFill>
            <a:srgbClr val="292B2D">
              <a:alpha val="30000"/>
            </a:srgbClr>
          </a:solidFill>
        </p:spPr>
        <p:txBody>
          <a:bodyPr wrap="square" rtlCol="0" anchor="ctr">
            <a:noAutofit/>
          </a:bodyPr>
          <a:lstStyle/>
          <a:p>
            <a:pPr marR="4899" algn="ctr"/>
            <a:r>
              <a:rPr lang="en-US" sz="2800" b="1">
                <a:latin typeface="Montserrat" panose="00000500000000000000" pitchFamily="2" charset="-52"/>
                <a:cs typeface="Futura PT Bold"/>
              </a:rPr>
              <a:t>Management of the Company</a:t>
            </a:r>
            <a:r>
              <a:rPr lang="ru-RU" sz="2800" b="1">
                <a:latin typeface="Montserrat" panose="00000500000000000000" pitchFamily="2" charset="-52"/>
                <a:cs typeface="Futura PT Bold"/>
              </a:rPr>
              <a:t> </a:t>
            </a:r>
            <a:r>
              <a:rPr lang="en-US" sz="2800" b="1">
                <a:latin typeface="Montserrat" panose="00000500000000000000" pitchFamily="2" charset="-52"/>
                <a:cs typeface="Futura PT Bold"/>
              </a:rPr>
              <a:t>may be sole Director or Board</a:t>
            </a:r>
            <a:r>
              <a:rPr lang="ru-RU" sz="2800" b="1">
                <a:latin typeface="Montserrat" panose="00000500000000000000" pitchFamily="2" charset="-52"/>
                <a:cs typeface="Futura PT Bold"/>
              </a:rPr>
              <a:t> </a:t>
            </a:r>
            <a:r>
              <a:rPr lang="en-US" sz="2800" b="1">
                <a:latin typeface="Montserrat" panose="00000500000000000000" pitchFamily="2" charset="-52"/>
                <a:cs typeface="Futura PT Bold"/>
              </a:rPr>
              <a:t>of Directors</a:t>
            </a:r>
            <a:endParaRPr lang="uk-UA" sz="8000"/>
          </a:p>
        </p:txBody>
      </p:sp>
      <p:sp>
        <p:nvSpPr>
          <p:cNvPr id="33" name="TextBox 32">
            <a:extLst>
              <a:ext uri="{FF2B5EF4-FFF2-40B4-BE49-F238E27FC236}">
                <a16:creationId xmlns:a16="http://schemas.microsoft.com/office/drawing/2014/main" id="{EE8C47B1-DED9-4A7C-A2B9-4FF138FCC096}"/>
              </a:ext>
            </a:extLst>
          </p:cNvPr>
          <p:cNvSpPr txBox="1"/>
          <p:nvPr/>
        </p:nvSpPr>
        <p:spPr>
          <a:xfrm>
            <a:off x="7601838" y="3239358"/>
            <a:ext cx="9112589" cy="1904141"/>
          </a:xfrm>
          <a:prstGeom prst="rect">
            <a:avLst/>
          </a:prstGeom>
          <a:noFill/>
          <a:ln w="38100">
            <a:solidFill>
              <a:srgbClr val="C23350">
                <a:alpha val="30000"/>
              </a:srgbClr>
            </a:solidFill>
          </a:ln>
        </p:spPr>
        <p:txBody>
          <a:bodyPr wrap="square" lIns="91440" tIns="45720" rIns="91440" bIns="45720" rtlCol="0" anchor="ctr">
            <a:noAutofit/>
          </a:bodyPr>
          <a:lstStyle/>
          <a:p>
            <a:pPr marR="4445" algn="ctr"/>
            <a:r>
              <a:rPr lang="en-US" sz="2000" dirty="0">
                <a:latin typeface="Montserrat"/>
                <a:cs typeface="Futura PT Bold"/>
              </a:rPr>
              <a:t>Supervisory Board is actually an intermediate between the shareholders’ meeting and </a:t>
            </a:r>
            <a:r>
              <a:rPr lang="uk-UA" sz="2000" dirty="0" err="1">
                <a:latin typeface="Montserrat"/>
                <a:cs typeface="Futura PT Bold"/>
              </a:rPr>
              <a:t>the</a:t>
            </a:r>
            <a:r>
              <a:rPr lang="uk-UA" sz="2000" dirty="0">
                <a:latin typeface="Montserrat"/>
                <a:cs typeface="Futura PT Bold"/>
              </a:rPr>
              <a:t> </a:t>
            </a:r>
            <a:r>
              <a:rPr lang="en-US" sz="2000" dirty="0">
                <a:latin typeface="Montserrat"/>
                <a:cs typeface="Futura PT Bold"/>
              </a:rPr>
              <a:t>management body: </a:t>
            </a:r>
            <a:br>
              <a:rPr lang="en-US" sz="2000" dirty="0">
                <a:latin typeface="Montserrat" panose="00000500000000000000" pitchFamily="2" charset="-52"/>
                <a:cs typeface="Futura PT Bold"/>
              </a:rPr>
            </a:br>
            <a:r>
              <a:rPr lang="en-US" sz="2000" dirty="0">
                <a:latin typeface="Montserrat"/>
                <a:cs typeface="Futura PT Bold"/>
              </a:rPr>
              <a:t>it controls the activity of the management body.</a:t>
            </a:r>
            <a:endParaRPr lang="en-US" dirty="0">
              <a:latin typeface="Montserrat"/>
            </a:endParaRPr>
          </a:p>
          <a:p>
            <a:pPr marR="4445" algn="ctr"/>
            <a:r>
              <a:rPr lang="en-US" sz="2000" dirty="0">
                <a:latin typeface="Montserrat"/>
                <a:cs typeface="Futura PT Bold"/>
              </a:rPr>
              <a:t>Part of the authorities of the shareholders’ meeting (except their exclusive competence) may be delegated to the Supervisory Board. </a:t>
            </a:r>
            <a:r>
              <a:rPr lang="en-US" sz="2000" dirty="0">
                <a:latin typeface="Montserrat"/>
              </a:rPr>
              <a:t>Establishment of </a:t>
            </a:r>
            <a:r>
              <a:rPr lang="uk-UA" sz="2000" dirty="0" err="1">
                <a:latin typeface="Montserrat"/>
              </a:rPr>
              <a:t>the</a:t>
            </a:r>
            <a:r>
              <a:rPr lang="uk-UA" sz="2000" dirty="0">
                <a:latin typeface="Montserrat"/>
              </a:rPr>
              <a:t> </a:t>
            </a:r>
            <a:r>
              <a:rPr lang="en-US" sz="2000" dirty="0">
                <a:latin typeface="Montserrat"/>
              </a:rPr>
              <a:t>Supervisory Board is not obligatory.</a:t>
            </a:r>
            <a:endParaRPr lang="uk-UA" sz="2000" dirty="0">
              <a:latin typeface="Montserrat"/>
            </a:endParaRPr>
          </a:p>
        </p:txBody>
      </p:sp>
      <p:sp>
        <p:nvSpPr>
          <p:cNvPr id="34" name="TextBox 33">
            <a:extLst>
              <a:ext uri="{FF2B5EF4-FFF2-40B4-BE49-F238E27FC236}">
                <a16:creationId xmlns:a16="http://schemas.microsoft.com/office/drawing/2014/main" id="{8A218ECE-C256-4DB5-9368-3C7AF4B953E3}"/>
              </a:ext>
            </a:extLst>
          </p:cNvPr>
          <p:cNvSpPr txBox="1"/>
          <p:nvPr/>
        </p:nvSpPr>
        <p:spPr>
          <a:xfrm>
            <a:off x="7597518" y="1840331"/>
            <a:ext cx="9119797" cy="961416"/>
          </a:xfrm>
          <a:prstGeom prst="rect">
            <a:avLst/>
          </a:prstGeom>
          <a:noFill/>
          <a:ln w="38100">
            <a:solidFill>
              <a:srgbClr val="C23350"/>
            </a:solidFill>
          </a:ln>
        </p:spPr>
        <p:txBody>
          <a:bodyPr wrap="square" rtlCol="0" anchor="ctr">
            <a:noAutofit/>
          </a:bodyPr>
          <a:lstStyle/>
          <a:p>
            <a:pPr marR="4899" algn="ctr"/>
            <a:r>
              <a:rPr lang="en-US" sz="2000" dirty="0">
                <a:solidFill>
                  <a:srgbClr val="292B2D"/>
                </a:solidFill>
                <a:latin typeface="Montserrat" panose="00000500000000000000" pitchFamily="2" charset="-52"/>
                <a:cs typeface="Futura PT Bold"/>
              </a:rPr>
              <a:t>The highest body of LLC</a:t>
            </a:r>
          </a:p>
          <a:p>
            <a:pPr marR="4899" algn="ctr"/>
            <a:r>
              <a:rPr lang="en-US" sz="2000" dirty="0">
                <a:solidFill>
                  <a:srgbClr val="292B2D"/>
                </a:solidFill>
                <a:latin typeface="Montserrat" panose="00000500000000000000" pitchFamily="2" charset="-52"/>
                <a:cs typeface="Futura PT Bold"/>
              </a:rPr>
              <a:t>All crucial decisions are taken via shareholders’ meeting</a:t>
            </a:r>
            <a:endParaRPr lang="uk-UA" sz="2000" dirty="0">
              <a:solidFill>
                <a:srgbClr val="292B2D"/>
              </a:solidFill>
            </a:endParaRPr>
          </a:p>
        </p:txBody>
      </p:sp>
      <p:sp>
        <p:nvSpPr>
          <p:cNvPr id="35" name="TextBox 34">
            <a:extLst>
              <a:ext uri="{FF2B5EF4-FFF2-40B4-BE49-F238E27FC236}">
                <a16:creationId xmlns:a16="http://schemas.microsoft.com/office/drawing/2014/main" id="{5D51E9F8-EA95-4BDB-A479-F66E9607458A}"/>
              </a:ext>
            </a:extLst>
          </p:cNvPr>
          <p:cNvSpPr txBox="1"/>
          <p:nvPr/>
        </p:nvSpPr>
        <p:spPr>
          <a:xfrm>
            <a:off x="7601836" y="5582973"/>
            <a:ext cx="9112589" cy="1904141"/>
          </a:xfrm>
          <a:prstGeom prst="rect">
            <a:avLst/>
          </a:prstGeom>
          <a:noFill/>
          <a:ln w="38100">
            <a:solidFill>
              <a:srgbClr val="292B2D">
                <a:alpha val="30000"/>
              </a:srgbClr>
            </a:solidFill>
          </a:ln>
        </p:spPr>
        <p:txBody>
          <a:bodyPr wrap="square" rtlCol="0" anchor="ctr">
            <a:noAutofit/>
          </a:bodyPr>
          <a:lstStyle/>
          <a:p>
            <a:pPr marR="4899" algn="ctr"/>
            <a:r>
              <a:rPr lang="en-US" sz="2000">
                <a:latin typeface="Montserrat" panose="00000500000000000000" pitchFamily="2" charset="-52"/>
                <a:cs typeface="Futura PT Bold"/>
              </a:rPr>
              <a:t>Director (-s) conduct comprehensive management of everyday activity of the Company. The law provides legal tools to limit powers of Director (-s)</a:t>
            </a:r>
            <a:endParaRPr lang="uk-UA" sz="2000"/>
          </a:p>
        </p:txBody>
      </p:sp>
      <p:sp>
        <p:nvSpPr>
          <p:cNvPr id="6" name="TextBox 5">
            <a:extLst>
              <a:ext uri="{FF2B5EF4-FFF2-40B4-BE49-F238E27FC236}">
                <a16:creationId xmlns:a16="http://schemas.microsoft.com/office/drawing/2014/main" id="{2BD34EC6-DFF7-43CB-8226-F30BC422740A}"/>
              </a:ext>
            </a:extLst>
          </p:cNvPr>
          <p:cNvSpPr txBox="1"/>
          <p:nvPr/>
        </p:nvSpPr>
        <p:spPr>
          <a:xfrm>
            <a:off x="1569252" y="8507804"/>
            <a:ext cx="15787415" cy="1015663"/>
          </a:xfrm>
          <a:prstGeom prst="rect">
            <a:avLst/>
          </a:prstGeom>
          <a:noFill/>
        </p:spPr>
        <p:txBody>
          <a:bodyPr wrap="square" rtlCol="0">
            <a:spAutoFit/>
          </a:bodyPr>
          <a:lstStyle/>
          <a:p>
            <a:r>
              <a:rPr lang="en-US" sz="2000" i="1">
                <a:latin typeface="Montserrat" panose="00000500000000000000" pitchFamily="2" charset="-52"/>
              </a:rPr>
              <a:t>The law provides legal tools to limit powers of Director (-s), i.e. limitations on the sums which may be operated by the Director without any authorization from shareholders or to prescribe the required authorization to be obtained by the Director prior to conducting of special types of deeds (lease, sell and purchase agreements of property, mortgage, etc.)</a:t>
            </a:r>
            <a:endParaRPr lang="uk-UA" sz="2000" i="1">
              <a:latin typeface="Montserrat" panose="00000500000000000000" pitchFamily="2" charset="-52"/>
            </a:endParaRPr>
          </a:p>
        </p:txBody>
      </p:sp>
      <p:cxnSp>
        <p:nvCxnSpPr>
          <p:cNvPr id="8" name="Прямая соединительная линия 7">
            <a:extLst>
              <a:ext uri="{FF2B5EF4-FFF2-40B4-BE49-F238E27FC236}">
                <a16:creationId xmlns:a16="http://schemas.microsoft.com/office/drawing/2014/main" id="{1DD3DAA6-6B9A-475C-BD49-5954D04E44F3}"/>
              </a:ext>
            </a:extLst>
          </p:cNvPr>
          <p:cNvCxnSpPr>
            <a:stCxn id="31" idx="3"/>
            <a:endCxn id="35" idx="1"/>
          </p:cNvCxnSpPr>
          <p:nvPr/>
        </p:nvCxnSpPr>
        <p:spPr>
          <a:xfrm>
            <a:off x="7032880" y="6535044"/>
            <a:ext cx="568956" cy="0"/>
          </a:xfrm>
          <a:prstGeom prst="line">
            <a:avLst/>
          </a:prstGeom>
          <a:ln w="38100">
            <a:solidFill>
              <a:srgbClr val="292B2D">
                <a:alpha val="30000"/>
              </a:srgbClr>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a:extLst>
              <a:ext uri="{FF2B5EF4-FFF2-40B4-BE49-F238E27FC236}">
                <a16:creationId xmlns:a16="http://schemas.microsoft.com/office/drawing/2014/main" id="{E6B82963-83BD-4C59-9634-35289D50A9B5}"/>
              </a:ext>
            </a:extLst>
          </p:cNvPr>
          <p:cNvCxnSpPr/>
          <p:nvPr/>
        </p:nvCxnSpPr>
        <p:spPr>
          <a:xfrm>
            <a:off x="7028562" y="4215178"/>
            <a:ext cx="568956" cy="0"/>
          </a:xfrm>
          <a:prstGeom prst="line">
            <a:avLst/>
          </a:prstGeom>
          <a:ln w="38100">
            <a:solidFill>
              <a:srgbClr val="C23350">
                <a:alpha val="30000"/>
              </a:srgbClr>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5C18F1A0-0A6D-40FC-898E-BA2A9F83567F}"/>
              </a:ext>
            </a:extLst>
          </p:cNvPr>
          <p:cNvCxnSpPr/>
          <p:nvPr/>
        </p:nvCxnSpPr>
        <p:spPr>
          <a:xfrm>
            <a:off x="7024244" y="2301712"/>
            <a:ext cx="568956" cy="0"/>
          </a:xfrm>
          <a:prstGeom prst="line">
            <a:avLst/>
          </a:prstGeom>
          <a:ln w="38100">
            <a:solidFill>
              <a:srgbClr val="C233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816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sp>
        <p:nvSpPr>
          <p:cNvPr id="11" name="Прямоугольник 4">
            <a:extLst>
              <a:ext uri="{FF2B5EF4-FFF2-40B4-BE49-F238E27FC236}">
                <a16:creationId xmlns:a16="http://schemas.microsoft.com/office/drawing/2014/main" id="{F9C5570D-5D42-4C14-8CF7-EA9CCF9CD928}"/>
              </a:ext>
            </a:extLst>
          </p:cNvPr>
          <p:cNvSpPr/>
          <p:nvPr/>
        </p:nvSpPr>
        <p:spPr>
          <a:xfrm flipH="1">
            <a:off x="11247324" y="-6190"/>
            <a:ext cx="3510434" cy="1053637"/>
          </a:xfrm>
          <a:custGeom>
            <a:avLst/>
            <a:gdLst>
              <a:gd name="connsiteX0" fmla="*/ 0 w 3494756"/>
              <a:gd name="connsiteY0" fmla="*/ 0 h 533400"/>
              <a:gd name="connsiteX1" fmla="*/ 3494756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494756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35730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203208 w 3494756"/>
              <a:gd name="connsiteY1" fmla="*/ 26504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9226 w 3494756"/>
              <a:gd name="connsiteY1" fmla="*/ 26504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13252 h 546652"/>
              <a:gd name="connsiteX1" fmla="*/ 3242965 w 3494756"/>
              <a:gd name="connsiteY1" fmla="*/ 0 h 546652"/>
              <a:gd name="connsiteX2" fmla="*/ 3494756 w 3494756"/>
              <a:gd name="connsiteY2" fmla="*/ 546652 h 546652"/>
              <a:gd name="connsiteX3" fmla="*/ 0 w 3494756"/>
              <a:gd name="connsiteY3" fmla="*/ 546652 h 546652"/>
              <a:gd name="connsiteX4" fmla="*/ 0 w 3494756"/>
              <a:gd name="connsiteY4" fmla="*/ 13252 h 546652"/>
              <a:gd name="connsiteX0" fmla="*/ 0 w 3494756"/>
              <a:gd name="connsiteY0" fmla="*/ 0 h 533400"/>
              <a:gd name="connsiteX1" fmla="*/ 3295973 w 3494756"/>
              <a:gd name="connsiteY1" fmla="*/ 53008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15023 w 3494756"/>
              <a:gd name="connsiteY1" fmla="*/ 10146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5498 w 3494756"/>
              <a:gd name="connsiteY1" fmla="*/ 621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5498 w 3494756"/>
              <a:gd name="connsiteY1" fmla="*/ 621 h 533400"/>
              <a:gd name="connsiteX2" fmla="*/ 3494756 w 3494756"/>
              <a:gd name="connsiteY2" fmla="*/ 533400 h 533400"/>
              <a:gd name="connsiteX3" fmla="*/ 0 w 3494756"/>
              <a:gd name="connsiteY3" fmla="*/ 533400 h 533400"/>
              <a:gd name="connsiteX4" fmla="*/ 0 w 3494756"/>
              <a:gd name="connsiteY4" fmla="*/ 0 h 533400"/>
              <a:gd name="connsiteX0" fmla="*/ 0 w 3305498"/>
              <a:gd name="connsiteY0" fmla="*/ 0 h 533400"/>
              <a:gd name="connsiteX1" fmla="*/ 3305498 w 3305498"/>
              <a:gd name="connsiteY1" fmla="*/ 621 h 533400"/>
              <a:gd name="connsiteX2" fmla="*/ 1854780 w 3305498"/>
              <a:gd name="connsiteY2" fmla="*/ 533400 h 533400"/>
              <a:gd name="connsiteX3" fmla="*/ 0 w 3305498"/>
              <a:gd name="connsiteY3" fmla="*/ 533400 h 533400"/>
              <a:gd name="connsiteX4" fmla="*/ 0 w 3305498"/>
              <a:gd name="connsiteY4" fmla="*/ 0 h 533400"/>
              <a:gd name="connsiteX0" fmla="*/ 0 w 3305498"/>
              <a:gd name="connsiteY0" fmla="*/ 0 h 533400"/>
              <a:gd name="connsiteX1" fmla="*/ 3305498 w 3305498"/>
              <a:gd name="connsiteY1" fmla="*/ 621 h 533400"/>
              <a:gd name="connsiteX2" fmla="*/ 1615617 w 3305498"/>
              <a:gd name="connsiteY2" fmla="*/ 490692 h 533400"/>
              <a:gd name="connsiteX3" fmla="*/ 0 w 3305498"/>
              <a:gd name="connsiteY3" fmla="*/ 533400 h 533400"/>
              <a:gd name="connsiteX4" fmla="*/ 0 w 3305498"/>
              <a:gd name="connsiteY4" fmla="*/ 0 h 533400"/>
              <a:gd name="connsiteX0" fmla="*/ 0 w 3305498"/>
              <a:gd name="connsiteY0" fmla="*/ 0 h 533400"/>
              <a:gd name="connsiteX1" fmla="*/ 3305498 w 3305498"/>
              <a:gd name="connsiteY1" fmla="*/ 621 h 533400"/>
              <a:gd name="connsiteX2" fmla="*/ 1769365 w 3305498"/>
              <a:gd name="connsiteY2" fmla="*/ 499233 h 533400"/>
              <a:gd name="connsiteX3" fmla="*/ 0 w 3305498"/>
              <a:gd name="connsiteY3" fmla="*/ 533400 h 533400"/>
              <a:gd name="connsiteX4" fmla="*/ 0 w 3305498"/>
              <a:gd name="connsiteY4" fmla="*/ 0 h 533400"/>
              <a:gd name="connsiteX0" fmla="*/ 0 w 1769365"/>
              <a:gd name="connsiteY0" fmla="*/ 16462 h 549862"/>
              <a:gd name="connsiteX1" fmla="*/ 1460525 w 1769365"/>
              <a:gd name="connsiteY1" fmla="*/ 0 h 549862"/>
              <a:gd name="connsiteX2" fmla="*/ 1769365 w 1769365"/>
              <a:gd name="connsiteY2" fmla="*/ 515695 h 549862"/>
              <a:gd name="connsiteX3" fmla="*/ 0 w 1769365"/>
              <a:gd name="connsiteY3" fmla="*/ 549862 h 549862"/>
              <a:gd name="connsiteX4" fmla="*/ 0 w 1769365"/>
              <a:gd name="connsiteY4" fmla="*/ 16462 h 549862"/>
              <a:gd name="connsiteX0" fmla="*/ 0 w 1769365"/>
              <a:gd name="connsiteY0" fmla="*/ 25003 h 558403"/>
              <a:gd name="connsiteX1" fmla="*/ 1580107 w 1769365"/>
              <a:gd name="connsiteY1" fmla="*/ 0 h 558403"/>
              <a:gd name="connsiteX2" fmla="*/ 1769365 w 1769365"/>
              <a:gd name="connsiteY2" fmla="*/ 524236 h 558403"/>
              <a:gd name="connsiteX3" fmla="*/ 0 w 1769365"/>
              <a:gd name="connsiteY3" fmla="*/ 558403 h 558403"/>
              <a:gd name="connsiteX4" fmla="*/ 0 w 1769365"/>
              <a:gd name="connsiteY4" fmla="*/ 25003 h 558403"/>
              <a:gd name="connsiteX0" fmla="*/ 0 w 1803531"/>
              <a:gd name="connsiteY0" fmla="*/ 25003 h 558403"/>
              <a:gd name="connsiteX1" fmla="*/ 1580107 w 1803531"/>
              <a:gd name="connsiteY1" fmla="*/ 0 h 558403"/>
              <a:gd name="connsiteX2" fmla="*/ 1803531 w 1803531"/>
              <a:gd name="connsiteY2" fmla="*/ 549861 h 558403"/>
              <a:gd name="connsiteX3" fmla="*/ 0 w 1803531"/>
              <a:gd name="connsiteY3" fmla="*/ 558403 h 558403"/>
              <a:gd name="connsiteX4" fmla="*/ 0 w 1803531"/>
              <a:gd name="connsiteY4" fmla="*/ 25003 h 558403"/>
              <a:gd name="connsiteX0" fmla="*/ 0 w 1803531"/>
              <a:gd name="connsiteY0" fmla="*/ 25003 h 558403"/>
              <a:gd name="connsiteX1" fmla="*/ 1563025 w 1803531"/>
              <a:gd name="connsiteY1" fmla="*/ 0 h 558403"/>
              <a:gd name="connsiteX2" fmla="*/ 1803531 w 1803531"/>
              <a:gd name="connsiteY2" fmla="*/ 549861 h 558403"/>
              <a:gd name="connsiteX3" fmla="*/ 0 w 1803531"/>
              <a:gd name="connsiteY3" fmla="*/ 558403 h 558403"/>
              <a:gd name="connsiteX4" fmla="*/ 0 w 1803531"/>
              <a:gd name="connsiteY4" fmla="*/ 25003 h 558403"/>
              <a:gd name="connsiteX0" fmla="*/ 0 w 1803531"/>
              <a:gd name="connsiteY0" fmla="*/ 7920 h 541320"/>
              <a:gd name="connsiteX1" fmla="*/ 1563025 w 1803531"/>
              <a:gd name="connsiteY1" fmla="*/ 0 h 541320"/>
              <a:gd name="connsiteX2" fmla="*/ 1803531 w 1803531"/>
              <a:gd name="connsiteY2" fmla="*/ 532778 h 541320"/>
              <a:gd name="connsiteX3" fmla="*/ 0 w 1803531"/>
              <a:gd name="connsiteY3" fmla="*/ 541320 h 541320"/>
              <a:gd name="connsiteX4" fmla="*/ 0 w 1803531"/>
              <a:gd name="connsiteY4" fmla="*/ 7920 h 54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531" h="541320">
                <a:moveTo>
                  <a:pt x="0" y="7920"/>
                </a:moveTo>
                <a:lnTo>
                  <a:pt x="1563025" y="0"/>
                </a:lnTo>
                <a:lnTo>
                  <a:pt x="1803531" y="532778"/>
                </a:lnTo>
                <a:lnTo>
                  <a:pt x="0" y="541320"/>
                </a:lnTo>
                <a:lnTo>
                  <a:pt x="0" y="7920"/>
                </a:lnTo>
                <a:close/>
              </a:path>
            </a:pathLst>
          </a:custGeom>
          <a:solidFill>
            <a:srgbClr val="C2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efault_name">
            <a:extLst>
              <a:ext uri="{FF2B5EF4-FFF2-40B4-BE49-F238E27FC236}">
                <a16:creationId xmlns:a16="http://schemas.microsoft.com/office/drawing/2014/main" id="{528E922A-7F8A-A9B5-72EA-9A7EBB4B72B8}"/>
              </a:ext>
            </a:extLst>
          </p:cNvPr>
          <p:cNvSpPr/>
          <p:nvPr/>
        </p:nvSpPr>
        <p:spPr>
          <a:xfrm>
            <a:off x="761999" y="304799"/>
            <a:ext cx="13442731" cy="428625"/>
          </a:xfrm>
          <a:prstGeom prst="rect">
            <a:avLst/>
          </a:prstGeom>
          <a:noFill/>
          <a:ln/>
        </p:spPr>
        <p:txBody>
          <a:bodyPr wrap="square" lIns="0" tIns="0" rIns="0" bIns="0" rtlCol="0" anchor="ctr"/>
          <a:lstStyle/>
          <a:p>
            <a:pPr marL="0" marR="0" lvl="0" indent="0" algn="l" defTabSz="914400" rtl="0" eaLnBrk="1" fontAlgn="auto" latinLnBrk="0" hangingPunct="1">
              <a:lnSpc>
                <a:spcPts val="5775"/>
              </a:lnSpc>
              <a:spcBef>
                <a:spcPts val="0"/>
              </a:spcBef>
              <a:spcAft>
                <a:spcPts val="0"/>
              </a:spcAft>
              <a:buClrTx/>
              <a:buSzTx/>
              <a:buFontTx/>
              <a:buNone/>
              <a:tabLst/>
              <a:defRPr/>
            </a:pPr>
            <a:r>
              <a:rPr kumimoji="0" lang="en-US" sz="3800" b="1" i="0" u="none" strike="noStrike" kern="1200" cap="none" spc="0" normalizeH="0" baseline="0" noProof="0">
                <a:ln>
                  <a:noFill/>
                </a:ln>
                <a:solidFill>
                  <a:srgbClr val="FFFFFF"/>
                </a:solidFill>
                <a:effectLst/>
                <a:uLnTx/>
                <a:uFillTx/>
                <a:latin typeface="Montserrat"/>
                <a:ea typeface="Mazzard H Semi Bold"/>
                <a:cs typeface="+mn-cs"/>
              </a:rPr>
              <a:t>Tax</a:t>
            </a:r>
          </a:p>
        </p:txBody>
      </p:sp>
      <p:sp>
        <p:nvSpPr>
          <p:cNvPr id="9" name="Прямоугольник 3">
            <a:extLst>
              <a:ext uri="{FF2B5EF4-FFF2-40B4-BE49-F238E27FC236}">
                <a16:creationId xmlns:a16="http://schemas.microsoft.com/office/drawing/2014/main" id="{11057C83-34BB-47A9-A54B-D8F60D9E519A}"/>
              </a:ext>
            </a:extLst>
          </p:cNvPr>
          <p:cNvSpPr/>
          <p:nvPr/>
        </p:nvSpPr>
        <p:spPr>
          <a:xfrm>
            <a:off x="11396190" y="0"/>
            <a:ext cx="3510434" cy="1038222"/>
          </a:xfrm>
          <a:custGeom>
            <a:avLst/>
            <a:gdLst>
              <a:gd name="connsiteX0" fmla="*/ 0 w 3510435"/>
              <a:gd name="connsiteY0" fmla="*/ 0 h 1053640"/>
              <a:gd name="connsiteX1" fmla="*/ 3510435 w 3510435"/>
              <a:gd name="connsiteY1" fmla="*/ 0 h 1053640"/>
              <a:gd name="connsiteX2" fmla="*/ 3510435 w 3510435"/>
              <a:gd name="connsiteY2" fmla="*/ 1053640 h 1053640"/>
              <a:gd name="connsiteX3" fmla="*/ 0 w 3510435"/>
              <a:gd name="connsiteY3" fmla="*/ 1053640 h 1053640"/>
              <a:gd name="connsiteX4" fmla="*/ 0 w 3510435"/>
              <a:gd name="connsiteY4" fmla="*/ 0 h 1053640"/>
              <a:gd name="connsiteX0" fmla="*/ 414068 w 3510435"/>
              <a:gd name="connsiteY0" fmla="*/ 0 h 1053640"/>
              <a:gd name="connsiteX1" fmla="*/ 3510435 w 3510435"/>
              <a:gd name="connsiteY1" fmla="*/ 0 h 1053640"/>
              <a:gd name="connsiteX2" fmla="*/ 3510435 w 3510435"/>
              <a:gd name="connsiteY2" fmla="*/ 1053640 h 1053640"/>
              <a:gd name="connsiteX3" fmla="*/ 0 w 3510435"/>
              <a:gd name="connsiteY3" fmla="*/ 1053640 h 1053640"/>
              <a:gd name="connsiteX4" fmla="*/ 414068 w 3510435"/>
              <a:gd name="connsiteY4" fmla="*/ 0 h 1053640"/>
              <a:gd name="connsiteX0" fmla="*/ 414068 w 3510435"/>
              <a:gd name="connsiteY0" fmla="*/ 0 h 1053640"/>
              <a:gd name="connsiteX1" fmla="*/ 3510435 w 3510435"/>
              <a:gd name="connsiteY1" fmla="*/ 0 h 1053640"/>
              <a:gd name="connsiteX2" fmla="*/ 3510435 w 3510435"/>
              <a:gd name="connsiteY2" fmla="*/ 1053640 h 1053640"/>
              <a:gd name="connsiteX3" fmla="*/ 0 w 3510435"/>
              <a:gd name="connsiteY3" fmla="*/ 1053640 h 1053640"/>
              <a:gd name="connsiteX4" fmla="*/ 414068 w 3510435"/>
              <a:gd name="connsiteY4" fmla="*/ 0 h 1053640"/>
              <a:gd name="connsiteX0" fmla="*/ 456931 w 3510435"/>
              <a:gd name="connsiteY0" fmla="*/ 0 h 1053640"/>
              <a:gd name="connsiteX1" fmla="*/ 3510435 w 3510435"/>
              <a:gd name="connsiteY1" fmla="*/ 0 h 1053640"/>
              <a:gd name="connsiteX2" fmla="*/ 3510435 w 3510435"/>
              <a:gd name="connsiteY2" fmla="*/ 1053640 h 1053640"/>
              <a:gd name="connsiteX3" fmla="*/ 0 w 3510435"/>
              <a:gd name="connsiteY3" fmla="*/ 1053640 h 1053640"/>
              <a:gd name="connsiteX4" fmla="*/ 456931 w 3510435"/>
              <a:gd name="connsiteY4" fmla="*/ 0 h 1053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435" h="1053640">
                <a:moveTo>
                  <a:pt x="456931" y="0"/>
                </a:moveTo>
                <a:lnTo>
                  <a:pt x="3510435" y="0"/>
                </a:lnTo>
                <a:lnTo>
                  <a:pt x="3510435" y="1053640"/>
                </a:lnTo>
                <a:lnTo>
                  <a:pt x="0" y="1053640"/>
                </a:lnTo>
                <a:lnTo>
                  <a:pt x="456931" y="0"/>
                </a:lnTo>
                <a:close/>
              </a:path>
            </a:pathLst>
          </a:custGeom>
          <a:blipFill dpi="0" rotWithShape="1">
            <a:blip r:embed="rId4"/>
            <a:srcRect/>
            <a:stretch>
              <a:fillRect l="-17000" r="-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Frame 1" descr="preencoded.png">
            <a:extLst>
              <a:ext uri="{FF2B5EF4-FFF2-40B4-BE49-F238E27FC236}">
                <a16:creationId xmlns:a16="http://schemas.microsoft.com/office/drawing/2014/main" id="{D7E4BA07-149D-4B79-BF13-214123721114}"/>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4906625" y="0"/>
            <a:ext cx="3381375" cy="1038225"/>
          </a:xfrm>
          <a:prstGeom prst="rect">
            <a:avLst/>
          </a:prstGeom>
        </p:spPr>
      </p:pic>
      <p:sp>
        <p:nvSpPr>
          <p:cNvPr id="5" name="Rectangle 1">
            <a:extLst>
              <a:ext uri="{FF2B5EF4-FFF2-40B4-BE49-F238E27FC236}">
                <a16:creationId xmlns:a16="http://schemas.microsoft.com/office/drawing/2014/main" id="{E338B1EE-01F2-0502-B2E8-1BE9372C1D65}"/>
              </a:ext>
            </a:extLst>
          </p:cNvPr>
          <p:cNvSpPr>
            <a:spLocks noChangeArrowheads="1"/>
          </p:cNvSpPr>
          <p:nvPr/>
        </p:nvSpPr>
        <p:spPr bwMode="auto">
          <a:xfrm>
            <a:off x="540486" y="9737770"/>
            <a:ext cx="483337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1400" b="0" i="0" u="none" strike="noStrike" cap="none" normalizeH="0" baseline="0">
                <a:ln>
                  <a:noFill/>
                </a:ln>
                <a:solidFill>
                  <a:schemeClr val="tx1"/>
                </a:solidFill>
                <a:effectLst/>
                <a:latin typeface="Montserrat" panose="00000500000000000000" pitchFamily="2" charset="-52"/>
              </a:rPr>
              <a:t>* - </a:t>
            </a:r>
            <a:r>
              <a:rPr kumimoji="0" lang="uk-UA" altLang="uk-UA" sz="1400" b="0" i="0" u="none" strike="noStrike" cap="none" normalizeH="0" baseline="0" err="1">
                <a:ln>
                  <a:noFill/>
                </a:ln>
                <a:solidFill>
                  <a:schemeClr val="tx1"/>
                </a:solidFill>
                <a:effectLst/>
                <a:latin typeface="Montserrat" panose="00000500000000000000" pitchFamily="2" charset="-52"/>
              </a:rPr>
              <a:t>is</a:t>
            </a:r>
            <a:r>
              <a:rPr kumimoji="0" lang="uk-UA" altLang="uk-UA" sz="1400" b="0" i="0" u="none" strike="noStrike" cap="none" normalizeH="0" baseline="0">
                <a:ln>
                  <a:noFill/>
                </a:ln>
                <a:solidFill>
                  <a:schemeClr val="tx1"/>
                </a:solidFill>
                <a:effectLst/>
                <a:latin typeface="Montserrat" panose="00000500000000000000" pitchFamily="2" charset="-52"/>
              </a:rPr>
              <a:t> </a:t>
            </a:r>
            <a:r>
              <a:rPr kumimoji="0" lang="uk-UA" altLang="uk-UA" sz="1400" b="0" i="0" u="none" strike="noStrike" cap="none" normalizeH="0" baseline="0" err="1">
                <a:ln>
                  <a:noFill/>
                </a:ln>
                <a:solidFill>
                  <a:schemeClr val="tx1"/>
                </a:solidFill>
                <a:effectLst/>
                <a:latin typeface="Montserrat" panose="00000500000000000000" pitchFamily="2" charset="-52"/>
              </a:rPr>
              <a:t>calculated</a:t>
            </a:r>
            <a:r>
              <a:rPr kumimoji="0" lang="uk-UA" altLang="uk-UA" sz="1400" b="0" i="0" u="none" strike="noStrike" cap="none" normalizeH="0" baseline="0">
                <a:ln>
                  <a:noFill/>
                </a:ln>
                <a:solidFill>
                  <a:schemeClr val="tx1"/>
                </a:solidFill>
                <a:effectLst/>
                <a:latin typeface="Montserrat" panose="00000500000000000000" pitchFamily="2" charset="-52"/>
              </a:rPr>
              <a:t> </a:t>
            </a:r>
            <a:r>
              <a:rPr kumimoji="0" lang="uk-UA" altLang="uk-UA" sz="1400" b="0" i="0" u="none" strike="noStrike" cap="none" normalizeH="0" baseline="0" err="1">
                <a:ln>
                  <a:noFill/>
                </a:ln>
                <a:solidFill>
                  <a:schemeClr val="tx1"/>
                </a:solidFill>
                <a:effectLst/>
                <a:latin typeface="Montserrat" panose="00000500000000000000" pitchFamily="2" charset="-52"/>
              </a:rPr>
              <a:t>from</a:t>
            </a:r>
            <a:r>
              <a:rPr kumimoji="0" lang="uk-UA" altLang="uk-UA" sz="1400" b="0" i="0" u="none" strike="noStrike" cap="none" normalizeH="0" baseline="0">
                <a:ln>
                  <a:noFill/>
                </a:ln>
                <a:solidFill>
                  <a:schemeClr val="tx1"/>
                </a:solidFill>
                <a:effectLst/>
                <a:latin typeface="Montserrat" panose="00000500000000000000" pitchFamily="2" charset="-52"/>
              </a:rPr>
              <a:t> </a:t>
            </a:r>
            <a:r>
              <a:rPr kumimoji="0" lang="uk-UA" altLang="uk-UA" sz="1400" b="0" i="0" u="none" strike="noStrike" cap="none" normalizeH="0" baseline="0" err="1">
                <a:ln>
                  <a:noFill/>
                </a:ln>
                <a:solidFill>
                  <a:schemeClr val="tx1"/>
                </a:solidFill>
                <a:effectLst/>
                <a:latin typeface="Montserrat" panose="00000500000000000000" pitchFamily="2" charset="-52"/>
              </a:rPr>
              <a:t>the</a:t>
            </a:r>
            <a:r>
              <a:rPr kumimoji="0" lang="uk-UA" altLang="uk-UA" sz="1400" b="0" i="0" u="none" strike="noStrike" cap="none" normalizeH="0" baseline="0">
                <a:ln>
                  <a:noFill/>
                </a:ln>
                <a:solidFill>
                  <a:schemeClr val="tx1"/>
                </a:solidFill>
                <a:effectLst/>
                <a:latin typeface="Montserrat" panose="00000500000000000000" pitchFamily="2" charset="-52"/>
              </a:rPr>
              <a:t> </a:t>
            </a:r>
            <a:r>
              <a:rPr kumimoji="0" lang="uk-UA" altLang="uk-UA" sz="1400" b="0" i="0" u="none" strike="noStrike" cap="none" normalizeH="0" baseline="0" err="1">
                <a:ln>
                  <a:noFill/>
                </a:ln>
                <a:solidFill>
                  <a:schemeClr val="tx1"/>
                </a:solidFill>
                <a:effectLst/>
                <a:latin typeface="Montserrat" panose="00000500000000000000" pitchFamily="2" charset="-52"/>
              </a:rPr>
              <a:t>normative</a:t>
            </a:r>
            <a:r>
              <a:rPr kumimoji="0" lang="uk-UA" altLang="uk-UA" sz="1400" b="0" i="0" u="none" strike="noStrike" cap="none" normalizeH="0" baseline="0">
                <a:ln>
                  <a:noFill/>
                </a:ln>
                <a:solidFill>
                  <a:schemeClr val="tx1"/>
                </a:solidFill>
                <a:effectLst/>
                <a:latin typeface="Montserrat" panose="00000500000000000000" pitchFamily="2" charset="-52"/>
              </a:rPr>
              <a:t> </a:t>
            </a:r>
            <a:r>
              <a:rPr kumimoji="0" lang="uk-UA" altLang="uk-UA" sz="1400" b="0" i="0" u="none" strike="noStrike" cap="none" normalizeH="0" baseline="0" err="1">
                <a:ln>
                  <a:noFill/>
                </a:ln>
                <a:solidFill>
                  <a:schemeClr val="tx1"/>
                </a:solidFill>
                <a:effectLst/>
                <a:latin typeface="Montserrat" panose="00000500000000000000" pitchFamily="2" charset="-52"/>
              </a:rPr>
              <a:t>monetary</a:t>
            </a:r>
            <a:r>
              <a:rPr kumimoji="0" lang="uk-UA" altLang="uk-UA" sz="1400" b="0" i="0" u="none" strike="noStrike" cap="none" normalizeH="0" baseline="0">
                <a:ln>
                  <a:noFill/>
                </a:ln>
                <a:solidFill>
                  <a:schemeClr val="tx1"/>
                </a:solidFill>
                <a:effectLst/>
                <a:latin typeface="Montserrat" panose="00000500000000000000" pitchFamily="2" charset="-52"/>
              </a:rPr>
              <a:t> </a:t>
            </a:r>
            <a:r>
              <a:rPr kumimoji="0" lang="uk-UA" altLang="uk-UA" sz="1400" b="0" i="0" u="none" strike="noStrike" cap="none" normalizeH="0" baseline="0" err="1">
                <a:ln>
                  <a:noFill/>
                </a:ln>
                <a:solidFill>
                  <a:schemeClr val="tx1"/>
                </a:solidFill>
                <a:effectLst/>
                <a:latin typeface="Montserrat" panose="00000500000000000000" pitchFamily="2" charset="-52"/>
              </a:rPr>
              <a:t>value</a:t>
            </a:r>
            <a:r>
              <a:rPr kumimoji="0" lang="uk-UA" altLang="uk-UA" sz="1400" b="0" i="0" u="none" strike="noStrike" cap="none" normalizeH="0" baseline="0">
                <a:ln>
                  <a:noFill/>
                </a:ln>
                <a:solidFill>
                  <a:schemeClr val="tx1"/>
                </a:solidFill>
                <a:effectLst/>
                <a:latin typeface="Montserrat" panose="00000500000000000000" pitchFamily="2" charset="-52"/>
              </a:rPr>
              <a:t>.</a:t>
            </a:r>
          </a:p>
        </p:txBody>
      </p:sp>
      <p:sp>
        <p:nvSpPr>
          <p:cNvPr id="6" name="Прямоугольник 46">
            <a:extLst>
              <a:ext uri="{FF2B5EF4-FFF2-40B4-BE49-F238E27FC236}">
                <a16:creationId xmlns:a16="http://schemas.microsoft.com/office/drawing/2014/main" id="{CBF59446-9A14-966E-C7EB-209797A8642D}"/>
              </a:ext>
            </a:extLst>
          </p:cNvPr>
          <p:cNvSpPr/>
          <p:nvPr/>
        </p:nvSpPr>
        <p:spPr>
          <a:xfrm>
            <a:off x="12914141" y="1038222"/>
            <a:ext cx="5373859" cy="9248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object 20">
            <a:extLst>
              <a:ext uri="{FF2B5EF4-FFF2-40B4-BE49-F238E27FC236}">
                <a16:creationId xmlns:a16="http://schemas.microsoft.com/office/drawing/2014/main" id="{41FCEF52-0619-058F-5FCF-0143DC6CB4BC}"/>
              </a:ext>
            </a:extLst>
          </p:cNvPr>
          <p:cNvSpPr txBox="1"/>
          <p:nvPr/>
        </p:nvSpPr>
        <p:spPr>
          <a:xfrm>
            <a:off x="13151407" y="1796430"/>
            <a:ext cx="4885868" cy="492443"/>
          </a:xfrm>
          <a:prstGeom prst="rect">
            <a:avLst/>
          </a:prstGeom>
        </p:spPr>
        <p:txBody>
          <a:bodyPr vert="horz" wrap="square" lIns="0" tIns="0" rIns="0" bIns="0" rtlCol="0">
            <a:spAutoFit/>
          </a:bodyPr>
          <a:lstStyle/>
          <a:p>
            <a:pPr marL="12247"/>
            <a:r>
              <a:rPr lang="en-US" sz="3200" b="1">
                <a:solidFill>
                  <a:srgbClr val="B83A4B"/>
                </a:solidFill>
                <a:latin typeface="Montserrat" panose="00000500000000000000" pitchFamily="2" charset="-52"/>
              </a:rPr>
              <a:t>New Developments</a:t>
            </a:r>
          </a:p>
        </p:txBody>
      </p:sp>
      <p:graphicFrame>
        <p:nvGraphicFramePr>
          <p:cNvPr id="8" name="object 3">
            <a:extLst>
              <a:ext uri="{FF2B5EF4-FFF2-40B4-BE49-F238E27FC236}">
                <a16:creationId xmlns:a16="http://schemas.microsoft.com/office/drawing/2014/main" id="{1BBEE157-5363-46A2-2D4D-710104815ECC}"/>
              </a:ext>
            </a:extLst>
          </p:cNvPr>
          <p:cNvGraphicFramePr>
            <a:graphicFrameLocks noGrp="1"/>
          </p:cNvGraphicFramePr>
          <p:nvPr>
            <p:extLst>
              <p:ext uri="{D42A27DB-BD31-4B8C-83A1-F6EECF244321}">
                <p14:modId xmlns:p14="http://schemas.microsoft.com/office/powerpoint/2010/main" val="4285816201"/>
              </p:ext>
            </p:extLst>
          </p:nvPr>
        </p:nvGraphicFramePr>
        <p:xfrm>
          <a:off x="621547" y="1352246"/>
          <a:ext cx="11848599" cy="8385524"/>
        </p:xfrm>
        <a:graphic>
          <a:graphicData uri="http://schemas.openxmlformats.org/drawingml/2006/table">
            <a:tbl>
              <a:tblPr firstRow="1" bandRow="1">
                <a:tableStyleId>{2D5ABB26-0587-4C30-8999-92F81FD0307C}</a:tableStyleId>
              </a:tblPr>
              <a:tblGrid>
                <a:gridCol w="2720434">
                  <a:extLst>
                    <a:ext uri="{9D8B030D-6E8A-4147-A177-3AD203B41FA5}">
                      <a16:colId xmlns:a16="http://schemas.microsoft.com/office/drawing/2014/main" val="20000"/>
                    </a:ext>
                  </a:extLst>
                </a:gridCol>
                <a:gridCol w="1666252">
                  <a:extLst>
                    <a:ext uri="{9D8B030D-6E8A-4147-A177-3AD203B41FA5}">
                      <a16:colId xmlns:a16="http://schemas.microsoft.com/office/drawing/2014/main" val="20001"/>
                    </a:ext>
                  </a:extLst>
                </a:gridCol>
                <a:gridCol w="7461913">
                  <a:extLst>
                    <a:ext uri="{9D8B030D-6E8A-4147-A177-3AD203B41FA5}">
                      <a16:colId xmlns:a16="http://schemas.microsoft.com/office/drawing/2014/main" val="20002"/>
                    </a:ext>
                  </a:extLst>
                </a:gridCol>
              </a:tblGrid>
              <a:tr h="793089">
                <a:tc gridSpan="2">
                  <a:txBody>
                    <a:bodyPr/>
                    <a:lstStyle/>
                    <a:p>
                      <a:pPr marL="0" marR="266700" indent="0" algn="ctr">
                        <a:lnSpc>
                          <a:spcPct val="100000"/>
                        </a:lnSpc>
                      </a:pPr>
                      <a:r>
                        <a:rPr sz="2000" b="1" spc="0">
                          <a:solidFill>
                            <a:srgbClr val="C23350"/>
                          </a:solidFill>
                          <a:latin typeface="Montserrat" panose="00000500000000000000" pitchFamily="2" charset="-52"/>
                          <a:cs typeface="Futura PT Bold"/>
                        </a:rPr>
                        <a:t>GENERAL </a:t>
                      </a:r>
                      <a:r>
                        <a:rPr lang="en-US" sz="2000" b="1" spc="0">
                          <a:solidFill>
                            <a:srgbClr val="C23350"/>
                          </a:solidFill>
                          <a:latin typeface="Montserrat" panose="00000500000000000000" pitchFamily="2" charset="-52"/>
                          <a:cs typeface="Futura PT Bold"/>
                        </a:rPr>
                        <a:t>OVERVIEW OF </a:t>
                      </a:r>
                      <a:r>
                        <a:rPr sz="2000" b="1" spc="0">
                          <a:solidFill>
                            <a:srgbClr val="C23350"/>
                          </a:solidFill>
                          <a:latin typeface="Montserrat" panose="00000500000000000000" pitchFamily="2" charset="-52"/>
                          <a:cs typeface="Futura PT Bold"/>
                        </a:rPr>
                        <a:t>TAXES IN UKRAINE</a:t>
                      </a:r>
                      <a:endParaRPr sz="2000" spc="0">
                        <a:latin typeface="Montserrat" panose="00000500000000000000" pitchFamily="2" charset="-52"/>
                        <a:cs typeface="Futura PT Bold"/>
                      </a:endParaRPr>
                    </a:p>
                  </a:txBody>
                  <a:tcPr marL="0" marR="0" marT="72000" marB="72000" anchor="ctr">
                    <a:lnR w="12700" cap="flat" cmpd="sng" algn="ctr">
                      <a:solidFill>
                        <a:schemeClr val="bg2">
                          <a:lumMod val="90000"/>
                        </a:schemeClr>
                      </a:solidFill>
                      <a:prstDash val="solid"/>
                      <a:round/>
                      <a:headEnd type="none" w="med" len="med"/>
                      <a:tailEnd type="none" w="med" len="med"/>
                    </a:lnR>
                    <a:lnT w="12700">
                      <a:solidFill>
                        <a:srgbClr val="E6E7E8"/>
                      </a:solidFill>
                      <a:prstDash val="solid"/>
                    </a:lnT>
                    <a:lnB w="12700" cap="flat" cmpd="sng" algn="ctr">
                      <a:solidFill>
                        <a:schemeClr val="bg2">
                          <a:lumMod val="90000"/>
                        </a:schemeClr>
                      </a:solidFill>
                      <a:prstDash val="solid"/>
                      <a:round/>
                      <a:headEnd type="none" w="med" len="med"/>
                      <a:tailEnd type="none" w="med" len="med"/>
                    </a:lnB>
                  </a:tcPr>
                </a:tc>
                <a:tc hMerge="1">
                  <a:txBody>
                    <a:bodyPr/>
                    <a:lstStyle/>
                    <a:p>
                      <a:endParaRPr/>
                    </a:p>
                  </a:txBody>
                  <a:tcPr marL="0" marR="0" marT="0" marB="0"/>
                </a:tc>
                <a:tc>
                  <a:txBody>
                    <a:bodyPr/>
                    <a:lstStyle/>
                    <a:p>
                      <a:pPr marL="1270" algn="ctr">
                        <a:lnSpc>
                          <a:spcPct val="100000"/>
                        </a:lnSpc>
                      </a:pPr>
                      <a:r>
                        <a:rPr sz="2000" b="1" spc="0">
                          <a:solidFill>
                            <a:srgbClr val="C23350"/>
                          </a:solidFill>
                          <a:latin typeface="Montserrat" panose="00000500000000000000" pitchFamily="2" charset="-52"/>
                          <a:cs typeface="Futura PT Bold"/>
                        </a:rPr>
                        <a:t>RATE</a:t>
                      </a:r>
                      <a:endParaRPr sz="2000" spc="0">
                        <a:latin typeface="Montserrat" panose="00000500000000000000" pitchFamily="2" charset="-52"/>
                        <a:cs typeface="Futura PT Bold"/>
                      </a:endParaRPr>
                    </a:p>
                  </a:txBody>
                  <a:tcPr marL="0" marR="0" marT="72000" marB="72000" anchor="ctr">
                    <a:lnL w="12700" cap="flat" cmpd="sng" algn="ctr">
                      <a:solidFill>
                        <a:schemeClr val="bg2">
                          <a:lumMod val="90000"/>
                        </a:schemeClr>
                      </a:solidFill>
                      <a:prstDash val="solid"/>
                      <a:round/>
                      <a:headEnd type="none" w="med" len="med"/>
                      <a:tailEnd type="none" w="med" len="med"/>
                    </a:lnL>
                    <a:lnT w="12700">
                      <a:solidFill>
                        <a:srgbClr val="E6E7E8"/>
                      </a:solidFill>
                      <a:prstDash val="soli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000"/>
                  </a:ext>
                </a:extLst>
              </a:tr>
              <a:tr h="793089">
                <a:tc gridSpan="2">
                  <a:txBody>
                    <a:bodyPr/>
                    <a:lstStyle/>
                    <a:p>
                      <a:pPr marL="0" indent="0" algn="ctr">
                        <a:lnSpc>
                          <a:spcPct val="100000"/>
                        </a:lnSpc>
                      </a:pPr>
                      <a:r>
                        <a:rPr sz="2000" b="1" spc="0">
                          <a:solidFill>
                            <a:srgbClr val="4C4D4F"/>
                          </a:solidFill>
                          <a:latin typeface="Montserrat" panose="00000500000000000000" pitchFamily="2" charset="-52"/>
                          <a:cs typeface="Futura PT Bold"/>
                        </a:rPr>
                        <a:t>Corporate </a:t>
                      </a:r>
                      <a:r>
                        <a:rPr lang="en-US" sz="2000" b="1" spc="0">
                          <a:solidFill>
                            <a:srgbClr val="4C4D4F"/>
                          </a:solidFill>
                          <a:latin typeface="Montserrat" panose="00000500000000000000" pitchFamily="2" charset="-52"/>
                          <a:cs typeface="Futura PT Bold"/>
                        </a:rPr>
                        <a:t>income</a:t>
                      </a:r>
                      <a:r>
                        <a:rPr sz="2000" b="1" spc="0">
                          <a:solidFill>
                            <a:srgbClr val="4C4D4F"/>
                          </a:solidFill>
                          <a:latin typeface="Montserrat" panose="00000500000000000000" pitchFamily="2" charset="-52"/>
                          <a:cs typeface="Futura PT Bold"/>
                        </a:rPr>
                        <a:t> tax</a:t>
                      </a:r>
                      <a:endParaRPr sz="2000" spc="0">
                        <a:latin typeface="Montserrat" panose="00000500000000000000" pitchFamily="2" charset="-52"/>
                        <a:cs typeface="Futura PT Bold"/>
                      </a:endParaRPr>
                    </a:p>
                  </a:txBody>
                  <a:tcPr marL="0" marR="0" marT="72000" marB="72000" anchor="ctr">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hMerge="1">
                  <a:txBody>
                    <a:bodyPr/>
                    <a:lstStyle/>
                    <a:p>
                      <a:endParaRPr/>
                    </a:p>
                  </a:txBody>
                  <a:tcPr marL="0" marR="0" marT="0" marB="0"/>
                </a:tc>
                <a:tc>
                  <a:txBody>
                    <a:bodyPr/>
                    <a:lstStyle/>
                    <a:p>
                      <a:pPr marL="47625" marR="112395" algn="l">
                        <a:lnSpc>
                          <a:spcPct val="100000"/>
                        </a:lnSpc>
                      </a:pPr>
                      <a:r>
                        <a:rPr sz="2000" b="0" spc="0">
                          <a:solidFill>
                            <a:srgbClr val="4C4D4F"/>
                          </a:solidFill>
                          <a:latin typeface="Montserrat" panose="00000500000000000000" pitchFamily="2" charset="-52"/>
                          <a:cs typeface="Futura PT Light"/>
                        </a:rPr>
                        <a:t>The </a:t>
                      </a:r>
                      <a:r>
                        <a:rPr lang="en-US" sz="2000" b="0" spc="0">
                          <a:solidFill>
                            <a:srgbClr val="4C4D4F"/>
                          </a:solidFill>
                          <a:latin typeface="Montserrat" panose="00000500000000000000" pitchFamily="2" charset="-52"/>
                          <a:cs typeface="Futura PT Light"/>
                        </a:rPr>
                        <a:t>headline</a:t>
                      </a:r>
                      <a:r>
                        <a:rPr sz="2000" b="0" spc="0">
                          <a:solidFill>
                            <a:srgbClr val="4C4D4F"/>
                          </a:solidFill>
                          <a:latin typeface="Montserrat" panose="00000500000000000000" pitchFamily="2" charset="-52"/>
                          <a:cs typeface="Futura PT Light"/>
                        </a:rPr>
                        <a:t> rate – </a:t>
                      </a:r>
                      <a:r>
                        <a:rPr sz="2000" b="1" spc="0">
                          <a:solidFill>
                            <a:srgbClr val="C23350"/>
                          </a:solidFill>
                          <a:latin typeface="Montserrat" panose="00000500000000000000" pitchFamily="2" charset="-52"/>
                          <a:cs typeface="Futura PT Bold"/>
                        </a:rPr>
                        <a:t>18% </a:t>
                      </a:r>
                      <a:r>
                        <a:rPr sz="2000" b="0" spc="0">
                          <a:solidFill>
                            <a:srgbClr val="4C4D4F"/>
                          </a:solidFill>
                          <a:latin typeface="Montserrat" panose="00000500000000000000" pitchFamily="2" charset="-52"/>
                          <a:cs typeface="Futura PT Light"/>
                        </a:rPr>
                        <a:t>(0, 3,</a:t>
                      </a:r>
                      <a:r>
                        <a:rPr lang="en-US" sz="2000" b="0" spc="0">
                          <a:solidFill>
                            <a:srgbClr val="4C4D4F"/>
                          </a:solidFill>
                          <a:latin typeface="Montserrat" panose="00000500000000000000" pitchFamily="2" charset="-52"/>
                          <a:cs typeface="Futura PT Light"/>
                        </a:rPr>
                        <a:t> 9,</a:t>
                      </a:r>
                      <a:r>
                        <a:rPr sz="2000" b="0" spc="0">
                          <a:solidFill>
                            <a:srgbClr val="4C4D4F"/>
                          </a:solidFill>
                          <a:latin typeface="Montserrat" panose="00000500000000000000" pitchFamily="2" charset="-52"/>
                          <a:cs typeface="Futura PT Light"/>
                        </a:rPr>
                        <a:t> 10, 18, </a:t>
                      </a:r>
                      <a:r>
                        <a:rPr lang="en-US" sz="2000" b="0" spc="0">
                          <a:solidFill>
                            <a:srgbClr val="4C4D4F"/>
                          </a:solidFill>
                          <a:latin typeface="Montserrat" panose="00000500000000000000" pitchFamily="2" charset="-52"/>
                          <a:cs typeface="Futura PT Light"/>
                        </a:rPr>
                        <a:t>25, 30</a:t>
                      </a:r>
                      <a:r>
                        <a:rPr sz="2000" b="0" spc="0">
                          <a:solidFill>
                            <a:srgbClr val="4C4D4F"/>
                          </a:solidFill>
                          <a:latin typeface="Montserrat" panose="00000500000000000000" pitchFamily="2" charset="-52"/>
                          <a:cs typeface="Futura PT Light"/>
                        </a:rPr>
                        <a:t>% -</a:t>
                      </a:r>
                      <a:r>
                        <a:rPr lang="en-US" sz="2000" b="0" spc="0">
                          <a:solidFill>
                            <a:srgbClr val="4C4D4F"/>
                          </a:solidFill>
                          <a:latin typeface="Montserrat" panose="00000500000000000000" pitchFamily="2" charset="-52"/>
                          <a:cs typeface="Futura PT Light"/>
                        </a:rPr>
                        <a:t> applicable</a:t>
                      </a:r>
                      <a:r>
                        <a:rPr sz="2000" b="0" spc="0">
                          <a:solidFill>
                            <a:srgbClr val="4C4D4F"/>
                          </a:solidFill>
                          <a:latin typeface="Montserrat" panose="00000500000000000000" pitchFamily="2" charset="-52"/>
                          <a:cs typeface="Futura PT Light"/>
                        </a:rPr>
                        <a:t> to certain companies</a:t>
                      </a:r>
                      <a:r>
                        <a:rPr lang="en-US" sz="2000" b="0" spc="0">
                          <a:solidFill>
                            <a:srgbClr val="4C4D4F"/>
                          </a:solidFill>
                          <a:latin typeface="Montserrat" panose="00000500000000000000" pitchFamily="2" charset="-52"/>
                          <a:cs typeface="Futura PT Light"/>
                        </a:rPr>
                        <a:t> </a:t>
                      </a:r>
                      <a:r>
                        <a:rPr sz="2000" b="0" spc="0">
                          <a:solidFill>
                            <a:srgbClr val="4C4D4F"/>
                          </a:solidFill>
                          <a:latin typeface="Montserrat" panose="00000500000000000000" pitchFamily="2" charset="-52"/>
                          <a:cs typeface="Futura PT Light"/>
                        </a:rPr>
                        <a:t>/ business activities)</a:t>
                      </a:r>
                      <a:endParaRPr sz="2000" spc="0">
                        <a:latin typeface="Montserrat" panose="00000500000000000000" pitchFamily="2" charset="-52"/>
                        <a:cs typeface="Futura PT Light"/>
                      </a:endParaRPr>
                    </a:p>
                  </a:txBody>
                  <a:tcPr marL="108000" marR="0" marT="72000" marB="72000" anchor="ct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001"/>
                  </a:ext>
                </a:extLst>
              </a:tr>
              <a:tr h="793089">
                <a:tc gridSpan="2">
                  <a:txBody>
                    <a:bodyPr/>
                    <a:lstStyle/>
                    <a:p>
                      <a:pPr marL="0" indent="0" algn="ctr" rtl="0" eaLnBrk="1" latinLnBrk="0" hangingPunct="1">
                        <a:lnSpc>
                          <a:spcPct val="100000"/>
                        </a:lnSpc>
                      </a:pPr>
                      <a:r>
                        <a:rPr kumimoji="0" lang="en-US" sz="2000" b="1" kern="1200" spc="0">
                          <a:solidFill>
                            <a:srgbClr val="4C4D4F"/>
                          </a:solidFill>
                          <a:latin typeface="Montserrat" panose="00000500000000000000" pitchFamily="2" charset="-52"/>
                          <a:ea typeface="+mn-ea"/>
                          <a:cs typeface="Futura PT Bold"/>
                        </a:rPr>
                        <a:t>VAT / GST</a:t>
                      </a:r>
                      <a:endParaRPr kumimoji="0" lang="ru-RU" sz="2000" b="1" kern="1200" spc="0">
                        <a:solidFill>
                          <a:srgbClr val="4C4D4F"/>
                        </a:solidFill>
                        <a:latin typeface="Montserrat" panose="00000500000000000000" pitchFamily="2" charset="-52"/>
                        <a:ea typeface="+mn-ea"/>
                        <a:cs typeface="Futura PT Bold"/>
                      </a:endParaRPr>
                    </a:p>
                  </a:txBody>
                  <a:tcPr marL="0" marR="0" marT="72000" marB="72000" anchor="ctr">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hMerge="1">
                  <a:txBody>
                    <a:bodyPr/>
                    <a:lstStyle/>
                    <a:p>
                      <a:endParaRPr/>
                    </a:p>
                  </a:txBody>
                  <a:tcPr marL="0" marR="0" marT="0" marB="0"/>
                </a:tc>
                <a:tc>
                  <a:txBody>
                    <a:bodyPr/>
                    <a:lstStyle/>
                    <a:p>
                      <a:pPr marL="47625" marR="111125">
                        <a:lnSpc>
                          <a:spcPct val="100000"/>
                        </a:lnSpc>
                      </a:pPr>
                      <a:r>
                        <a:rPr sz="2000" b="0" spc="0">
                          <a:solidFill>
                            <a:srgbClr val="4C4D4F"/>
                          </a:solidFill>
                          <a:latin typeface="Montserrat" panose="00000500000000000000" pitchFamily="2" charset="-52"/>
                          <a:cs typeface="Futura PT Light"/>
                        </a:rPr>
                        <a:t>The </a:t>
                      </a:r>
                      <a:r>
                        <a:rPr lang="en-US" sz="2000" b="0" spc="0">
                          <a:solidFill>
                            <a:srgbClr val="4C4D4F"/>
                          </a:solidFill>
                          <a:latin typeface="Montserrat" panose="00000500000000000000" pitchFamily="2" charset="-52"/>
                          <a:cs typeface="Futura PT Light"/>
                        </a:rPr>
                        <a:t>headline</a:t>
                      </a:r>
                      <a:r>
                        <a:rPr sz="2000" b="0" spc="0">
                          <a:solidFill>
                            <a:srgbClr val="4C4D4F"/>
                          </a:solidFill>
                          <a:latin typeface="Montserrat" panose="00000500000000000000" pitchFamily="2" charset="-52"/>
                          <a:cs typeface="Futura PT Light"/>
                        </a:rPr>
                        <a:t> rate – </a:t>
                      </a:r>
                      <a:r>
                        <a:rPr sz="2000" b="1" spc="0">
                          <a:solidFill>
                            <a:srgbClr val="C23350"/>
                          </a:solidFill>
                          <a:latin typeface="Montserrat" panose="00000500000000000000" pitchFamily="2" charset="-52"/>
                          <a:cs typeface="Futura PT Bold"/>
                        </a:rPr>
                        <a:t>20% </a:t>
                      </a:r>
                      <a:r>
                        <a:rPr sz="2000" b="0" spc="0">
                          <a:solidFill>
                            <a:srgbClr val="4C4D4F"/>
                          </a:solidFill>
                          <a:latin typeface="Montserrat" panose="00000500000000000000" pitchFamily="2" charset="-52"/>
                          <a:cs typeface="Futura PT Light"/>
                        </a:rPr>
                        <a:t>(0, 7</a:t>
                      </a:r>
                      <a:r>
                        <a:rPr lang="en-US" sz="2000" b="0" spc="0">
                          <a:solidFill>
                            <a:srgbClr val="4C4D4F"/>
                          </a:solidFill>
                          <a:latin typeface="Montserrat" panose="00000500000000000000" pitchFamily="2" charset="-52"/>
                          <a:cs typeface="Futura PT Light"/>
                        </a:rPr>
                        <a:t>, 14 % - applicable to certain </a:t>
                      </a:r>
                      <a:r>
                        <a:rPr sz="2000" b="0" spc="0">
                          <a:solidFill>
                            <a:srgbClr val="4C4D4F"/>
                          </a:solidFill>
                          <a:latin typeface="Montserrat" panose="00000500000000000000" pitchFamily="2" charset="-52"/>
                          <a:cs typeface="Futura PT Light"/>
                        </a:rPr>
                        <a:t>transaction</a:t>
                      </a:r>
                      <a:r>
                        <a:rPr lang="en-US" sz="2000" b="0" spc="0">
                          <a:solidFill>
                            <a:srgbClr val="4C4D4F"/>
                          </a:solidFill>
                          <a:latin typeface="Montserrat" panose="00000500000000000000" pitchFamily="2" charset="-52"/>
                          <a:cs typeface="Futura PT Light"/>
                        </a:rPr>
                        <a:t>s</a:t>
                      </a:r>
                      <a:r>
                        <a:rPr sz="2000" b="0" spc="0">
                          <a:solidFill>
                            <a:srgbClr val="4C4D4F"/>
                          </a:solidFill>
                          <a:latin typeface="Montserrat" panose="00000500000000000000" pitchFamily="2" charset="-52"/>
                          <a:cs typeface="Futura PT Light"/>
                        </a:rPr>
                        <a:t>)</a:t>
                      </a:r>
                      <a:endParaRPr sz="2000" spc="0">
                        <a:latin typeface="Montserrat" panose="00000500000000000000" pitchFamily="2" charset="-52"/>
                        <a:cs typeface="Futura PT Light"/>
                      </a:endParaRPr>
                    </a:p>
                  </a:txBody>
                  <a:tcPr marL="108000" marR="0" marT="72000" marB="72000" anchor="ct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002"/>
                  </a:ext>
                </a:extLst>
              </a:tr>
              <a:tr h="472317">
                <a:tc gridSpan="3">
                  <a:txBody>
                    <a:bodyPr/>
                    <a:lstStyle/>
                    <a:p>
                      <a:pPr marL="0" algn="ctr">
                        <a:lnSpc>
                          <a:spcPct val="100000"/>
                        </a:lnSpc>
                      </a:pPr>
                      <a:endParaRPr sz="2000" spc="0">
                        <a:latin typeface="Montserrat" panose="00000500000000000000" pitchFamily="2" charset="-52"/>
                        <a:cs typeface="Futura PT Bold"/>
                      </a:endParaRPr>
                    </a:p>
                  </a:txBody>
                  <a:tcPr marL="0" marR="0" marT="72000" marB="72000"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472317">
                <a:tc rowSpan="4">
                  <a:txBody>
                    <a:bodyPr/>
                    <a:lstStyle/>
                    <a:p>
                      <a:pPr marL="0" marR="99695" indent="0" algn="ctr" rtl="0" eaLnBrk="1" latinLnBrk="0" hangingPunct="1">
                        <a:lnSpc>
                          <a:spcPct val="100000"/>
                        </a:lnSpc>
                      </a:pPr>
                      <a:r>
                        <a:rPr kumimoji="0" lang="ru-RU" sz="2000" b="1" kern="1200" spc="0">
                          <a:solidFill>
                            <a:srgbClr val="4C4D4F"/>
                          </a:solidFill>
                          <a:latin typeface="Montserrat" panose="00000500000000000000" pitchFamily="2" charset="-52"/>
                          <a:ea typeface="+mn-ea"/>
                          <a:cs typeface="Futura PT Bold"/>
                        </a:rPr>
                        <a:t>Withholding</a:t>
                      </a:r>
                      <a:br>
                        <a:rPr kumimoji="0" lang="ru-RU" sz="2000" b="1" kern="1200" spc="0">
                          <a:solidFill>
                            <a:srgbClr val="4C4D4F"/>
                          </a:solidFill>
                          <a:latin typeface="Montserrat" panose="00000500000000000000" pitchFamily="2" charset="-52"/>
                          <a:ea typeface="+mn-ea"/>
                          <a:cs typeface="Futura PT Bold"/>
                        </a:rPr>
                      </a:br>
                      <a:r>
                        <a:rPr kumimoji="0" lang="ru-RU" sz="2000" b="1" kern="1200" spc="0">
                          <a:solidFill>
                            <a:srgbClr val="4C4D4F"/>
                          </a:solidFill>
                          <a:latin typeface="Montserrat" panose="00000500000000000000" pitchFamily="2" charset="-52"/>
                          <a:ea typeface="+mn-ea"/>
                          <a:cs typeface="Futura PT Bold"/>
                        </a:rPr>
                        <a:t>Tax</a:t>
                      </a:r>
                      <a:endParaRPr kumimoji="0" lang="ru-RU" sz="2000" b="1" kern="1200" spc="0" err="1">
                        <a:solidFill>
                          <a:srgbClr val="4C4D4F"/>
                        </a:solidFill>
                        <a:latin typeface="Montserrat" panose="00000500000000000000" pitchFamily="2" charset="-52"/>
                        <a:ea typeface="+mn-ea"/>
                        <a:cs typeface="Futura PT Bold"/>
                      </a:endParaRPr>
                    </a:p>
                  </a:txBody>
                  <a:tcPr marL="0" marR="0" marT="72000" marB="72000" anchor="ctr">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239395">
                        <a:lnSpc>
                          <a:spcPct val="100000"/>
                        </a:lnSpc>
                      </a:pPr>
                      <a:r>
                        <a:rPr sz="2000" b="0" spc="0">
                          <a:solidFill>
                            <a:srgbClr val="4C4D4F"/>
                          </a:solidFill>
                          <a:latin typeface="Montserrat" panose="00000500000000000000" pitchFamily="2" charset="-52"/>
                          <a:cs typeface="Futura PT Light"/>
                        </a:rPr>
                        <a:t>Dividends</a:t>
                      </a:r>
                      <a:endParaRPr sz="2000" spc="0">
                        <a:latin typeface="Montserrat" panose="00000500000000000000" pitchFamily="2" charset="-52"/>
                        <a:cs typeface="Futura PT Light"/>
                      </a:endParaRPr>
                    </a:p>
                  </a:txBody>
                  <a:tcPr marL="0" marR="0" marT="72000" marB="7200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47625">
                        <a:lnSpc>
                          <a:spcPct val="100000"/>
                        </a:lnSpc>
                      </a:pPr>
                      <a:r>
                        <a:rPr lang="ru-RU" sz="2000" b="1" spc="0">
                          <a:solidFill>
                            <a:srgbClr val="C23350"/>
                          </a:solidFill>
                          <a:latin typeface="Montserrat" panose="00000500000000000000" pitchFamily="2" charset="-52"/>
                          <a:cs typeface="Futura PT Bold"/>
                        </a:rPr>
                        <a:t>15% </a:t>
                      </a:r>
                      <a:r>
                        <a:rPr lang="ru-RU" sz="2000" b="0" spc="0">
                          <a:solidFill>
                            <a:srgbClr val="4C4D4F"/>
                          </a:solidFill>
                          <a:latin typeface="Montserrat" panose="00000500000000000000" pitchFamily="2" charset="-52"/>
                          <a:cs typeface="Futura PT Light"/>
                        </a:rPr>
                        <a:t>(5% / 10%)</a:t>
                      </a:r>
                      <a:endParaRPr lang="ru-RU" sz="2000" spc="0">
                        <a:latin typeface="Montserrat" panose="00000500000000000000" pitchFamily="2" charset="-52"/>
                        <a:cs typeface="Futura PT Light"/>
                      </a:endParaRPr>
                    </a:p>
                  </a:txBody>
                  <a:tcPr marL="108000" marR="0" marT="72000" marB="72000" anchor="ct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004"/>
                  </a:ext>
                </a:extLst>
              </a:tr>
              <a:tr h="472317">
                <a:tc vMerge="1">
                  <a:txBody>
                    <a:bodyPr/>
                    <a:lstStyle/>
                    <a:p>
                      <a:endParaRPr/>
                    </a:p>
                  </a:txBody>
                  <a:tcPr marL="0" marR="0" marT="0" marB="0">
                    <a:lnT w="12700">
                      <a:solidFill>
                        <a:srgbClr val="E6E7E8"/>
                      </a:solidFill>
                      <a:prstDash val="solid"/>
                    </a:lnT>
                    <a:lnB w="6350">
                      <a:solidFill>
                        <a:srgbClr val="E6E7E8"/>
                      </a:solidFill>
                      <a:prstDash val="solid"/>
                    </a:lnB>
                  </a:tcPr>
                </a:tc>
                <a:tc>
                  <a:txBody>
                    <a:bodyPr/>
                    <a:lstStyle/>
                    <a:p>
                      <a:pPr marL="372745">
                        <a:lnSpc>
                          <a:spcPct val="100000"/>
                        </a:lnSpc>
                      </a:pPr>
                      <a:r>
                        <a:rPr sz="2000" b="0" spc="0">
                          <a:solidFill>
                            <a:srgbClr val="4C4D4F"/>
                          </a:solidFill>
                          <a:latin typeface="Montserrat" panose="00000500000000000000" pitchFamily="2" charset="-52"/>
                          <a:cs typeface="Futura PT Light"/>
                        </a:rPr>
                        <a:t>Interest</a:t>
                      </a:r>
                      <a:endParaRPr sz="2000" spc="0">
                        <a:latin typeface="Montserrat" panose="00000500000000000000" pitchFamily="2" charset="-52"/>
                        <a:cs typeface="Futura PT Light"/>
                      </a:endParaRPr>
                    </a:p>
                  </a:txBody>
                  <a:tcPr marL="0" marR="0" marT="72000" marB="7200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47625">
                        <a:lnSpc>
                          <a:spcPct val="100000"/>
                        </a:lnSpc>
                      </a:pPr>
                      <a:r>
                        <a:rPr lang="ru-RU" sz="2000" b="1" spc="0">
                          <a:solidFill>
                            <a:srgbClr val="C23350"/>
                          </a:solidFill>
                          <a:latin typeface="Montserrat" panose="00000500000000000000" pitchFamily="2" charset="-52"/>
                          <a:cs typeface="Futura PT Bold"/>
                        </a:rPr>
                        <a:t>15% </a:t>
                      </a:r>
                      <a:r>
                        <a:rPr lang="ru-RU" sz="2000" b="0" spc="0">
                          <a:solidFill>
                            <a:srgbClr val="4C4D4F"/>
                          </a:solidFill>
                          <a:latin typeface="Montserrat" panose="00000500000000000000" pitchFamily="2" charset="-52"/>
                          <a:cs typeface="Futura PT Light"/>
                        </a:rPr>
                        <a:t>(</a:t>
                      </a:r>
                      <a:r>
                        <a:rPr lang="en-US" sz="2000" b="0" spc="0">
                          <a:solidFill>
                            <a:srgbClr val="4C4D4F"/>
                          </a:solidFill>
                          <a:latin typeface="Montserrat" panose="00000500000000000000" pitchFamily="2" charset="-52"/>
                          <a:cs typeface="Futura PT Light"/>
                        </a:rPr>
                        <a:t>2 % / 5% / </a:t>
                      </a:r>
                      <a:r>
                        <a:rPr lang="ru-RU" sz="2000" b="0" spc="0">
                          <a:solidFill>
                            <a:srgbClr val="4C4D4F"/>
                          </a:solidFill>
                          <a:latin typeface="Montserrat" panose="00000500000000000000" pitchFamily="2" charset="-52"/>
                          <a:cs typeface="Futura PT Light"/>
                        </a:rPr>
                        <a:t>10%)</a:t>
                      </a:r>
                      <a:endParaRPr lang="ru-RU" sz="2000" spc="0">
                        <a:latin typeface="Montserrat" panose="00000500000000000000" pitchFamily="2" charset="-52"/>
                        <a:cs typeface="Futura PT Light"/>
                      </a:endParaRPr>
                    </a:p>
                  </a:txBody>
                  <a:tcPr marL="108000" marR="0" marT="72000" marB="72000" anchor="ct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005"/>
                  </a:ext>
                </a:extLst>
              </a:tr>
              <a:tr h="472317">
                <a:tc vMerge="1">
                  <a:txBody>
                    <a:bodyPr/>
                    <a:lstStyle/>
                    <a:p>
                      <a:endParaRPr/>
                    </a:p>
                  </a:txBody>
                  <a:tcPr marL="0" marR="0" marT="0" marB="0">
                    <a:lnT w="12700">
                      <a:solidFill>
                        <a:srgbClr val="E6E7E8"/>
                      </a:solidFill>
                      <a:prstDash val="solid"/>
                    </a:lnT>
                    <a:lnB w="6350">
                      <a:solidFill>
                        <a:srgbClr val="E6E7E8"/>
                      </a:solidFill>
                      <a:prstDash val="solid"/>
                    </a:lnB>
                  </a:tcPr>
                </a:tc>
                <a:tc>
                  <a:txBody>
                    <a:bodyPr/>
                    <a:lstStyle/>
                    <a:p>
                      <a:pPr marL="362585">
                        <a:lnSpc>
                          <a:spcPct val="100000"/>
                        </a:lnSpc>
                      </a:pPr>
                      <a:r>
                        <a:rPr sz="2000" b="0" spc="0">
                          <a:solidFill>
                            <a:srgbClr val="4C4D4F"/>
                          </a:solidFill>
                          <a:latin typeface="Montserrat" panose="00000500000000000000" pitchFamily="2" charset="-52"/>
                          <a:cs typeface="Futura PT Light"/>
                        </a:rPr>
                        <a:t>Royalty</a:t>
                      </a:r>
                      <a:endParaRPr sz="2000" spc="0">
                        <a:latin typeface="Montserrat" panose="00000500000000000000" pitchFamily="2" charset="-52"/>
                        <a:cs typeface="Futura PT Light"/>
                      </a:endParaRPr>
                    </a:p>
                  </a:txBody>
                  <a:tcPr marL="0" marR="0" marT="72000" marB="7200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47625">
                        <a:lnSpc>
                          <a:spcPct val="100000"/>
                        </a:lnSpc>
                      </a:pPr>
                      <a:r>
                        <a:rPr lang="ru-RU" sz="2000" b="1" spc="0">
                          <a:solidFill>
                            <a:srgbClr val="C23350"/>
                          </a:solidFill>
                          <a:latin typeface="Montserrat" panose="00000500000000000000" pitchFamily="2" charset="-52"/>
                          <a:cs typeface="Futura PT Bold"/>
                        </a:rPr>
                        <a:t>15% </a:t>
                      </a:r>
                      <a:r>
                        <a:rPr lang="ru-RU" sz="2000" b="0" spc="0">
                          <a:solidFill>
                            <a:srgbClr val="4C4D4F"/>
                          </a:solidFill>
                          <a:latin typeface="Montserrat" panose="00000500000000000000" pitchFamily="2" charset="-52"/>
                          <a:cs typeface="Futura PT Light"/>
                        </a:rPr>
                        <a:t>(</a:t>
                      </a:r>
                      <a:r>
                        <a:rPr lang="en-US" sz="2000" b="0" spc="0">
                          <a:solidFill>
                            <a:srgbClr val="4C4D4F"/>
                          </a:solidFill>
                          <a:latin typeface="Montserrat" panose="00000500000000000000" pitchFamily="2" charset="-52"/>
                          <a:cs typeface="Futura PT Light"/>
                        </a:rPr>
                        <a:t>5% / </a:t>
                      </a:r>
                      <a:r>
                        <a:rPr lang="ru-RU" sz="2000" b="0" spc="0">
                          <a:solidFill>
                            <a:srgbClr val="4C4D4F"/>
                          </a:solidFill>
                          <a:latin typeface="Montserrat" panose="00000500000000000000" pitchFamily="2" charset="-52"/>
                          <a:cs typeface="Futura PT Light"/>
                        </a:rPr>
                        <a:t>10%)</a:t>
                      </a:r>
                      <a:endParaRPr lang="ru-RU" sz="2000" spc="0">
                        <a:latin typeface="Montserrat" panose="00000500000000000000" pitchFamily="2" charset="-52"/>
                        <a:cs typeface="Futura PT Light"/>
                      </a:endParaRPr>
                    </a:p>
                  </a:txBody>
                  <a:tcPr marL="108000" marR="0" marT="72000" marB="72000" anchor="ct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006"/>
                  </a:ext>
                </a:extLst>
              </a:tr>
              <a:tr h="793089">
                <a:tc vMerge="1">
                  <a:txBody>
                    <a:bodyPr/>
                    <a:lstStyle/>
                    <a:p>
                      <a:endParaRPr/>
                    </a:p>
                  </a:txBody>
                  <a:tcPr marL="0" marR="0" marT="0" marB="0">
                    <a:lnT w="12700">
                      <a:solidFill>
                        <a:srgbClr val="E6E7E8"/>
                      </a:solidFill>
                      <a:prstDash val="solid"/>
                    </a:lnT>
                    <a:lnB w="6350">
                      <a:solidFill>
                        <a:srgbClr val="E6E7E8"/>
                      </a:solidFill>
                      <a:prstDash val="solid"/>
                    </a:lnB>
                  </a:tcPr>
                </a:tc>
                <a:tc>
                  <a:txBody>
                    <a:bodyPr/>
                    <a:lstStyle/>
                    <a:p>
                      <a:pPr marL="56515" algn="ctr">
                        <a:lnSpc>
                          <a:spcPct val="100000"/>
                        </a:lnSpc>
                      </a:pPr>
                      <a:r>
                        <a:rPr sz="2000" b="0" spc="0">
                          <a:solidFill>
                            <a:srgbClr val="4C4D4F"/>
                          </a:solidFill>
                          <a:latin typeface="Montserrat" panose="00000500000000000000" pitchFamily="2" charset="-52"/>
                          <a:cs typeface="Futura PT Light"/>
                        </a:rPr>
                        <a:t>Other income</a:t>
                      </a:r>
                      <a:endParaRPr sz="2000" spc="0">
                        <a:latin typeface="Montserrat" panose="00000500000000000000" pitchFamily="2" charset="-52"/>
                        <a:cs typeface="Futura PT Light"/>
                      </a:endParaRPr>
                    </a:p>
                  </a:txBody>
                  <a:tcPr marL="0" marR="0" marT="72000" marB="72000"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marL="47625">
                        <a:lnSpc>
                          <a:spcPct val="100000"/>
                        </a:lnSpc>
                      </a:pPr>
                      <a:r>
                        <a:rPr sz="2000" b="1" spc="0">
                          <a:solidFill>
                            <a:srgbClr val="C23350"/>
                          </a:solidFill>
                          <a:latin typeface="Montserrat" panose="00000500000000000000" pitchFamily="2" charset="-52"/>
                          <a:cs typeface="Futura PT Bold"/>
                        </a:rPr>
                        <a:t>0% – 20%</a:t>
                      </a:r>
                      <a:endParaRPr sz="2000" spc="0">
                        <a:latin typeface="Montserrat" panose="00000500000000000000" pitchFamily="2" charset="-52"/>
                        <a:cs typeface="Futura PT Bold"/>
                      </a:endParaRPr>
                    </a:p>
                  </a:txBody>
                  <a:tcPr marL="108000" marR="0" marT="72000" marB="72000" anchor="ct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007"/>
                  </a:ext>
                </a:extLst>
              </a:tr>
              <a:tr h="472317">
                <a:tc gridSpan="2">
                  <a:txBody>
                    <a:bodyPr/>
                    <a:lstStyle/>
                    <a:p>
                      <a:pPr marL="0" marR="99695" indent="0" algn="ctr" rtl="0" eaLnBrk="1" latinLnBrk="0" hangingPunct="1">
                        <a:lnSpc>
                          <a:spcPct val="100000"/>
                        </a:lnSpc>
                      </a:pPr>
                      <a:r>
                        <a:rPr kumimoji="0" lang="ru-RU" sz="2000" b="1" kern="1200" spc="0">
                          <a:solidFill>
                            <a:srgbClr val="4C4D4F"/>
                          </a:solidFill>
                          <a:latin typeface="Montserrat" panose="00000500000000000000" pitchFamily="2" charset="-52"/>
                          <a:ea typeface="+mn-ea"/>
                          <a:cs typeface="Futura PT Bold"/>
                        </a:rPr>
                        <a:t>Personal Income Tax</a:t>
                      </a:r>
                      <a:endParaRPr kumimoji="0" lang="ru-RU" sz="2000" b="1" kern="1200" spc="0" err="1">
                        <a:solidFill>
                          <a:srgbClr val="4C4D4F"/>
                        </a:solidFill>
                        <a:latin typeface="Montserrat" panose="00000500000000000000" pitchFamily="2" charset="-52"/>
                        <a:ea typeface="+mn-ea"/>
                        <a:cs typeface="Futura PT Bold"/>
                      </a:endParaRPr>
                    </a:p>
                  </a:txBody>
                  <a:tcPr marL="0" marR="0" marT="72000" marB="72000" anchor="ctr">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hMerge="1">
                  <a:txBody>
                    <a:bodyPr/>
                    <a:lstStyle/>
                    <a:p>
                      <a:endParaRPr/>
                    </a:p>
                  </a:txBody>
                  <a:tcPr marL="0" marR="0" marT="0" marB="0"/>
                </a:tc>
                <a:tc>
                  <a:txBody>
                    <a:bodyPr/>
                    <a:lstStyle/>
                    <a:p>
                      <a:pPr marL="47625">
                        <a:lnSpc>
                          <a:spcPct val="100000"/>
                        </a:lnSpc>
                      </a:pPr>
                      <a:r>
                        <a:rPr sz="2000" b="1" spc="0">
                          <a:solidFill>
                            <a:srgbClr val="C23350"/>
                          </a:solidFill>
                          <a:latin typeface="Montserrat" panose="00000500000000000000" pitchFamily="2" charset="-52"/>
                          <a:cs typeface="Futura PT Bold"/>
                        </a:rPr>
                        <a:t>18%  </a:t>
                      </a:r>
                      <a:r>
                        <a:rPr sz="2000" b="0" spc="0">
                          <a:solidFill>
                            <a:srgbClr val="4C4D4F"/>
                          </a:solidFill>
                          <a:latin typeface="Montserrat" panose="00000500000000000000" pitchFamily="2" charset="-52"/>
                          <a:cs typeface="Futura PT Light"/>
                        </a:rPr>
                        <a:t>(0, 5, 9% – </a:t>
                      </a:r>
                      <a:r>
                        <a:rPr lang="en-US" sz="2000" b="0" spc="0">
                          <a:solidFill>
                            <a:srgbClr val="4C4D4F"/>
                          </a:solidFill>
                          <a:latin typeface="Montserrat" panose="00000500000000000000" pitchFamily="2" charset="-52"/>
                          <a:cs typeface="Futura PT Light"/>
                        </a:rPr>
                        <a:t>applicable </a:t>
                      </a:r>
                      <a:r>
                        <a:rPr sz="2000" b="0" spc="0">
                          <a:solidFill>
                            <a:srgbClr val="4C4D4F"/>
                          </a:solidFill>
                          <a:latin typeface="Montserrat" panose="00000500000000000000" pitchFamily="2" charset="-52"/>
                          <a:cs typeface="Futura PT Light"/>
                        </a:rPr>
                        <a:t>to specific </a:t>
                      </a:r>
                      <a:r>
                        <a:rPr lang="en-US" sz="2000" b="0" spc="0">
                          <a:solidFill>
                            <a:srgbClr val="4C4D4F"/>
                          </a:solidFill>
                          <a:latin typeface="Montserrat" panose="00000500000000000000" pitchFamily="2" charset="-52"/>
                          <a:cs typeface="Futura PT Light"/>
                        </a:rPr>
                        <a:t>items </a:t>
                      </a:r>
                      <a:r>
                        <a:rPr sz="2000" b="0" spc="0">
                          <a:solidFill>
                            <a:srgbClr val="4C4D4F"/>
                          </a:solidFill>
                          <a:latin typeface="Montserrat" panose="00000500000000000000" pitchFamily="2" charset="-52"/>
                          <a:cs typeface="Futura PT Light"/>
                        </a:rPr>
                        <a:t>of income)</a:t>
                      </a:r>
                      <a:endParaRPr sz="2000" spc="0">
                        <a:latin typeface="Montserrat" panose="00000500000000000000" pitchFamily="2" charset="-52"/>
                        <a:cs typeface="Futura PT Light"/>
                      </a:endParaRPr>
                    </a:p>
                  </a:txBody>
                  <a:tcPr marL="108000" marR="0" marT="72000" marB="72000" anchor="ct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008"/>
                  </a:ext>
                </a:extLst>
              </a:tr>
              <a:tr h="472317">
                <a:tc gridSpan="2">
                  <a:txBody>
                    <a:bodyPr/>
                    <a:lstStyle/>
                    <a:p>
                      <a:pPr marL="0" marR="99695" indent="0" algn="ctr" rtl="0" eaLnBrk="1" latinLnBrk="0" hangingPunct="1">
                        <a:lnSpc>
                          <a:spcPct val="100000"/>
                        </a:lnSpc>
                      </a:pPr>
                      <a:r>
                        <a:rPr kumimoji="0" lang="ru-RU" sz="2000" b="1" kern="1200" spc="0">
                          <a:solidFill>
                            <a:srgbClr val="4C4D4F"/>
                          </a:solidFill>
                          <a:latin typeface="Montserrat" panose="00000500000000000000" pitchFamily="2" charset="-52"/>
                          <a:ea typeface="+mn-ea"/>
                          <a:cs typeface="Futura PT Bold"/>
                        </a:rPr>
                        <a:t>Military </a:t>
                      </a:r>
                      <a:r>
                        <a:rPr kumimoji="0" lang="en-US" sz="2000" b="1" kern="1200" spc="0">
                          <a:solidFill>
                            <a:srgbClr val="4C4D4F"/>
                          </a:solidFill>
                          <a:latin typeface="Montserrat" panose="00000500000000000000" pitchFamily="2" charset="-52"/>
                          <a:ea typeface="+mn-ea"/>
                          <a:cs typeface="Futura PT Bold"/>
                        </a:rPr>
                        <a:t>Lev</a:t>
                      </a:r>
                      <a:r>
                        <a:rPr kumimoji="0" lang="ru-RU" sz="2000" b="1" kern="1200" spc="0">
                          <a:solidFill>
                            <a:srgbClr val="4C4D4F"/>
                          </a:solidFill>
                          <a:latin typeface="Montserrat" panose="00000500000000000000" pitchFamily="2" charset="-52"/>
                          <a:ea typeface="+mn-ea"/>
                          <a:cs typeface="Futura PT Bold"/>
                        </a:rPr>
                        <a:t>y</a:t>
                      </a:r>
                    </a:p>
                  </a:txBody>
                  <a:tcPr marL="0" marR="0" marT="72000" marB="72000" anchor="ctr">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hMerge="1">
                  <a:txBody>
                    <a:bodyPr/>
                    <a:lstStyle/>
                    <a:p>
                      <a:endParaRPr/>
                    </a:p>
                  </a:txBody>
                  <a:tcPr marL="0" marR="0" marT="0" marB="0"/>
                </a:tc>
                <a:tc>
                  <a:txBody>
                    <a:bodyPr/>
                    <a:lstStyle/>
                    <a:p>
                      <a:pPr marL="47625">
                        <a:lnSpc>
                          <a:spcPct val="100000"/>
                        </a:lnSpc>
                      </a:pPr>
                      <a:r>
                        <a:rPr lang="en-US" sz="2000" b="1" spc="0">
                          <a:solidFill>
                            <a:srgbClr val="C23350"/>
                          </a:solidFill>
                          <a:latin typeface="Montserrat" panose="00000500000000000000" pitchFamily="2" charset="-52"/>
                          <a:cs typeface="Futura PT Bold"/>
                        </a:rPr>
                        <a:t>5</a:t>
                      </a:r>
                      <a:r>
                        <a:rPr sz="2000" b="1" spc="0">
                          <a:solidFill>
                            <a:srgbClr val="C23350"/>
                          </a:solidFill>
                          <a:latin typeface="Montserrat" panose="00000500000000000000" pitchFamily="2" charset="-52"/>
                          <a:cs typeface="Futura PT Bold"/>
                        </a:rPr>
                        <a:t>%</a:t>
                      </a:r>
                      <a:endParaRPr sz="2000" spc="0">
                        <a:latin typeface="Montserrat" panose="00000500000000000000" pitchFamily="2" charset="-52"/>
                        <a:cs typeface="Futura PT Bold"/>
                      </a:endParaRPr>
                    </a:p>
                  </a:txBody>
                  <a:tcPr marL="108000" marR="0" marT="72000" marB="72000" anchor="ct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009"/>
                  </a:ext>
                </a:extLst>
              </a:tr>
              <a:tr h="472317">
                <a:tc gridSpan="2">
                  <a:txBody>
                    <a:bodyPr/>
                    <a:lstStyle/>
                    <a:p>
                      <a:pPr marL="0" marR="99695" indent="0" algn="ctr" rtl="0" eaLnBrk="1" latinLnBrk="0" hangingPunct="1">
                        <a:lnSpc>
                          <a:spcPct val="100000"/>
                        </a:lnSpc>
                      </a:pPr>
                      <a:r>
                        <a:rPr kumimoji="0" lang="ru-RU" sz="2000" b="1" kern="1200" spc="0">
                          <a:solidFill>
                            <a:srgbClr val="4C4D4F"/>
                          </a:solidFill>
                          <a:latin typeface="Montserrat" panose="00000500000000000000" pitchFamily="2" charset="-52"/>
                          <a:ea typeface="+mn-ea"/>
                          <a:cs typeface="Futura PT Bold"/>
                        </a:rPr>
                        <a:t>Real estate tax</a:t>
                      </a:r>
                      <a:endParaRPr kumimoji="0" lang="ru-RU" sz="2000" b="1" kern="1200" spc="0" err="1">
                        <a:solidFill>
                          <a:srgbClr val="4C4D4F"/>
                        </a:solidFill>
                        <a:latin typeface="Montserrat" panose="00000500000000000000" pitchFamily="2" charset="-52"/>
                        <a:ea typeface="+mn-ea"/>
                        <a:cs typeface="Futura PT Bold"/>
                      </a:endParaRPr>
                    </a:p>
                  </a:txBody>
                  <a:tcPr marL="0" marR="0" marT="72000" marB="72000" anchor="ctr">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hMerge="1">
                  <a:txBody>
                    <a:bodyPr/>
                    <a:lstStyle/>
                    <a:p>
                      <a:endParaRPr/>
                    </a:p>
                  </a:txBody>
                  <a:tcPr marL="0" marR="0" marT="0" marB="0"/>
                </a:tc>
                <a:tc>
                  <a:txBody>
                    <a:bodyPr/>
                    <a:lstStyle/>
                    <a:p>
                      <a:pPr marL="47625">
                        <a:lnSpc>
                          <a:spcPct val="100000"/>
                        </a:lnSpc>
                      </a:pPr>
                      <a:r>
                        <a:rPr sz="2000" b="1" spc="0">
                          <a:solidFill>
                            <a:srgbClr val="C23350"/>
                          </a:solidFill>
                          <a:latin typeface="Montserrat" panose="00000500000000000000" pitchFamily="2" charset="-52"/>
                          <a:cs typeface="Futura PT Bold"/>
                        </a:rPr>
                        <a:t>≤1,5% </a:t>
                      </a:r>
                      <a:r>
                        <a:rPr sz="2000" b="0" spc="0">
                          <a:solidFill>
                            <a:srgbClr val="4C4D4F"/>
                          </a:solidFill>
                          <a:latin typeface="Montserrat" panose="00000500000000000000" pitchFamily="2" charset="-52"/>
                          <a:cs typeface="Futura PT Light"/>
                        </a:rPr>
                        <a:t>of the min wage  / 1sq. m</a:t>
                      </a:r>
                      <a:r>
                        <a:rPr sz="2000" b="0" spc="0">
                          <a:solidFill>
                            <a:srgbClr val="231F20"/>
                          </a:solidFill>
                          <a:latin typeface="Montserrat" panose="00000500000000000000" pitchFamily="2" charset="-52"/>
                          <a:cs typeface="Futura PT Light"/>
                        </a:rPr>
                        <a:t>.</a:t>
                      </a:r>
                      <a:endParaRPr sz="2000" spc="0">
                        <a:latin typeface="Montserrat" panose="00000500000000000000" pitchFamily="2" charset="-52"/>
                        <a:cs typeface="Futura PT Light"/>
                      </a:endParaRPr>
                    </a:p>
                  </a:txBody>
                  <a:tcPr marL="108000" marR="0" marT="72000" marB="72000" anchor="ct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010"/>
                  </a:ext>
                </a:extLst>
              </a:tr>
              <a:tr h="472317">
                <a:tc gridSpan="2">
                  <a:txBody>
                    <a:bodyPr/>
                    <a:lstStyle/>
                    <a:p>
                      <a:pPr marL="0" marR="99695" indent="0" algn="ctr" rtl="0" eaLnBrk="1" latinLnBrk="0" hangingPunct="1">
                        <a:lnSpc>
                          <a:spcPct val="100000"/>
                        </a:lnSpc>
                      </a:pPr>
                      <a:r>
                        <a:rPr kumimoji="0" lang="ru-RU" sz="2000" b="1" kern="1200" spc="0">
                          <a:solidFill>
                            <a:srgbClr val="4C4D4F"/>
                          </a:solidFill>
                          <a:latin typeface="Montserrat" panose="00000500000000000000" pitchFamily="2" charset="-52"/>
                          <a:ea typeface="+mn-ea"/>
                          <a:cs typeface="Futura PT Bold"/>
                        </a:rPr>
                        <a:t>Land tax/Land rent</a:t>
                      </a:r>
                      <a:endParaRPr kumimoji="0" lang="ru-RU" sz="2000" b="1" kern="1200" spc="0" err="1">
                        <a:solidFill>
                          <a:srgbClr val="4C4D4F"/>
                        </a:solidFill>
                        <a:latin typeface="Montserrat" panose="00000500000000000000" pitchFamily="2" charset="-52"/>
                        <a:ea typeface="+mn-ea"/>
                        <a:cs typeface="Futura PT Bold"/>
                      </a:endParaRPr>
                    </a:p>
                  </a:txBody>
                  <a:tcPr marL="0" marR="0" marT="72000" marB="72000" anchor="ctr">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hMerge="1">
                  <a:txBody>
                    <a:bodyPr/>
                    <a:lstStyle/>
                    <a:p>
                      <a:endParaRPr/>
                    </a:p>
                  </a:txBody>
                  <a:tcPr marL="0" marR="0" marT="0" marB="0"/>
                </a:tc>
                <a:tc>
                  <a:txBody>
                    <a:bodyPr/>
                    <a:lstStyle/>
                    <a:p>
                      <a:pPr marL="47625">
                        <a:lnSpc>
                          <a:spcPct val="100000"/>
                        </a:lnSpc>
                      </a:pPr>
                      <a:r>
                        <a:rPr sz="2000" b="1" spc="0">
                          <a:solidFill>
                            <a:srgbClr val="C23350"/>
                          </a:solidFill>
                          <a:latin typeface="Montserrat" panose="00000500000000000000" pitchFamily="2" charset="-52"/>
                          <a:cs typeface="Futura PT Bold"/>
                        </a:rPr>
                        <a:t>0.1% - 12%</a:t>
                      </a:r>
                      <a:r>
                        <a:rPr lang="uk-UA" sz="2000" b="1" spc="0">
                          <a:solidFill>
                            <a:srgbClr val="C23350"/>
                          </a:solidFill>
                          <a:latin typeface="Montserrat" panose="00000500000000000000" pitchFamily="2" charset="-52"/>
                          <a:cs typeface="Futura PT Bold"/>
                        </a:rPr>
                        <a:t>*</a:t>
                      </a:r>
                      <a:endParaRPr sz="2000" spc="0">
                        <a:latin typeface="Montserrat" panose="00000500000000000000" pitchFamily="2" charset="-52"/>
                        <a:cs typeface="Futura PT Bold"/>
                      </a:endParaRPr>
                    </a:p>
                  </a:txBody>
                  <a:tcPr marL="108000" marR="0" marT="72000" marB="72000" anchor="ct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011"/>
                  </a:ext>
                </a:extLst>
              </a:tr>
              <a:tr h="1434632">
                <a:tc gridSpan="2">
                  <a:txBody>
                    <a:bodyPr/>
                    <a:lstStyle/>
                    <a:p>
                      <a:pPr marL="0" marR="99695" indent="0" algn="ctr" rtl="0" eaLnBrk="1" latinLnBrk="0" hangingPunct="1">
                        <a:lnSpc>
                          <a:spcPct val="100000"/>
                        </a:lnSpc>
                      </a:pPr>
                      <a:r>
                        <a:rPr kumimoji="0" lang="en-US" sz="2000" b="1" kern="1200" spc="0">
                          <a:solidFill>
                            <a:srgbClr val="4C4D4F"/>
                          </a:solidFill>
                          <a:latin typeface="Montserrat" panose="00000500000000000000" pitchFamily="2" charset="-52"/>
                          <a:ea typeface="+mn-ea"/>
                          <a:cs typeface="Futura PT Bold"/>
                        </a:rPr>
                        <a:t>Privileged income</a:t>
                      </a:r>
                      <a:r>
                        <a:rPr kumimoji="0" lang="ru-RU" sz="2000" b="1" kern="1200" spc="0">
                          <a:solidFill>
                            <a:srgbClr val="4C4D4F"/>
                          </a:solidFill>
                          <a:latin typeface="Montserrat" panose="00000500000000000000" pitchFamily="2" charset="-52"/>
                          <a:ea typeface="+mn-ea"/>
                          <a:cs typeface="Futura PT Bold"/>
                        </a:rPr>
                        <a:t> </a:t>
                      </a:r>
                      <a:r>
                        <a:rPr kumimoji="0" lang="ru-RU" sz="2000" b="1" kern="1200" spc="0" err="1">
                          <a:solidFill>
                            <a:srgbClr val="4C4D4F"/>
                          </a:solidFill>
                          <a:latin typeface="Montserrat" panose="00000500000000000000" pitchFamily="2" charset="-52"/>
                          <a:ea typeface="+mn-ea"/>
                          <a:cs typeface="Futura PT Bold"/>
                        </a:rPr>
                        <a:t>tax</a:t>
                      </a:r>
                      <a:r>
                        <a:rPr kumimoji="0" lang="ru-RU" sz="2000" b="1" kern="1200" spc="0">
                          <a:solidFill>
                            <a:srgbClr val="4C4D4F"/>
                          </a:solidFill>
                          <a:latin typeface="Montserrat" panose="00000500000000000000" pitchFamily="2" charset="-52"/>
                          <a:ea typeface="+mn-ea"/>
                          <a:cs typeface="Futura PT Bold"/>
                        </a:rPr>
                        <a:t> </a:t>
                      </a:r>
                      <a:r>
                        <a:rPr kumimoji="0" lang="ru-RU" sz="2000" b="1" kern="1200" spc="0" err="1">
                          <a:solidFill>
                            <a:srgbClr val="4C4D4F"/>
                          </a:solidFill>
                          <a:latin typeface="Montserrat" panose="00000500000000000000" pitchFamily="2" charset="-52"/>
                          <a:ea typeface="+mn-ea"/>
                          <a:cs typeface="Futura PT Bold"/>
                        </a:rPr>
                        <a:t>regime</a:t>
                      </a:r>
                      <a:endParaRPr kumimoji="0" lang="ru-RU" sz="2000" b="1" kern="1200" spc="0">
                        <a:solidFill>
                          <a:srgbClr val="4C4D4F"/>
                        </a:solidFill>
                        <a:latin typeface="Montserrat" panose="00000500000000000000" pitchFamily="2" charset="-52"/>
                        <a:ea typeface="+mn-ea"/>
                        <a:cs typeface="Futura PT Bold"/>
                      </a:endParaRPr>
                    </a:p>
                  </a:txBody>
                  <a:tcPr marL="0" marR="0" marT="72000" marB="72000">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6350">
                      <a:solidFill>
                        <a:srgbClr val="E6E7E8"/>
                      </a:solidFill>
                      <a:prstDash val="solid"/>
                    </a:lnB>
                  </a:tcPr>
                </a:tc>
                <a:tc hMerge="1">
                  <a:txBody>
                    <a:bodyPr/>
                    <a:lstStyle/>
                    <a:p>
                      <a:endParaRPr/>
                    </a:p>
                  </a:txBody>
                  <a:tcPr marL="0" marR="0" marT="0" marB="0"/>
                </a:tc>
                <a:tc>
                  <a:txBody>
                    <a:bodyPr/>
                    <a:lstStyle/>
                    <a:p>
                      <a:pPr marL="47625" marR="208915">
                        <a:lnSpc>
                          <a:spcPct val="100000"/>
                        </a:lnSpc>
                      </a:pPr>
                      <a:r>
                        <a:rPr lang="en-US" sz="2000" b="0" spc="0">
                          <a:solidFill>
                            <a:srgbClr val="4C4D4F"/>
                          </a:solidFill>
                          <a:latin typeface="Montserrat" panose="00000500000000000000" pitchFamily="2" charset="-52"/>
                          <a:cs typeface="Futura PT Light"/>
                        </a:rPr>
                        <a:t>This regime offers tax savings for agricultural companies and private individuals doing business without incorporation of separate legal entity, by registering as private entrepreneur.</a:t>
                      </a:r>
                      <a:endParaRPr lang="en-US" sz="2000" spc="0">
                        <a:latin typeface="Montserrat" panose="00000500000000000000" pitchFamily="2" charset="-52"/>
                        <a:cs typeface="Futura PT Light"/>
                      </a:endParaRPr>
                    </a:p>
                  </a:txBody>
                  <a:tcPr marL="108000" marR="0" marT="72000" marB="72000">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lnB w="6350">
                      <a:solidFill>
                        <a:srgbClr val="E6E7E8"/>
                      </a:solidFill>
                      <a:prstDash val="solid"/>
                    </a:lnB>
                  </a:tcPr>
                </a:tc>
                <a:extLst>
                  <a:ext uri="{0D108BD9-81ED-4DB2-BD59-A6C34878D82A}">
                    <a16:rowId xmlns:a16="http://schemas.microsoft.com/office/drawing/2014/main" val="10012"/>
                  </a:ext>
                </a:extLst>
              </a:tr>
            </a:tbl>
          </a:graphicData>
        </a:graphic>
      </p:graphicFrame>
      <p:sp>
        <p:nvSpPr>
          <p:cNvPr id="13" name="object 12">
            <a:extLst>
              <a:ext uri="{FF2B5EF4-FFF2-40B4-BE49-F238E27FC236}">
                <a16:creationId xmlns:a16="http://schemas.microsoft.com/office/drawing/2014/main" id="{15281216-D86C-E111-FAA6-C9D49DA05351}"/>
              </a:ext>
            </a:extLst>
          </p:cNvPr>
          <p:cNvSpPr txBox="1"/>
          <p:nvPr/>
        </p:nvSpPr>
        <p:spPr>
          <a:xfrm>
            <a:off x="13476849" y="2719759"/>
            <a:ext cx="4367157" cy="5770811"/>
          </a:xfrm>
          <a:prstGeom prst="rect">
            <a:avLst/>
          </a:prstGeom>
        </p:spPr>
        <p:txBody>
          <a:bodyPr vert="horz" wrap="square" lIns="0" tIns="0" rIns="0" bIns="0" rtlCol="0" anchor="t">
            <a:spAutoFit/>
          </a:bodyPr>
          <a:lstStyle/>
          <a:p>
            <a:pPr marL="360000" marR="255905" indent="-360000">
              <a:spcBef>
                <a:spcPts val="1800"/>
              </a:spcBef>
              <a:buFont typeface="Wingdings" panose="05000000000000000000" pitchFamily="2" charset="2"/>
              <a:buChar char="§"/>
            </a:pPr>
            <a:r>
              <a:rPr b="1">
                <a:solidFill>
                  <a:srgbClr val="C23350"/>
                </a:solidFill>
                <a:latin typeface="Montserrat" panose="00000500000000000000" pitchFamily="2" charset="-52"/>
                <a:cs typeface="Futura PT Bold"/>
              </a:rPr>
              <a:t>Transfer pricing </a:t>
            </a:r>
            <a:r>
              <a:rPr>
                <a:solidFill>
                  <a:srgbClr val="4C4D4F"/>
                </a:solidFill>
                <a:latin typeface="Montserrat" panose="00000500000000000000" pitchFamily="2" charset="-52"/>
                <a:cs typeface="Futura PT Light"/>
              </a:rPr>
              <a:t>(since 2</a:t>
            </a:r>
            <a:r>
              <a:rPr spc="-135">
                <a:solidFill>
                  <a:srgbClr val="4C4D4F"/>
                </a:solidFill>
                <a:latin typeface="Montserrat" panose="00000500000000000000" pitchFamily="2" charset="-52"/>
                <a:cs typeface="Futura PT Light"/>
              </a:rPr>
              <a:t>0</a:t>
            </a:r>
            <a:r>
              <a:rPr spc="-145">
                <a:solidFill>
                  <a:srgbClr val="4C4D4F"/>
                </a:solidFill>
                <a:latin typeface="Montserrat" panose="00000500000000000000" pitchFamily="2" charset="-52"/>
                <a:cs typeface="Futura PT Light"/>
              </a:rPr>
              <a:t>1</a:t>
            </a:r>
            <a:r>
              <a:rPr>
                <a:solidFill>
                  <a:srgbClr val="4C4D4F"/>
                </a:solidFill>
                <a:latin typeface="Montserrat" panose="00000500000000000000" pitchFamily="2" charset="-52"/>
                <a:cs typeface="Futura PT Light"/>
              </a:rPr>
              <a:t>3)</a:t>
            </a:r>
            <a:endParaRPr lang="en-US">
              <a:latin typeface="Montserrat" panose="00000500000000000000" pitchFamily="2" charset="-52"/>
              <a:cs typeface="Futura PT Light"/>
            </a:endParaRPr>
          </a:p>
          <a:p>
            <a:pPr marL="360000" marR="89535" indent="-360000">
              <a:spcBef>
                <a:spcPts val="1800"/>
              </a:spcBef>
              <a:buFont typeface="Wingdings" panose="05000000000000000000" pitchFamily="2" charset="2"/>
              <a:buChar char="§"/>
            </a:pPr>
            <a:r>
              <a:rPr b="1" spc="-48">
                <a:solidFill>
                  <a:srgbClr val="C23350"/>
                </a:solidFill>
                <a:latin typeface="Montserrat" panose="00000500000000000000" pitchFamily="2" charset="-52"/>
                <a:cs typeface="Futura PT Bold"/>
              </a:rPr>
              <a:t>V</a:t>
            </a:r>
            <a:r>
              <a:rPr b="1" spc="-29">
                <a:solidFill>
                  <a:srgbClr val="C23350"/>
                </a:solidFill>
                <a:latin typeface="Montserrat" panose="00000500000000000000" pitchFamily="2" charset="-52"/>
                <a:cs typeface="Futura PT Bold"/>
              </a:rPr>
              <a:t>A</a:t>
            </a:r>
            <a:r>
              <a:rPr b="1">
                <a:solidFill>
                  <a:srgbClr val="C23350"/>
                </a:solidFill>
                <a:latin typeface="Montserrat" panose="00000500000000000000" pitchFamily="2" charset="-52"/>
                <a:cs typeface="Futura PT Bold"/>
              </a:rPr>
              <a:t>T ele</a:t>
            </a:r>
            <a:r>
              <a:rPr b="1" spc="5">
                <a:solidFill>
                  <a:srgbClr val="C23350"/>
                </a:solidFill>
                <a:latin typeface="Montserrat" panose="00000500000000000000" pitchFamily="2" charset="-52"/>
                <a:cs typeface="Futura PT Bold"/>
              </a:rPr>
              <a:t>c</a:t>
            </a:r>
            <a:r>
              <a:rPr b="1">
                <a:solidFill>
                  <a:srgbClr val="C23350"/>
                </a:solidFill>
                <a:latin typeface="Montserrat" panose="00000500000000000000" pitchFamily="2" charset="-52"/>
                <a:cs typeface="Futura PT Bold"/>
              </a:rPr>
              <a:t>t</a:t>
            </a:r>
            <a:r>
              <a:rPr b="1" spc="-19">
                <a:solidFill>
                  <a:srgbClr val="C23350"/>
                </a:solidFill>
                <a:latin typeface="Montserrat" panose="00000500000000000000" pitchFamily="2" charset="-52"/>
                <a:cs typeface="Futura PT Bold"/>
              </a:rPr>
              <a:t>r</a:t>
            </a:r>
            <a:r>
              <a:rPr b="1">
                <a:solidFill>
                  <a:srgbClr val="C23350"/>
                </a:solidFill>
                <a:latin typeface="Montserrat" panose="00000500000000000000" pitchFamily="2" charset="-52"/>
                <a:cs typeface="Futura PT Bold"/>
              </a:rPr>
              <a:t>onic administration s</a:t>
            </a:r>
            <a:r>
              <a:rPr b="1" spc="-39">
                <a:solidFill>
                  <a:srgbClr val="C23350"/>
                </a:solidFill>
                <a:latin typeface="Montserrat" panose="00000500000000000000" pitchFamily="2" charset="-52"/>
                <a:cs typeface="Futura PT Bold"/>
              </a:rPr>
              <a:t>y</a:t>
            </a:r>
            <a:r>
              <a:rPr b="1">
                <a:solidFill>
                  <a:srgbClr val="C23350"/>
                </a:solidFill>
                <a:latin typeface="Montserrat" panose="00000500000000000000" pitchFamily="2" charset="-52"/>
                <a:cs typeface="Futura PT Bold"/>
              </a:rPr>
              <a:t>stem </a:t>
            </a:r>
            <a:r>
              <a:rPr>
                <a:solidFill>
                  <a:srgbClr val="4C4D4F"/>
                </a:solidFill>
                <a:latin typeface="Montserrat" panose="00000500000000000000" pitchFamily="2" charset="-52"/>
                <a:cs typeface="Futura PT Light"/>
              </a:rPr>
              <a:t>(since 2</a:t>
            </a:r>
            <a:r>
              <a:rPr spc="-135">
                <a:solidFill>
                  <a:srgbClr val="4C4D4F"/>
                </a:solidFill>
                <a:latin typeface="Montserrat" panose="00000500000000000000" pitchFamily="2" charset="-52"/>
                <a:cs typeface="Futura PT Light"/>
              </a:rPr>
              <a:t>0</a:t>
            </a:r>
            <a:r>
              <a:rPr spc="-145">
                <a:solidFill>
                  <a:srgbClr val="4C4D4F"/>
                </a:solidFill>
                <a:latin typeface="Montserrat" panose="00000500000000000000" pitchFamily="2" charset="-52"/>
                <a:cs typeface="Futura PT Light"/>
              </a:rPr>
              <a:t>1</a:t>
            </a:r>
            <a:r>
              <a:rPr>
                <a:solidFill>
                  <a:srgbClr val="4C4D4F"/>
                </a:solidFill>
                <a:latin typeface="Montserrat" panose="00000500000000000000" pitchFamily="2" charset="-52"/>
                <a:cs typeface="Futura PT Light"/>
              </a:rPr>
              <a:t>5)</a:t>
            </a:r>
            <a:endParaRPr lang="ru-RU">
              <a:latin typeface="Montserrat" panose="00000500000000000000" pitchFamily="2" charset="-52"/>
              <a:cs typeface="Futura PT Light"/>
            </a:endParaRPr>
          </a:p>
          <a:p>
            <a:pPr marL="360000" marR="4445" indent="-360000">
              <a:spcBef>
                <a:spcPts val="1800"/>
              </a:spcBef>
              <a:buFont typeface="Wingdings" panose="05000000000000000000" pitchFamily="2" charset="2"/>
              <a:buChar char="§"/>
            </a:pPr>
            <a:r>
              <a:rPr b="1">
                <a:solidFill>
                  <a:srgbClr val="C23350"/>
                </a:solidFill>
                <a:latin typeface="Montserrat" panose="00000500000000000000" pitchFamily="2" charset="-52"/>
                <a:cs typeface="Futura PT Bold"/>
              </a:rPr>
              <a:t>Multilateral Con</a:t>
            </a:r>
            <a:r>
              <a:rPr b="1" spc="-24">
                <a:solidFill>
                  <a:srgbClr val="C23350"/>
                </a:solidFill>
                <a:latin typeface="Montserrat" panose="00000500000000000000" pitchFamily="2" charset="-52"/>
                <a:cs typeface="Futura PT Bold"/>
              </a:rPr>
              <a:t>v</a:t>
            </a:r>
            <a:r>
              <a:rPr b="1">
                <a:solidFill>
                  <a:srgbClr val="C23350"/>
                </a:solidFill>
                <a:latin typeface="Montserrat" panose="00000500000000000000" pitchFamily="2" charset="-52"/>
                <a:cs typeface="Futura PT Bold"/>
              </a:rPr>
              <a:t>ention to Implement</a:t>
            </a:r>
            <a:r>
              <a:rPr b="1" spc="-10">
                <a:solidFill>
                  <a:srgbClr val="C23350"/>
                </a:solidFill>
                <a:latin typeface="Montserrat" panose="00000500000000000000" pitchFamily="2" charset="-52"/>
                <a:cs typeface="Futura PT Bold"/>
              </a:rPr>
              <a:t> </a:t>
            </a:r>
            <a:r>
              <a:rPr b="1" spc="-39">
                <a:solidFill>
                  <a:srgbClr val="C23350"/>
                </a:solidFill>
                <a:latin typeface="Montserrat" panose="00000500000000000000" pitchFamily="2" charset="-52"/>
                <a:cs typeface="Futura PT Bold"/>
              </a:rPr>
              <a:t>T</a:t>
            </a:r>
            <a:r>
              <a:rPr b="1">
                <a:solidFill>
                  <a:srgbClr val="C23350"/>
                </a:solidFill>
                <a:latin typeface="Montserrat" panose="00000500000000000000" pitchFamily="2" charset="-52"/>
                <a:cs typeface="Futura PT Bold"/>
              </a:rPr>
              <a:t>ax-Trea</a:t>
            </a:r>
            <a:r>
              <a:rPr b="1" spc="24">
                <a:solidFill>
                  <a:srgbClr val="C23350"/>
                </a:solidFill>
                <a:latin typeface="Montserrat" panose="00000500000000000000" pitchFamily="2" charset="-52"/>
                <a:cs typeface="Futura PT Bold"/>
              </a:rPr>
              <a:t>t</a:t>
            </a:r>
            <a:r>
              <a:rPr b="1">
                <a:solidFill>
                  <a:srgbClr val="C23350"/>
                </a:solidFill>
                <a:latin typeface="Montserrat" panose="00000500000000000000" pitchFamily="2" charset="-52"/>
                <a:cs typeface="Futura PT Bold"/>
              </a:rPr>
              <a:t>y-Related Measures to Pre</a:t>
            </a:r>
            <a:r>
              <a:rPr b="1" spc="-24">
                <a:solidFill>
                  <a:srgbClr val="C23350"/>
                </a:solidFill>
                <a:latin typeface="Montserrat" panose="00000500000000000000" pitchFamily="2" charset="-52"/>
                <a:cs typeface="Futura PT Bold"/>
              </a:rPr>
              <a:t>v</a:t>
            </a:r>
            <a:r>
              <a:rPr b="1">
                <a:solidFill>
                  <a:srgbClr val="C23350"/>
                </a:solidFill>
                <a:latin typeface="Montserrat" panose="00000500000000000000" pitchFamily="2" charset="-52"/>
                <a:cs typeface="Futura PT Bold"/>
              </a:rPr>
              <a:t>ent BEPS </a:t>
            </a:r>
            <a:r>
              <a:rPr>
                <a:solidFill>
                  <a:srgbClr val="4C4D4F"/>
                </a:solidFill>
                <a:latin typeface="Montserrat" panose="00000500000000000000" pitchFamily="2" charset="-52"/>
                <a:cs typeface="Futura PT Light"/>
              </a:rPr>
              <a:t>(MLI) (</a:t>
            </a:r>
            <a:r>
              <a:rPr lang="en-US">
                <a:solidFill>
                  <a:srgbClr val="4C4D4F"/>
                </a:solidFill>
                <a:latin typeface="Montserrat" panose="00000500000000000000" pitchFamily="2" charset="-52"/>
                <a:cs typeface="Futura PT Light"/>
              </a:rPr>
              <a:t>Since 2019</a:t>
            </a:r>
            <a:r>
              <a:rPr>
                <a:solidFill>
                  <a:srgbClr val="4C4D4F"/>
                </a:solidFill>
                <a:latin typeface="Montserrat" panose="00000500000000000000" pitchFamily="2" charset="-52"/>
                <a:cs typeface="Futura PT Light"/>
              </a:rPr>
              <a:t>)</a:t>
            </a:r>
            <a:endParaRPr lang="ru-RU">
              <a:latin typeface="Montserrat" panose="00000500000000000000" pitchFamily="2" charset="-52"/>
              <a:cs typeface="Futura PT Light"/>
            </a:endParaRPr>
          </a:p>
          <a:p>
            <a:pPr marL="360000" indent="-360000">
              <a:spcBef>
                <a:spcPts val="1800"/>
              </a:spcBef>
              <a:buFont typeface="Wingdings" panose="05000000000000000000" pitchFamily="2" charset="2"/>
              <a:buChar char="§"/>
            </a:pPr>
            <a:r>
              <a:rPr b="1" spc="-39">
                <a:solidFill>
                  <a:srgbClr val="C23350"/>
                </a:solidFill>
                <a:latin typeface="Montserrat" panose="00000500000000000000" pitchFamily="2" charset="-52"/>
                <a:cs typeface="Futura PT Bold"/>
              </a:rPr>
              <a:t>F</a:t>
            </a:r>
            <a:r>
              <a:rPr b="1" spc="-29">
                <a:solidFill>
                  <a:srgbClr val="C23350"/>
                </a:solidFill>
                <a:latin typeface="Montserrat" panose="00000500000000000000" pitchFamily="2" charset="-52"/>
                <a:cs typeface="Futura PT Bold"/>
              </a:rPr>
              <a:t>A</a:t>
            </a:r>
            <a:r>
              <a:rPr b="1">
                <a:solidFill>
                  <a:srgbClr val="C23350"/>
                </a:solidFill>
                <a:latin typeface="Montserrat" panose="00000500000000000000" pitchFamily="2" charset="-52"/>
                <a:cs typeface="Futura PT Bold"/>
              </a:rPr>
              <a:t>TCA </a:t>
            </a:r>
            <a:r>
              <a:rPr>
                <a:solidFill>
                  <a:srgbClr val="4C4D4F"/>
                </a:solidFill>
                <a:latin typeface="Montserrat" panose="00000500000000000000" pitchFamily="2" charset="-52"/>
                <a:cs typeface="Futura PT Light"/>
              </a:rPr>
              <a:t>(</a:t>
            </a:r>
            <a:r>
              <a:rPr lang="en-US">
                <a:solidFill>
                  <a:srgbClr val="4C4D4F"/>
                </a:solidFill>
                <a:latin typeface="Montserrat" panose="00000500000000000000" pitchFamily="2" charset="-52"/>
                <a:cs typeface="Futura PT Light"/>
              </a:rPr>
              <a:t>Since 2020</a:t>
            </a:r>
            <a:r>
              <a:rPr>
                <a:solidFill>
                  <a:srgbClr val="4C4D4F"/>
                </a:solidFill>
                <a:latin typeface="Montserrat" panose="00000500000000000000" pitchFamily="2" charset="-52"/>
                <a:cs typeface="Futura PT Light"/>
              </a:rPr>
              <a:t>)</a:t>
            </a:r>
            <a:endParaRPr lang="ru-RU">
              <a:latin typeface="Montserrat" panose="00000500000000000000" pitchFamily="2" charset="-52"/>
              <a:cs typeface="Futura PT Light"/>
            </a:endParaRPr>
          </a:p>
          <a:p>
            <a:pPr marL="360000" marR="398780" indent="-360000">
              <a:spcBef>
                <a:spcPts val="1800"/>
              </a:spcBef>
              <a:buFont typeface="Wingdings" panose="05000000000000000000" pitchFamily="2" charset="2"/>
              <a:buChar char="§"/>
            </a:pPr>
            <a:r>
              <a:rPr b="1">
                <a:solidFill>
                  <a:srgbClr val="C23350"/>
                </a:solidFill>
                <a:latin typeface="Montserrat" panose="00000500000000000000" pitchFamily="2" charset="-52"/>
                <a:cs typeface="Futura PT Bold"/>
              </a:rPr>
              <a:t>Cont</a:t>
            </a:r>
            <a:r>
              <a:rPr b="1" spc="-19">
                <a:solidFill>
                  <a:srgbClr val="C23350"/>
                </a:solidFill>
                <a:latin typeface="Montserrat" panose="00000500000000000000" pitchFamily="2" charset="-52"/>
                <a:cs typeface="Futura PT Bold"/>
              </a:rPr>
              <a:t>r</a:t>
            </a:r>
            <a:r>
              <a:rPr b="1">
                <a:solidFill>
                  <a:srgbClr val="C23350"/>
                </a:solidFill>
                <a:latin typeface="Montserrat" panose="00000500000000000000" pitchFamily="2" charset="-52"/>
                <a:cs typeface="Futura PT Bold"/>
              </a:rPr>
              <a:t>olled Foreign </a:t>
            </a:r>
            <a:r>
              <a:rPr lang="en-US" b="1">
                <a:solidFill>
                  <a:srgbClr val="C23350"/>
                </a:solidFill>
                <a:latin typeface="Montserrat" panose="00000500000000000000" pitchFamily="2" charset="-52"/>
                <a:cs typeface="Futura PT Bold"/>
              </a:rPr>
              <a:t>Companies</a:t>
            </a:r>
            <a:r>
              <a:rPr b="1">
                <a:solidFill>
                  <a:srgbClr val="C23350"/>
                </a:solidFill>
                <a:latin typeface="Montserrat" panose="00000500000000000000" pitchFamily="2" charset="-52"/>
                <a:cs typeface="Futura PT Bold"/>
              </a:rPr>
              <a:t> </a:t>
            </a:r>
            <a:r>
              <a:rPr>
                <a:solidFill>
                  <a:srgbClr val="4C4D4F"/>
                </a:solidFill>
                <a:latin typeface="Montserrat" panose="00000500000000000000" pitchFamily="2" charset="-52"/>
                <a:cs typeface="Futura PT Light"/>
              </a:rPr>
              <a:t>(C</a:t>
            </a:r>
            <a:r>
              <a:rPr spc="-19">
                <a:solidFill>
                  <a:srgbClr val="4C4D4F"/>
                </a:solidFill>
                <a:latin typeface="Montserrat" panose="00000500000000000000" pitchFamily="2" charset="-52"/>
                <a:cs typeface="Futura PT Light"/>
              </a:rPr>
              <a:t>F</a:t>
            </a:r>
            <a:r>
              <a:rPr>
                <a:solidFill>
                  <a:srgbClr val="4C4D4F"/>
                </a:solidFill>
                <a:latin typeface="Montserrat" panose="00000500000000000000" pitchFamily="2" charset="-52"/>
                <a:cs typeface="Futura PT Light"/>
              </a:rPr>
              <a:t>C) (</a:t>
            </a:r>
            <a:r>
              <a:rPr lang="en-US">
                <a:solidFill>
                  <a:srgbClr val="4C4D4F"/>
                </a:solidFill>
                <a:latin typeface="Montserrat" panose="00000500000000000000" pitchFamily="2" charset="-52"/>
                <a:cs typeface="Futura PT Light"/>
              </a:rPr>
              <a:t>since 2022</a:t>
            </a:r>
            <a:r>
              <a:rPr>
                <a:solidFill>
                  <a:srgbClr val="4C4D4F"/>
                </a:solidFill>
                <a:latin typeface="Montserrat" panose="00000500000000000000" pitchFamily="2" charset="-52"/>
                <a:cs typeface="Futura PT Light"/>
              </a:rPr>
              <a:t>)</a:t>
            </a:r>
            <a:endParaRPr lang="en-US">
              <a:solidFill>
                <a:srgbClr val="4C4D4F"/>
              </a:solidFill>
              <a:latin typeface="Montserrat" panose="00000500000000000000" pitchFamily="2" charset="-52"/>
              <a:cs typeface="Futura PT Light"/>
            </a:endParaRPr>
          </a:p>
          <a:p>
            <a:pPr marL="360000" marR="398780" indent="-360000">
              <a:spcBef>
                <a:spcPts val="1800"/>
              </a:spcBef>
              <a:buFont typeface="Wingdings" panose="05000000000000000000" pitchFamily="2" charset="2"/>
              <a:buChar char="§"/>
            </a:pPr>
            <a:r>
              <a:rPr lang="en-US" b="1">
                <a:solidFill>
                  <a:srgbClr val="C23350"/>
                </a:solidFill>
                <a:latin typeface="Montserrat" panose="00000500000000000000" pitchFamily="2" charset="-52"/>
                <a:cs typeface="Futura PT Light"/>
              </a:rPr>
              <a:t>Diia City</a:t>
            </a:r>
            <a:r>
              <a:rPr lang="en-US" b="1">
                <a:solidFill>
                  <a:srgbClr val="FF0000"/>
                </a:solidFill>
                <a:latin typeface="Montserrat" panose="00000500000000000000" pitchFamily="2" charset="-52"/>
                <a:cs typeface="Futura PT Light"/>
              </a:rPr>
              <a:t> </a:t>
            </a:r>
            <a:r>
              <a:rPr lang="en-US">
                <a:solidFill>
                  <a:srgbClr val="4C4D4F"/>
                </a:solidFill>
                <a:latin typeface="Montserrat" panose="00000500000000000000" pitchFamily="2" charset="-52"/>
                <a:cs typeface="Futura PT Light"/>
              </a:rPr>
              <a:t>(since 2022)</a:t>
            </a:r>
          </a:p>
          <a:p>
            <a:pPr marL="360000" marR="398780" indent="-360000">
              <a:spcBef>
                <a:spcPts val="1800"/>
              </a:spcBef>
              <a:buFont typeface="Wingdings" panose="05000000000000000000" pitchFamily="2" charset="2"/>
              <a:buChar char="§"/>
            </a:pPr>
            <a:r>
              <a:rPr lang="en-US" b="1">
                <a:solidFill>
                  <a:srgbClr val="C23350"/>
                </a:solidFill>
                <a:latin typeface="Montserrat" panose="00000500000000000000" pitchFamily="2" charset="-52"/>
                <a:cs typeface="Futura PT Bold"/>
              </a:rPr>
              <a:t>Automatic </a:t>
            </a:r>
            <a:r>
              <a:rPr lang="en-US" b="1">
                <a:solidFill>
                  <a:srgbClr val="C23350"/>
                </a:solidFill>
                <a:latin typeface="Montserrat" panose="00000500000000000000" pitchFamily="2" charset="-52"/>
              </a:rPr>
              <a:t>Exchange</a:t>
            </a:r>
            <a:r>
              <a:rPr lang="en-US" b="1">
                <a:solidFill>
                  <a:srgbClr val="C23350"/>
                </a:solidFill>
                <a:latin typeface="Montserrat" panose="00000500000000000000" pitchFamily="2" charset="-52"/>
                <a:cs typeface="Futura PT Bold"/>
              </a:rPr>
              <a:t> of Information </a:t>
            </a:r>
            <a:r>
              <a:rPr lang="en-US">
                <a:solidFill>
                  <a:srgbClr val="4C4D4F"/>
                </a:solidFill>
                <a:latin typeface="Montserrat" panose="00000500000000000000" pitchFamily="2" charset="-52"/>
                <a:cs typeface="Futura PT Light"/>
              </a:rPr>
              <a:t>(CRS) (since 2</a:t>
            </a:r>
            <a:r>
              <a:rPr lang="en-US" spc="-39">
                <a:solidFill>
                  <a:srgbClr val="4C4D4F"/>
                </a:solidFill>
                <a:latin typeface="Montserrat" panose="00000500000000000000" pitchFamily="2" charset="-52"/>
                <a:cs typeface="Futura PT Light"/>
              </a:rPr>
              <a:t>0</a:t>
            </a:r>
            <a:r>
              <a:rPr lang="en-US">
                <a:solidFill>
                  <a:srgbClr val="4C4D4F"/>
                </a:solidFill>
                <a:latin typeface="Montserrat" panose="00000500000000000000" pitchFamily="2" charset="-52"/>
                <a:cs typeface="Futura PT Light"/>
              </a:rPr>
              <a:t>24)</a:t>
            </a:r>
          </a:p>
          <a:p>
            <a:pPr marL="360000" marR="398780" indent="-360000">
              <a:spcBef>
                <a:spcPts val="1800"/>
              </a:spcBef>
              <a:buFont typeface="Wingdings" panose="05000000000000000000" pitchFamily="2" charset="2"/>
              <a:buChar char="§"/>
            </a:pPr>
            <a:r>
              <a:rPr lang="en-US" b="1">
                <a:solidFill>
                  <a:srgbClr val="C23350"/>
                </a:solidFill>
                <a:latin typeface="Montserrat" panose="00000500000000000000" pitchFamily="2" charset="-52"/>
                <a:cs typeface="Futura PT Light"/>
              </a:rPr>
              <a:t>DAC-7</a:t>
            </a:r>
            <a:r>
              <a:rPr lang="en-US">
                <a:solidFill>
                  <a:srgbClr val="4C4D4F"/>
                </a:solidFill>
                <a:latin typeface="Montserrat" panose="00000500000000000000" pitchFamily="2" charset="-52"/>
                <a:cs typeface="Futura PT Light"/>
              </a:rPr>
              <a:t> </a:t>
            </a:r>
            <a:r>
              <a:rPr lang="en-US" b="1">
                <a:solidFill>
                  <a:srgbClr val="C23350"/>
                </a:solidFill>
                <a:latin typeface="Montserrat" panose="00000500000000000000" pitchFamily="2" charset="-52"/>
              </a:rPr>
              <a:t>/ DAC-8 </a:t>
            </a:r>
            <a:r>
              <a:rPr lang="en-US">
                <a:solidFill>
                  <a:srgbClr val="4C4D4F"/>
                </a:solidFill>
                <a:latin typeface="Montserrat" panose="00000500000000000000" pitchFamily="2" charset="-52"/>
                <a:cs typeface="Futura PT Light"/>
              </a:rPr>
              <a:t>(expected since 2026)</a:t>
            </a:r>
            <a:endParaRPr lang="en-US">
              <a:latin typeface="Montserrat" panose="00000500000000000000" pitchFamily="2" charset="-52"/>
              <a:cs typeface="Futura PT Light"/>
            </a:endParaRPr>
          </a:p>
        </p:txBody>
      </p:sp>
    </p:spTree>
    <p:extLst>
      <p:ext uri="{BB962C8B-B14F-4D97-AF65-F5344CB8AC3E}">
        <p14:creationId xmlns:p14="http://schemas.microsoft.com/office/powerpoint/2010/main" val="3382180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4" name="лого"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7" name="Description"/>
          <p:cNvSpPr/>
          <p:nvPr/>
        </p:nvSpPr>
        <p:spPr>
          <a:xfrm>
            <a:off x="761999" y="2458313"/>
            <a:ext cx="7864416" cy="6905625"/>
          </a:xfrm>
          <a:prstGeom prst="rect">
            <a:avLst/>
          </a:prstGeom>
          <a:noFill/>
          <a:ln/>
        </p:spPr>
        <p:txBody>
          <a:bodyPr wrap="square" lIns="0" tIns="0" rIns="0" bIns="0" rtlCol="0" anchor="t"/>
          <a:lstStyle/>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400" b="1" i="0" u="none" strike="noStrike" kern="1200" cap="none" spc="0" normalizeH="0" baseline="0" noProof="0" dirty="0">
                <a:ln>
                  <a:noFill/>
                </a:ln>
                <a:solidFill>
                  <a:srgbClr val="C23350"/>
                </a:solidFill>
                <a:effectLst/>
                <a:uLnTx/>
                <a:uFillTx/>
                <a:latin typeface="Montserrat" pitchFamily="2" charset="0"/>
                <a:ea typeface="Mazzard H Regular" pitchFamily="34" charset="-122"/>
                <a:cs typeface="Mazzard H Regular" pitchFamily="34" charset="-120"/>
              </a:rPr>
              <a:t>Anti-corruption reform</a:t>
            </a: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 creation of National Anti-Corruption Bureau of Ukraine; </a:t>
            </a:r>
          </a:p>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400" b="1" i="0" u="none" strike="noStrike" kern="1200" cap="none" spc="0" normalizeH="0" baseline="0" noProof="0" dirty="0">
                <a:ln>
                  <a:noFill/>
                </a:ln>
                <a:solidFill>
                  <a:srgbClr val="C23350"/>
                </a:solidFill>
                <a:effectLst/>
                <a:uLnTx/>
                <a:uFillTx/>
                <a:latin typeface="Montserrat" pitchFamily="2" charset="0"/>
                <a:ea typeface="Mazzard H Regular" pitchFamily="34" charset="-122"/>
                <a:cs typeface="Mazzard H Regular" pitchFamily="34" charset="-120"/>
              </a:rPr>
              <a:t>Judicial reform, reform in judgments enforcement;</a:t>
            </a:r>
          </a:p>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400" b="1" i="0" u="none" strike="noStrike" kern="1200" cap="none" spc="0" normalizeH="0" baseline="0" noProof="0" dirty="0">
                <a:ln>
                  <a:noFill/>
                </a:ln>
                <a:solidFill>
                  <a:srgbClr val="C23350"/>
                </a:solidFill>
                <a:effectLst/>
                <a:uLnTx/>
                <a:uFillTx/>
                <a:latin typeface="Montserrat" pitchFamily="2" charset="0"/>
                <a:ea typeface="Mazzard H Regular" pitchFamily="34" charset="-122"/>
                <a:cs typeface="Mazzard H Regular" pitchFamily="34" charset="-120"/>
              </a:rPr>
              <a:t> Strengthening of anti-raider legislation; </a:t>
            </a:r>
          </a:p>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400" b="1" i="0" u="none" strike="noStrike" kern="1200" cap="none" spc="0" normalizeH="0" baseline="0" noProof="0" dirty="0">
                <a:ln>
                  <a:noFill/>
                </a:ln>
                <a:solidFill>
                  <a:srgbClr val="C23350"/>
                </a:solidFill>
                <a:effectLst/>
                <a:uLnTx/>
                <a:uFillTx/>
                <a:latin typeface="Montserrat" pitchFamily="2" charset="0"/>
                <a:ea typeface="Mazzard H Regular" pitchFamily="34" charset="-122"/>
                <a:cs typeface="Mazzard H Regular" pitchFamily="34" charset="-120"/>
              </a:rPr>
              <a:t>Decentralization of powers to the registration; </a:t>
            </a:r>
          </a:p>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Amendments of legislation on </a:t>
            </a:r>
            <a:r>
              <a:rPr kumimoji="0" lang="en-US" sz="2400" b="1" i="0" u="none" strike="noStrike" kern="1200" cap="none" spc="0" normalizeH="0" baseline="0" noProof="0" dirty="0">
                <a:ln>
                  <a:noFill/>
                </a:ln>
                <a:solidFill>
                  <a:srgbClr val="C23350"/>
                </a:solidFill>
                <a:effectLst/>
                <a:uLnTx/>
                <a:uFillTx/>
                <a:latin typeface="Montserrat" pitchFamily="2" charset="0"/>
                <a:ea typeface="Mazzard H Regular" pitchFamily="34" charset="-122"/>
                <a:cs typeface="Mazzard H Regular" pitchFamily="34" charset="-120"/>
              </a:rPr>
              <a:t>corporate governance</a:t>
            </a: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 introduction of the shareholders agreements; </a:t>
            </a:r>
          </a:p>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Simplifying the procedure of obtaining of </a:t>
            </a:r>
            <a:r>
              <a:rPr kumimoji="0" lang="en-US" sz="2400" b="1" i="0" u="none" strike="noStrike" kern="1200" cap="none" spc="0" normalizeH="0" baseline="0" noProof="0" dirty="0">
                <a:ln>
                  <a:noFill/>
                </a:ln>
                <a:solidFill>
                  <a:srgbClr val="C23350"/>
                </a:solidFill>
                <a:effectLst/>
                <a:uLnTx/>
                <a:uFillTx/>
                <a:latin typeface="Montserrat" pitchFamily="2" charset="0"/>
                <a:ea typeface="Mazzard H Regular" pitchFamily="34" charset="-122"/>
                <a:cs typeface="Mazzard H Regular" pitchFamily="34" charset="-120"/>
              </a:rPr>
              <a:t>work permits </a:t>
            </a: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and </a:t>
            </a:r>
            <a:r>
              <a:rPr kumimoji="0" lang="en-US" sz="2400" b="1" i="0" u="none" strike="noStrike" kern="1200" cap="none" spc="0" normalizeH="0" baseline="0" noProof="0" dirty="0">
                <a:ln>
                  <a:noFill/>
                </a:ln>
                <a:solidFill>
                  <a:srgbClr val="C23350"/>
                </a:solidFill>
                <a:effectLst/>
                <a:uLnTx/>
                <a:uFillTx/>
                <a:latin typeface="Montserrat" pitchFamily="2" charset="0"/>
                <a:ea typeface="Mazzard H Regular" pitchFamily="34" charset="-122"/>
                <a:cs typeface="Mazzard H Regular" pitchFamily="34" charset="-120"/>
              </a:rPr>
              <a:t>temporary residence permits </a:t>
            </a: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for foreign citizens; </a:t>
            </a:r>
          </a:p>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Liberalization of </a:t>
            </a:r>
            <a:r>
              <a:rPr kumimoji="0" lang="en-US" sz="2400" b="1" i="0" u="none" strike="noStrike" kern="1200" cap="none" spc="0" normalizeH="0" baseline="0" noProof="0" dirty="0">
                <a:ln>
                  <a:noFill/>
                </a:ln>
                <a:solidFill>
                  <a:srgbClr val="C23350"/>
                </a:solidFill>
                <a:effectLst/>
                <a:uLnTx/>
                <a:uFillTx/>
                <a:latin typeface="Montserrat" pitchFamily="2" charset="0"/>
                <a:ea typeface="Mazzard H Regular" pitchFamily="34" charset="-122"/>
                <a:cs typeface="Mazzard H Regular" pitchFamily="34" charset="-120"/>
              </a:rPr>
              <a:t>foreign currency control </a:t>
            </a: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by National Bank of Ukraine.</a:t>
            </a:r>
            <a:endParaRPr kumimoji="0" lang="en-US" sz="2400" b="0" i="0" u="none" strike="noStrike" kern="1200" cap="none" spc="0" normalizeH="0" baseline="0" noProof="0" dirty="0">
              <a:ln>
                <a:noFill/>
              </a:ln>
              <a:solidFill>
                <a:srgbClr val="292B2D"/>
              </a:solidFill>
              <a:effectLst/>
              <a:uLnTx/>
              <a:uFillTx/>
              <a:latin typeface="Montserrat"/>
              <a:ea typeface="+mn-ea"/>
              <a:cs typeface="+mn-cs"/>
            </a:endParaRPr>
          </a:p>
        </p:txBody>
      </p:sp>
      <p:sp>
        <p:nvSpPr>
          <p:cNvPr id="10" name="default_name">
            <a:extLst>
              <a:ext uri="{FF2B5EF4-FFF2-40B4-BE49-F238E27FC236}">
                <a16:creationId xmlns:a16="http://schemas.microsoft.com/office/drawing/2014/main" id="{8B2AB1A6-57C5-4378-9924-AFF4B628E2BC}"/>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Improvement of investment climate</a:t>
            </a:r>
            <a:endParaRPr lang="uk-UA" sz="3800" b="1">
              <a:solidFill>
                <a:srgbClr val="FFFFFF"/>
              </a:solidFill>
              <a:latin typeface="Montserrat"/>
              <a:ea typeface="Mazzard H Semi Bold"/>
            </a:endParaRPr>
          </a:p>
        </p:txBody>
      </p:sp>
      <p:sp>
        <p:nvSpPr>
          <p:cNvPr id="3" name="TextBox 2">
            <a:extLst>
              <a:ext uri="{FF2B5EF4-FFF2-40B4-BE49-F238E27FC236}">
                <a16:creationId xmlns:a16="http://schemas.microsoft.com/office/drawing/2014/main" id="{762E1782-4E5B-4830-BE30-02CDD4803EA6}"/>
              </a:ext>
            </a:extLst>
          </p:cNvPr>
          <p:cNvSpPr txBox="1"/>
          <p:nvPr/>
        </p:nvSpPr>
        <p:spPr>
          <a:xfrm>
            <a:off x="761999" y="1581150"/>
            <a:ext cx="6604959" cy="646331"/>
          </a:xfrm>
          <a:prstGeom prst="rect">
            <a:avLst/>
          </a:prstGeom>
          <a:noFill/>
        </p:spPr>
        <p:txBody>
          <a:bodyPr wrap="square" rtlCol="0">
            <a:spAutoFit/>
          </a:bodyPr>
          <a:lstStyle/>
          <a:p>
            <a:r>
              <a:rPr lang="en-US" sz="3600" b="1"/>
              <a:t>Legislative changes:</a:t>
            </a:r>
            <a:endParaRPr lang="uk-UA" sz="3600" b="1"/>
          </a:p>
        </p:txBody>
      </p:sp>
      <p:sp>
        <p:nvSpPr>
          <p:cNvPr id="9" name="Description">
            <a:extLst>
              <a:ext uri="{FF2B5EF4-FFF2-40B4-BE49-F238E27FC236}">
                <a16:creationId xmlns:a16="http://schemas.microsoft.com/office/drawing/2014/main" id="{C1684260-3968-4DD2-9E6A-CD5ADB6B4713}"/>
              </a:ext>
            </a:extLst>
          </p:cNvPr>
          <p:cNvSpPr/>
          <p:nvPr/>
        </p:nvSpPr>
        <p:spPr>
          <a:xfrm>
            <a:off x="9381067" y="3878401"/>
            <a:ext cx="7992533" cy="4827449"/>
          </a:xfrm>
          <a:prstGeom prst="rect">
            <a:avLst/>
          </a:prstGeom>
          <a:noFill/>
          <a:ln/>
        </p:spPr>
        <p:txBody>
          <a:bodyPr wrap="square" lIns="0" tIns="0" rIns="0" bIns="0" rtlCol="0" anchor="t"/>
          <a:lstStyle/>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Board of exporters and investors of Ukraine under the Ministry of Foreign Affairs of Ukraine; </a:t>
            </a:r>
          </a:p>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National Investment Council; </a:t>
            </a:r>
          </a:p>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Consulting and advisory bodies to promote pre-trial settlement of disputes between investors and executive authorities (local government); </a:t>
            </a:r>
          </a:p>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Investment departments of cities’ and regional councils.</a:t>
            </a:r>
            <a:endParaRPr kumimoji="0" lang="en-US" sz="2400" b="0" i="0" u="none" strike="noStrike" kern="1200" cap="none" spc="0" normalizeH="0" baseline="0" noProof="0" dirty="0">
              <a:ln>
                <a:noFill/>
              </a:ln>
              <a:solidFill>
                <a:srgbClr val="292B2D"/>
              </a:solidFill>
              <a:effectLst/>
              <a:uLnTx/>
              <a:uFillTx/>
              <a:latin typeface="Montserrat"/>
              <a:ea typeface="+mn-ea"/>
              <a:cs typeface="+mn-cs"/>
            </a:endParaRPr>
          </a:p>
        </p:txBody>
      </p:sp>
      <p:sp>
        <p:nvSpPr>
          <p:cNvPr id="11" name="TextBox 10">
            <a:extLst>
              <a:ext uri="{FF2B5EF4-FFF2-40B4-BE49-F238E27FC236}">
                <a16:creationId xmlns:a16="http://schemas.microsoft.com/office/drawing/2014/main" id="{7500751F-3505-40D5-984A-BEF11F55097A}"/>
              </a:ext>
            </a:extLst>
          </p:cNvPr>
          <p:cNvSpPr txBox="1"/>
          <p:nvPr/>
        </p:nvSpPr>
        <p:spPr>
          <a:xfrm>
            <a:off x="9381067" y="1581150"/>
            <a:ext cx="8365066" cy="1754326"/>
          </a:xfrm>
          <a:prstGeom prst="rect">
            <a:avLst/>
          </a:prstGeom>
          <a:noFill/>
        </p:spPr>
        <p:txBody>
          <a:bodyPr wrap="square" rtlCol="0">
            <a:spAutoFit/>
          </a:bodyPr>
          <a:lstStyle/>
          <a:p>
            <a:r>
              <a:rPr lang="en-US" sz="3600" b="1"/>
              <a:t>The following bodies aimed </a:t>
            </a:r>
            <a:br>
              <a:rPr lang="en-US" sz="3600" b="1"/>
            </a:br>
            <a:r>
              <a:rPr lang="en-US" sz="3600" b="1"/>
              <a:t>to support investors were established recently:</a:t>
            </a:r>
            <a:endParaRPr lang="uk-UA" sz="3600" b="1"/>
          </a:p>
        </p:txBody>
      </p:sp>
    </p:spTree>
    <p:extLst>
      <p:ext uri="{BB962C8B-B14F-4D97-AF65-F5344CB8AC3E}">
        <p14:creationId xmlns:p14="http://schemas.microsoft.com/office/powerpoint/2010/main" val="566706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4" name="лого"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10" name="default_name">
            <a:extLst>
              <a:ext uri="{FF2B5EF4-FFF2-40B4-BE49-F238E27FC236}">
                <a16:creationId xmlns:a16="http://schemas.microsoft.com/office/drawing/2014/main" id="{8B2AB1A6-57C5-4378-9924-AFF4B628E2BC}"/>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Government support for investment </a:t>
            </a:r>
            <a:endParaRPr lang="uk-UA" sz="3800" b="1">
              <a:solidFill>
                <a:srgbClr val="FFFFFF"/>
              </a:solidFill>
              <a:latin typeface="Montserrat"/>
              <a:ea typeface="Mazzard H Semi Bold"/>
            </a:endParaRPr>
          </a:p>
        </p:txBody>
      </p:sp>
      <p:sp>
        <p:nvSpPr>
          <p:cNvPr id="9" name="Description">
            <a:extLst>
              <a:ext uri="{FF2B5EF4-FFF2-40B4-BE49-F238E27FC236}">
                <a16:creationId xmlns:a16="http://schemas.microsoft.com/office/drawing/2014/main" id="{C1684260-3968-4DD2-9E6A-CD5ADB6B4713}"/>
              </a:ext>
            </a:extLst>
          </p:cNvPr>
          <p:cNvSpPr/>
          <p:nvPr/>
        </p:nvSpPr>
        <p:spPr>
          <a:xfrm>
            <a:off x="1458824" y="3291848"/>
            <a:ext cx="5165628" cy="2479426"/>
          </a:xfrm>
          <a:prstGeom prst="rect">
            <a:avLst/>
          </a:prstGeom>
          <a:noFill/>
          <a:ln/>
        </p:spPr>
        <p:txBody>
          <a:bodyPr wrap="square" lIns="0" tIns="0" rIns="0" bIns="0" numCol="2" rtlCol="0" anchor="t"/>
          <a:lstStyle/>
          <a:p>
            <a:pPr marL="285750" marR="0" lvl="0" indent="-28575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b="0" i="0" u="none" strike="noStrike" kern="1200" cap="none" spc="0" normalizeH="0" baseline="0" noProof="0">
                <a:ln>
                  <a:noFill/>
                </a:ln>
                <a:solidFill>
                  <a:srgbClr val="292B2D"/>
                </a:solidFill>
                <a:effectLst/>
                <a:uLnTx/>
                <a:uFillTx/>
                <a:latin typeface="+mj-lt"/>
                <a:ea typeface="+mn-ea"/>
                <a:cs typeface="+mn-cs"/>
              </a:rPr>
              <a:t>Low Taxes Rate</a:t>
            </a:r>
          </a:p>
          <a:p>
            <a:pPr marL="342900" marR="0" lvl="0" indent="-34290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lang="en-US">
                <a:solidFill>
                  <a:srgbClr val="292B2D"/>
                </a:solidFill>
                <a:latin typeface="+mj-lt"/>
              </a:rPr>
              <a:t>Investment promotion </a:t>
            </a:r>
          </a:p>
          <a:p>
            <a:pPr marL="342900" marR="0" lvl="0" indent="-34290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b="0" i="0" u="none" strike="noStrike" kern="1200" cap="none" spc="0" normalizeH="0" baseline="0" noProof="0">
                <a:ln>
                  <a:noFill/>
                </a:ln>
                <a:solidFill>
                  <a:srgbClr val="292B2D"/>
                </a:solidFill>
                <a:effectLst/>
                <a:uLnTx/>
                <a:uFillTx/>
                <a:latin typeface="+mj-lt"/>
                <a:ea typeface="+mn-ea"/>
                <a:cs typeface="+mn-cs"/>
              </a:rPr>
              <a:t>Different employment </a:t>
            </a:r>
            <a:br>
              <a:rPr kumimoji="0" lang="uk-UA" b="0" i="0" u="none" strike="noStrike" kern="1200" cap="none" spc="0" normalizeH="0" baseline="0" noProof="0">
                <a:ln>
                  <a:noFill/>
                </a:ln>
                <a:solidFill>
                  <a:srgbClr val="292B2D"/>
                </a:solidFill>
                <a:effectLst/>
                <a:uLnTx/>
                <a:uFillTx/>
                <a:latin typeface="+mj-lt"/>
                <a:ea typeface="+mn-ea"/>
                <a:cs typeface="+mn-cs"/>
              </a:rPr>
            </a:br>
            <a:r>
              <a:rPr kumimoji="0" lang="en-US" b="0" i="0" u="none" strike="noStrike" kern="1200" cap="none" spc="0" normalizeH="0" baseline="0" noProof="0">
                <a:ln>
                  <a:noFill/>
                </a:ln>
                <a:solidFill>
                  <a:srgbClr val="292B2D"/>
                </a:solidFill>
                <a:effectLst/>
                <a:uLnTx/>
                <a:uFillTx/>
                <a:latin typeface="+mj-lt"/>
                <a:ea typeface="+mn-ea"/>
                <a:cs typeface="+mn-cs"/>
              </a:rPr>
              <a:t>models </a:t>
            </a:r>
            <a:endParaRPr lang="uk-UA">
              <a:solidFill>
                <a:srgbClr val="292B2D"/>
              </a:solidFill>
              <a:latin typeface="+mj-lt"/>
            </a:endParaRPr>
          </a:p>
          <a:p>
            <a:pPr marR="0" lvl="0" algn="l" defTabSz="914400" rtl="0" eaLnBrk="1" fontAlgn="auto" latinLnBrk="0" hangingPunct="1">
              <a:spcBef>
                <a:spcPts val="1800"/>
              </a:spcBef>
              <a:spcAft>
                <a:spcPts val="0"/>
              </a:spcAft>
              <a:buClr>
                <a:srgbClr val="C23350"/>
              </a:buClr>
              <a:buSzTx/>
              <a:tabLst/>
              <a:defRPr/>
            </a:pPr>
            <a:endParaRPr lang="en-US">
              <a:solidFill>
                <a:srgbClr val="292B2D"/>
              </a:solidFill>
              <a:latin typeface="+mj-lt"/>
            </a:endParaRPr>
          </a:p>
          <a:p>
            <a:pPr marL="342900" marR="0" lvl="0" indent="-34290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b="0" i="0" u="none" strike="noStrike" kern="1200" cap="none" spc="0" normalizeH="0" baseline="0" noProof="0">
                <a:ln>
                  <a:noFill/>
                </a:ln>
                <a:solidFill>
                  <a:srgbClr val="292B2D"/>
                </a:solidFill>
                <a:effectLst/>
                <a:uLnTx/>
                <a:uFillTx/>
                <a:latin typeface="+mj-lt"/>
                <a:ea typeface="+mn-ea"/>
                <a:cs typeface="+mn-cs"/>
              </a:rPr>
              <a:t>Venture investment tools</a:t>
            </a:r>
          </a:p>
          <a:p>
            <a:pPr marL="342900" marR="0" lvl="0" indent="-34290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lang="en-US">
                <a:solidFill>
                  <a:srgbClr val="292B2D"/>
                </a:solidFill>
                <a:latin typeface="+mj-lt"/>
              </a:rPr>
              <a:t>IP Protection Guarantees</a:t>
            </a:r>
          </a:p>
          <a:p>
            <a:pPr marL="342900" marR="0" lvl="0" indent="-342900" algn="l" defTabSz="914400" rtl="0" eaLnBrk="1" fontAlgn="auto" latinLnBrk="0" hangingPunct="1">
              <a:spcBef>
                <a:spcPts val="1800"/>
              </a:spcBef>
              <a:spcAft>
                <a:spcPts val="0"/>
              </a:spcAft>
              <a:buClr>
                <a:srgbClr val="C23350"/>
              </a:buClr>
              <a:buSzTx/>
              <a:buFont typeface="Wingdings" panose="05000000000000000000" pitchFamily="2" charset="2"/>
              <a:buChar char="§"/>
              <a:tabLst/>
              <a:defRPr/>
            </a:pPr>
            <a:r>
              <a:rPr kumimoji="0" lang="en-US" b="0" i="0" u="none" strike="noStrike" kern="1200" cap="none" spc="0" normalizeH="0" baseline="0" noProof="0">
                <a:ln>
                  <a:noFill/>
                </a:ln>
                <a:solidFill>
                  <a:srgbClr val="292B2D"/>
                </a:solidFill>
                <a:effectLst/>
                <a:uLnTx/>
                <a:uFillTx/>
                <a:latin typeface="+mj-lt"/>
                <a:ea typeface="+mn-ea"/>
                <a:cs typeface="+mn-cs"/>
              </a:rPr>
              <a:t>Fixed conditions for 25 years </a:t>
            </a:r>
          </a:p>
        </p:txBody>
      </p:sp>
      <p:pic>
        <p:nvPicPr>
          <p:cNvPr id="12" name="Рисунок 11" descr="Зображення, що містить логотип, Шрифт, Графіка, символ&#10;&#10;Вміст, створений ШІ, може бути неправильним.">
            <a:extLst>
              <a:ext uri="{FF2B5EF4-FFF2-40B4-BE49-F238E27FC236}">
                <a16:creationId xmlns:a16="http://schemas.microsoft.com/office/drawing/2014/main" id="{E21AA940-898A-710C-595F-D6BC3E4CB03C}"/>
              </a:ext>
            </a:extLst>
          </p:cNvPr>
          <p:cNvPicPr>
            <a:picLocks noChangeAspect="1"/>
          </p:cNvPicPr>
          <p:nvPr/>
        </p:nvPicPr>
        <p:blipFill>
          <a:blip r:embed="rId5"/>
          <a:srcRect l="16383" t="30476" r="17469" b="29740"/>
          <a:stretch/>
        </p:blipFill>
        <p:spPr>
          <a:xfrm>
            <a:off x="1056903" y="1465737"/>
            <a:ext cx="1945576" cy="1170157"/>
          </a:xfrm>
          <a:prstGeom prst="rect">
            <a:avLst/>
          </a:prstGeom>
        </p:spPr>
      </p:pic>
      <p:sp>
        <p:nvSpPr>
          <p:cNvPr id="14" name="TextBox 13">
            <a:extLst>
              <a:ext uri="{FF2B5EF4-FFF2-40B4-BE49-F238E27FC236}">
                <a16:creationId xmlns:a16="http://schemas.microsoft.com/office/drawing/2014/main" id="{BDBC8137-AD8B-ED22-370A-FE000115DA7B}"/>
              </a:ext>
            </a:extLst>
          </p:cNvPr>
          <p:cNvSpPr txBox="1"/>
          <p:nvPr/>
        </p:nvSpPr>
        <p:spPr>
          <a:xfrm>
            <a:off x="3002480" y="1529909"/>
            <a:ext cx="4910586" cy="922688"/>
          </a:xfrm>
          <a:prstGeom prst="rect">
            <a:avLst/>
          </a:prstGeom>
          <a:noFill/>
        </p:spPr>
        <p:txBody>
          <a:bodyPr wrap="square">
            <a:spAutoFit/>
          </a:bodyPr>
          <a:lstStyle/>
          <a:p>
            <a:pPr marR="0" lvl="0" algn="l" defTabSz="914400" rtl="0" eaLnBrk="1" fontAlgn="auto" latinLnBrk="0" hangingPunct="1">
              <a:lnSpc>
                <a:spcPct val="150000"/>
              </a:lnSpc>
              <a:spcBef>
                <a:spcPts val="1800"/>
              </a:spcBef>
              <a:spcAft>
                <a:spcPts val="0"/>
              </a:spcAft>
              <a:buClr>
                <a:srgbClr val="C23350"/>
              </a:buClr>
              <a:buSzTx/>
              <a:tabLst/>
              <a:defRPr/>
            </a:pPr>
            <a:r>
              <a:rPr kumimoji="0" lang="en-US" sz="2000" b="1" i="0" u="none" strike="noStrike" kern="1200" cap="none" spc="0" normalizeH="0" baseline="0" noProof="0" err="1">
                <a:ln>
                  <a:noFill/>
                </a:ln>
                <a:solidFill>
                  <a:srgbClr val="292B2D"/>
                </a:solidFill>
                <a:effectLst/>
                <a:uLnTx/>
                <a:uFillTx/>
                <a:latin typeface="Montserrat"/>
                <a:ea typeface="+mn-ea"/>
                <a:cs typeface="+mn-cs"/>
              </a:rPr>
              <a:t>Diia.City</a:t>
            </a:r>
            <a:r>
              <a:rPr kumimoji="0" lang="en-US" sz="2000" b="1" i="0" u="none" strike="noStrike" kern="1200" cap="none" spc="0" normalizeH="0" baseline="0" noProof="0">
                <a:ln>
                  <a:noFill/>
                </a:ln>
                <a:solidFill>
                  <a:srgbClr val="292B2D"/>
                </a:solidFill>
                <a:effectLst/>
                <a:uLnTx/>
                <a:uFillTx/>
                <a:latin typeface="Montserrat"/>
                <a:ea typeface="+mn-ea"/>
                <a:cs typeface="+mn-cs"/>
              </a:rPr>
              <a:t> </a:t>
            </a:r>
            <a:r>
              <a:rPr kumimoji="0" lang="uk-UA" sz="2000" b="1" i="0" u="none" strike="noStrike" kern="1200" cap="none" spc="0" normalizeH="0" baseline="0" noProof="0">
                <a:ln>
                  <a:noFill/>
                </a:ln>
                <a:solidFill>
                  <a:srgbClr val="292B2D"/>
                </a:solidFill>
                <a:effectLst/>
                <a:uLnTx/>
                <a:uFillTx/>
                <a:latin typeface="Montserrat"/>
                <a:ea typeface="+mn-ea"/>
                <a:cs typeface="+mn-cs"/>
              </a:rPr>
              <a:t> </a:t>
            </a:r>
            <a:r>
              <a:rPr kumimoji="0" lang="uk-UA" sz="2000" b="0" i="0" u="none" strike="noStrike" kern="1200" cap="none" spc="0" normalizeH="0" baseline="0" noProof="0">
                <a:ln>
                  <a:noFill/>
                </a:ln>
                <a:solidFill>
                  <a:srgbClr val="292B2D"/>
                </a:solidFill>
                <a:effectLst/>
                <a:uLnTx/>
                <a:uFillTx/>
                <a:latin typeface="Montserrat"/>
                <a:ea typeface="+mn-ea"/>
                <a:cs typeface="+mn-cs"/>
              </a:rPr>
              <a:t>- </a:t>
            </a:r>
            <a:r>
              <a:rPr lang="en-US" sz="1800">
                <a:solidFill>
                  <a:srgbClr val="292B2D"/>
                </a:solidFill>
                <a:latin typeface="+mj-lt"/>
              </a:rPr>
              <a:t>a</a:t>
            </a:r>
            <a:r>
              <a:rPr lang="en-US" sz="1800">
                <a:latin typeface="+mj-lt"/>
              </a:rPr>
              <a:t> virtual free economic zone for tech companies in Ukraine</a:t>
            </a:r>
            <a:r>
              <a:rPr lang="en-US" sz="1800">
                <a:solidFill>
                  <a:srgbClr val="292B2D"/>
                </a:solidFill>
                <a:latin typeface="+mj-lt"/>
              </a:rPr>
              <a:t>. </a:t>
            </a:r>
          </a:p>
        </p:txBody>
      </p:sp>
      <p:pic>
        <p:nvPicPr>
          <p:cNvPr id="16" name="Графіка 15" descr="Factory outline">
            <a:extLst>
              <a:ext uri="{FF2B5EF4-FFF2-40B4-BE49-F238E27FC236}">
                <a16:creationId xmlns:a16="http://schemas.microsoft.com/office/drawing/2014/main" id="{1721DDE4-4DE3-F317-2D30-2B38A6ED5BA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78336" y="6388306"/>
            <a:ext cx="1084974" cy="1084974"/>
          </a:xfrm>
          <a:prstGeom prst="rect">
            <a:avLst/>
          </a:prstGeom>
        </p:spPr>
      </p:pic>
      <p:sp>
        <p:nvSpPr>
          <p:cNvPr id="19" name="TextBox 18">
            <a:extLst>
              <a:ext uri="{FF2B5EF4-FFF2-40B4-BE49-F238E27FC236}">
                <a16:creationId xmlns:a16="http://schemas.microsoft.com/office/drawing/2014/main" id="{260281F6-79CE-9248-F3E3-2A079D705440}"/>
              </a:ext>
            </a:extLst>
          </p:cNvPr>
          <p:cNvSpPr txBox="1"/>
          <p:nvPr/>
        </p:nvSpPr>
        <p:spPr>
          <a:xfrm>
            <a:off x="2263310" y="6272951"/>
            <a:ext cx="5649756" cy="1200329"/>
          </a:xfrm>
          <a:prstGeom prst="rect">
            <a:avLst/>
          </a:prstGeom>
          <a:noFill/>
        </p:spPr>
        <p:txBody>
          <a:bodyPr wrap="square">
            <a:spAutoFit/>
          </a:bodyPr>
          <a:lstStyle/>
          <a:p>
            <a:r>
              <a:rPr lang="en-US"/>
              <a:t>Ukraine is actively developing </a:t>
            </a:r>
            <a:r>
              <a:rPr lang="en-US" b="1"/>
              <a:t>industrial parks</a:t>
            </a:r>
            <a:r>
              <a:rPr lang="en-US"/>
              <a:t>, which are a priority for attracting investment in the real sector of the </a:t>
            </a:r>
            <a:r>
              <a:rPr lang="en-US" b="1"/>
              <a:t>economy</a:t>
            </a:r>
            <a:r>
              <a:rPr lang="en-US"/>
              <a:t> and supporting the </a:t>
            </a:r>
            <a:r>
              <a:rPr lang="en-US" b="1"/>
              <a:t>“Made in Ukraine” </a:t>
            </a:r>
            <a:r>
              <a:rPr lang="en-US"/>
              <a:t>policy</a:t>
            </a:r>
            <a:r>
              <a:rPr lang="uk-UA"/>
              <a:t>.</a:t>
            </a:r>
          </a:p>
        </p:txBody>
      </p:sp>
      <p:sp>
        <p:nvSpPr>
          <p:cNvPr id="21" name="TextBox 20">
            <a:extLst>
              <a:ext uri="{FF2B5EF4-FFF2-40B4-BE49-F238E27FC236}">
                <a16:creationId xmlns:a16="http://schemas.microsoft.com/office/drawing/2014/main" id="{971BD686-2E0B-112D-4501-49503A9F883A}"/>
              </a:ext>
            </a:extLst>
          </p:cNvPr>
          <p:cNvSpPr txBox="1"/>
          <p:nvPr/>
        </p:nvSpPr>
        <p:spPr>
          <a:xfrm>
            <a:off x="1173817" y="7727951"/>
            <a:ext cx="6614418" cy="1754326"/>
          </a:xfrm>
          <a:prstGeom prst="rect">
            <a:avLst/>
          </a:prstGeom>
          <a:noFill/>
        </p:spPr>
        <p:txBody>
          <a:bodyPr wrap="square">
            <a:spAutoFit/>
          </a:bodyPr>
          <a:lstStyle/>
          <a:p>
            <a:r>
              <a:rPr lang="en-US" dirty="0"/>
              <a:t>As of January 2025, the number of industrial parks has increased to </a:t>
            </a:r>
            <a:r>
              <a:rPr lang="en-US" b="1" dirty="0"/>
              <a:t>100</a:t>
            </a:r>
            <a:r>
              <a:rPr lang="en-US" dirty="0"/>
              <a:t>. </a:t>
            </a:r>
            <a:r>
              <a:rPr lang="uk-UA" dirty="0"/>
              <a:t>40 </a:t>
            </a:r>
            <a:r>
              <a:rPr lang="en-US" dirty="0"/>
              <a:t>of them are located in Western Ukraine: </a:t>
            </a:r>
            <a:r>
              <a:rPr lang="en-US" b="1" dirty="0"/>
              <a:t>15 in the Lviv region, 6 in </a:t>
            </a:r>
            <a:r>
              <a:rPr lang="en-US" b="1" dirty="0" err="1"/>
              <a:t>Zakarpatia</a:t>
            </a:r>
            <a:r>
              <a:rPr lang="en-US" b="1" dirty="0"/>
              <a:t>, 4 – Ivano</a:t>
            </a:r>
            <a:r>
              <a:rPr lang="uk-UA" b="1" dirty="0"/>
              <a:t>-</a:t>
            </a:r>
            <a:r>
              <a:rPr lang="en-US" b="1" dirty="0" err="1"/>
              <a:t>Frankivsk</a:t>
            </a:r>
            <a:r>
              <a:rPr lang="en-US" b="1" dirty="0"/>
              <a:t> and </a:t>
            </a:r>
            <a:r>
              <a:rPr lang="en-US" b="1" dirty="0" err="1"/>
              <a:t>Khmelnytsky</a:t>
            </a:r>
            <a:r>
              <a:rPr lang="en-US" b="1" dirty="0"/>
              <a:t>, 3 – in Ternopil, Chernivtsi</a:t>
            </a:r>
            <a:r>
              <a:rPr lang="uk-UA" b="1" dirty="0"/>
              <a:t> </a:t>
            </a:r>
            <a:r>
              <a:rPr lang="en-US" b="1" dirty="0"/>
              <a:t>and Rivne, 2 – </a:t>
            </a:r>
            <a:r>
              <a:rPr lang="en-US" b="1" dirty="0" err="1"/>
              <a:t>Volynska</a:t>
            </a:r>
            <a:r>
              <a:rPr lang="en-US" b="1" dirty="0"/>
              <a:t> (Lutsk).</a:t>
            </a:r>
          </a:p>
          <a:p>
            <a:endParaRPr lang="uk-UA" dirty="0"/>
          </a:p>
        </p:txBody>
      </p:sp>
      <p:sp>
        <p:nvSpPr>
          <p:cNvPr id="23" name="TextBox 22">
            <a:extLst>
              <a:ext uri="{FF2B5EF4-FFF2-40B4-BE49-F238E27FC236}">
                <a16:creationId xmlns:a16="http://schemas.microsoft.com/office/drawing/2014/main" id="{13A9748D-D930-5A01-903C-FCD51271C22D}"/>
              </a:ext>
            </a:extLst>
          </p:cNvPr>
          <p:cNvSpPr txBox="1"/>
          <p:nvPr/>
        </p:nvSpPr>
        <p:spPr>
          <a:xfrm>
            <a:off x="1173816" y="2691395"/>
            <a:ext cx="6614418" cy="369332"/>
          </a:xfrm>
          <a:prstGeom prst="rect">
            <a:avLst/>
          </a:prstGeom>
          <a:noFill/>
        </p:spPr>
        <p:txBody>
          <a:bodyPr wrap="square">
            <a:spAutoFit/>
          </a:bodyPr>
          <a:lstStyle/>
          <a:p>
            <a:pPr marR="0" lvl="0" algn="l" defTabSz="914400" rtl="0" eaLnBrk="1" fontAlgn="auto" latinLnBrk="0" hangingPunct="1">
              <a:spcBef>
                <a:spcPts val="1800"/>
              </a:spcBef>
              <a:spcAft>
                <a:spcPts val="0"/>
              </a:spcAft>
              <a:buClr>
                <a:srgbClr val="C23350"/>
              </a:buClr>
              <a:buSzTx/>
              <a:tabLst/>
              <a:defRPr/>
            </a:pPr>
            <a:r>
              <a:rPr lang="en-US" sz="1800" b="1">
                <a:solidFill>
                  <a:srgbClr val="292B2D"/>
                </a:solidFill>
                <a:latin typeface="+mj-lt"/>
              </a:rPr>
              <a:t>Main benefits for residents: </a:t>
            </a:r>
          </a:p>
        </p:txBody>
      </p:sp>
      <p:pic>
        <p:nvPicPr>
          <p:cNvPr id="25" name="Графіка 24" descr="Handshake outline">
            <a:extLst>
              <a:ext uri="{FF2B5EF4-FFF2-40B4-BE49-F238E27FC236}">
                <a16:creationId xmlns:a16="http://schemas.microsoft.com/office/drawing/2014/main" id="{3716C72F-3F4F-01E1-3C6F-C3B2831BC7F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191638" y="2076435"/>
            <a:ext cx="1270661" cy="1270661"/>
          </a:xfrm>
          <a:prstGeom prst="rect">
            <a:avLst/>
          </a:prstGeom>
        </p:spPr>
      </p:pic>
      <p:sp>
        <p:nvSpPr>
          <p:cNvPr id="28" name="TextBox 27">
            <a:extLst>
              <a:ext uri="{FF2B5EF4-FFF2-40B4-BE49-F238E27FC236}">
                <a16:creationId xmlns:a16="http://schemas.microsoft.com/office/drawing/2014/main" id="{B4AC2FBA-8D1A-AA4C-EA37-828F1D3F2DF2}"/>
              </a:ext>
            </a:extLst>
          </p:cNvPr>
          <p:cNvSpPr txBox="1"/>
          <p:nvPr/>
        </p:nvSpPr>
        <p:spPr>
          <a:xfrm>
            <a:off x="10717478" y="1991253"/>
            <a:ext cx="6235825" cy="1754326"/>
          </a:xfrm>
          <a:prstGeom prst="rect">
            <a:avLst/>
          </a:prstGeom>
          <a:noFill/>
        </p:spPr>
        <p:txBody>
          <a:bodyPr wrap="square">
            <a:spAutoFit/>
          </a:bodyPr>
          <a:lstStyle/>
          <a:p>
            <a:r>
              <a:rPr lang="en-US" b="1"/>
              <a:t>Public-private partnership (PPP</a:t>
            </a:r>
            <a:r>
              <a:rPr lang="en-US"/>
              <a:t>) in Ukraine is a form of cooperation between the state and the private sector aimed at implementing infrastructure and social projects. PPPs can be implemented in various forms, such as </a:t>
            </a:r>
            <a:r>
              <a:rPr lang="en-US" b="1"/>
              <a:t>concessions</a:t>
            </a:r>
            <a:r>
              <a:rPr lang="en-US"/>
              <a:t>, </a:t>
            </a:r>
            <a:r>
              <a:rPr lang="en-US" b="1"/>
              <a:t>joint venture agreements</a:t>
            </a:r>
            <a:r>
              <a:rPr lang="en-US"/>
              <a:t>, and other contracts.</a:t>
            </a:r>
            <a:endParaRPr lang="uk-UA"/>
          </a:p>
        </p:txBody>
      </p:sp>
      <p:sp>
        <p:nvSpPr>
          <p:cNvPr id="30" name="TextBox 29">
            <a:extLst>
              <a:ext uri="{FF2B5EF4-FFF2-40B4-BE49-F238E27FC236}">
                <a16:creationId xmlns:a16="http://schemas.microsoft.com/office/drawing/2014/main" id="{983D1DFC-EFED-A816-6BC0-49C72E45601F}"/>
              </a:ext>
            </a:extLst>
          </p:cNvPr>
          <p:cNvSpPr txBox="1"/>
          <p:nvPr/>
        </p:nvSpPr>
        <p:spPr>
          <a:xfrm>
            <a:off x="10794672" y="4935408"/>
            <a:ext cx="6436425" cy="2585323"/>
          </a:xfrm>
          <a:prstGeom prst="rect">
            <a:avLst/>
          </a:prstGeom>
          <a:noFill/>
        </p:spPr>
        <p:txBody>
          <a:bodyPr wrap="square">
            <a:spAutoFit/>
          </a:bodyPr>
          <a:lstStyle/>
          <a:p>
            <a:r>
              <a:rPr lang="en-US" dirty="0"/>
              <a:t>In 2023, amendments to the Law </a:t>
            </a:r>
            <a:r>
              <a:rPr lang="en-US" b="1" dirty="0"/>
              <a:t>“On State Support for Investment Projects with Significant Investments in Ukraine” </a:t>
            </a:r>
            <a:r>
              <a:rPr lang="en-US" dirty="0"/>
              <a:t>were signed. </a:t>
            </a:r>
            <a:endParaRPr lang="uk-UA" dirty="0"/>
          </a:p>
          <a:p>
            <a:endParaRPr lang="uk-UA" dirty="0"/>
          </a:p>
          <a:p>
            <a:r>
              <a:rPr lang="en-US" dirty="0"/>
              <a:t>It provides for the provision of state support to investors in the form of t</a:t>
            </a:r>
            <a:r>
              <a:rPr lang="en-US" b="1" dirty="0"/>
              <a:t>ax benefits, preferential land use, infrastructure financing, and individual support for investment projects </a:t>
            </a:r>
            <a:r>
              <a:rPr lang="en-US" dirty="0"/>
              <a:t>by the state institution </a:t>
            </a:r>
            <a:r>
              <a:rPr lang="en-US" dirty="0" err="1"/>
              <a:t>UkraineInvest</a:t>
            </a:r>
            <a:r>
              <a:rPr lang="en-US" dirty="0"/>
              <a:t>.</a:t>
            </a:r>
            <a:endParaRPr lang="uk-UA" dirty="0"/>
          </a:p>
        </p:txBody>
      </p:sp>
      <p:pic>
        <p:nvPicPr>
          <p:cNvPr id="32" name="Графіка 31" descr="Bank outline">
            <a:extLst>
              <a:ext uri="{FF2B5EF4-FFF2-40B4-BE49-F238E27FC236}">
                <a16:creationId xmlns:a16="http://schemas.microsoft.com/office/drawing/2014/main" id="{5DA89C7C-8C71-4247-F603-722639F7253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310391" y="4736659"/>
            <a:ext cx="1151908" cy="1151908"/>
          </a:xfrm>
          <a:prstGeom prst="rect">
            <a:avLst/>
          </a:prstGeom>
        </p:spPr>
      </p:pic>
    </p:spTree>
    <p:extLst>
      <p:ext uri="{BB962C8B-B14F-4D97-AF65-F5344CB8AC3E}">
        <p14:creationId xmlns:p14="http://schemas.microsoft.com/office/powerpoint/2010/main" val="1343626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4" name="лого"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10" name="default_name">
            <a:extLst>
              <a:ext uri="{FF2B5EF4-FFF2-40B4-BE49-F238E27FC236}">
                <a16:creationId xmlns:a16="http://schemas.microsoft.com/office/drawing/2014/main" id="{8B2AB1A6-57C5-4378-9924-AFF4B628E2BC}"/>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What to invest in</a:t>
            </a:r>
            <a:endParaRPr lang="uk-UA" sz="3800" b="1">
              <a:solidFill>
                <a:srgbClr val="FFFFFF"/>
              </a:solidFill>
              <a:latin typeface="Montserrat"/>
              <a:ea typeface="Mazzard H Semi Bold"/>
            </a:endParaRPr>
          </a:p>
        </p:txBody>
      </p:sp>
      <p:sp>
        <p:nvSpPr>
          <p:cNvPr id="12" name="Description">
            <a:extLst>
              <a:ext uri="{FF2B5EF4-FFF2-40B4-BE49-F238E27FC236}">
                <a16:creationId xmlns:a16="http://schemas.microsoft.com/office/drawing/2014/main" id="{95EAF0D7-9CFA-4955-80FB-D3E8BDB35F62}"/>
              </a:ext>
            </a:extLst>
          </p:cNvPr>
          <p:cNvSpPr/>
          <p:nvPr/>
        </p:nvSpPr>
        <p:spPr>
          <a:xfrm>
            <a:off x="0" y="4203904"/>
            <a:ext cx="18288000" cy="695899"/>
          </a:xfrm>
          <a:prstGeom prst="rect">
            <a:avLst/>
          </a:prstGeom>
          <a:noFill/>
          <a:ln/>
        </p:spPr>
        <p:txBody>
          <a:bodyPr wrap="square" lIns="0" tIns="0" rIns="0" bIns="0" numCol="4" spcCol="360000" rtlCol="0" anchor="t"/>
          <a:lstStyle/>
          <a:p>
            <a:pPr algn="ctr">
              <a:spcBef>
                <a:spcPts val="1200"/>
              </a:spcBef>
            </a:pPr>
            <a:r>
              <a:rPr lang="en-US" sz="1800" b="1">
                <a:solidFill>
                  <a:srgbClr val="292B2D"/>
                </a:solidFill>
                <a:latin typeface="Montserrat"/>
              </a:rPr>
              <a:t>Retail and Wholesale</a:t>
            </a:r>
          </a:p>
          <a:p>
            <a:pPr algn="ctr">
              <a:spcBef>
                <a:spcPts val="1200"/>
              </a:spcBef>
            </a:pPr>
            <a:endParaRPr lang="en-US" sz="1800" b="1">
              <a:solidFill>
                <a:srgbClr val="292B2D"/>
              </a:solidFill>
              <a:latin typeface="Montserrat"/>
            </a:endParaRPr>
          </a:p>
          <a:p>
            <a:pPr algn="ctr">
              <a:spcBef>
                <a:spcPts val="1200"/>
              </a:spcBef>
            </a:pPr>
            <a:r>
              <a:rPr lang="en-US" sz="1800" b="1">
                <a:solidFill>
                  <a:srgbClr val="292B2D"/>
                </a:solidFill>
                <a:latin typeface="Montserrat"/>
              </a:rPr>
              <a:t>Pharmaceuticals </a:t>
            </a:r>
            <a:br>
              <a:rPr lang="en-US" sz="1800" b="1">
                <a:solidFill>
                  <a:srgbClr val="292B2D"/>
                </a:solidFill>
                <a:latin typeface="Montserrat"/>
              </a:rPr>
            </a:br>
            <a:r>
              <a:rPr lang="en-US" sz="1800" b="1">
                <a:solidFill>
                  <a:srgbClr val="292B2D"/>
                </a:solidFill>
                <a:latin typeface="Montserrat"/>
              </a:rPr>
              <a:t>and Healthcare</a:t>
            </a:r>
          </a:p>
          <a:p>
            <a:pPr algn="ctr">
              <a:spcBef>
                <a:spcPts val="1200"/>
              </a:spcBef>
            </a:pPr>
            <a:r>
              <a:rPr lang="en-US" sz="1800" b="1">
                <a:solidFill>
                  <a:srgbClr val="292B2D"/>
                </a:solidFill>
                <a:latin typeface="Montserrat"/>
              </a:rPr>
              <a:t>Tourism and Leisure</a:t>
            </a:r>
          </a:p>
          <a:p>
            <a:pPr algn="ctr">
              <a:spcBef>
                <a:spcPts val="1200"/>
              </a:spcBef>
            </a:pPr>
            <a:endParaRPr lang="en-US" sz="1800" b="1">
              <a:solidFill>
                <a:srgbClr val="292B2D"/>
              </a:solidFill>
              <a:latin typeface="Montserrat"/>
            </a:endParaRPr>
          </a:p>
          <a:p>
            <a:pPr algn="ctr">
              <a:spcBef>
                <a:spcPts val="1200"/>
              </a:spcBef>
            </a:pPr>
            <a:r>
              <a:rPr lang="en-US" sz="1800" b="1">
                <a:solidFill>
                  <a:srgbClr val="292B2D"/>
                </a:solidFill>
                <a:latin typeface="Montserrat"/>
              </a:rPr>
              <a:t>Infrastructure</a:t>
            </a:r>
            <a:endParaRPr lang="uk-UA" b="1">
              <a:ea typeface="Calibri" panose="020F0502020204030204"/>
              <a:cs typeface="Calibri" panose="020F0502020204030204"/>
            </a:endParaRPr>
          </a:p>
        </p:txBody>
      </p:sp>
      <p:pic>
        <p:nvPicPr>
          <p:cNvPr id="13" name="Ellipse 6" descr="preencoded.png">
            <a:extLst>
              <a:ext uri="{FF2B5EF4-FFF2-40B4-BE49-F238E27FC236}">
                <a16:creationId xmlns:a16="http://schemas.microsoft.com/office/drawing/2014/main" id="{0F2083E8-E7DE-4B78-B5DA-89D9882F196E}"/>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429379" y="2724244"/>
            <a:ext cx="1285875" cy="1285875"/>
          </a:xfrm>
          <a:prstGeom prst="rect">
            <a:avLst/>
          </a:prstGeom>
        </p:spPr>
      </p:pic>
      <p:pic>
        <p:nvPicPr>
          <p:cNvPr id="14" name="Ellipse 6" descr="preencoded.png">
            <a:extLst>
              <a:ext uri="{FF2B5EF4-FFF2-40B4-BE49-F238E27FC236}">
                <a16:creationId xmlns:a16="http://schemas.microsoft.com/office/drawing/2014/main" id="{143B49D7-2D71-4F88-8D6E-C14DEB32C53E}"/>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096176" y="2724244"/>
            <a:ext cx="1285875" cy="1285875"/>
          </a:xfrm>
          <a:prstGeom prst="rect">
            <a:avLst/>
          </a:prstGeom>
        </p:spPr>
      </p:pic>
      <p:pic>
        <p:nvPicPr>
          <p:cNvPr id="15" name="Ellipse 6" descr="preencoded.png">
            <a:extLst>
              <a:ext uri="{FF2B5EF4-FFF2-40B4-BE49-F238E27FC236}">
                <a16:creationId xmlns:a16="http://schemas.microsoft.com/office/drawing/2014/main" id="{E221B2EE-6D19-4EFF-8573-29E669295AA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0762973" y="2724244"/>
            <a:ext cx="1285875" cy="1285875"/>
          </a:xfrm>
          <a:prstGeom prst="rect">
            <a:avLst/>
          </a:prstGeom>
        </p:spPr>
      </p:pic>
      <p:pic>
        <p:nvPicPr>
          <p:cNvPr id="16" name="Ellipse 6" descr="preencoded.png">
            <a:extLst>
              <a:ext uri="{FF2B5EF4-FFF2-40B4-BE49-F238E27FC236}">
                <a16:creationId xmlns:a16="http://schemas.microsoft.com/office/drawing/2014/main" id="{B6F12BC3-77FD-47AB-A09C-51CC2686F266}"/>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5429769" y="2724244"/>
            <a:ext cx="1285875" cy="1285875"/>
          </a:xfrm>
          <a:prstGeom prst="rect">
            <a:avLst/>
          </a:prstGeom>
        </p:spPr>
      </p:pic>
      <p:sp>
        <p:nvSpPr>
          <p:cNvPr id="5" name="TextBox 4">
            <a:extLst>
              <a:ext uri="{FF2B5EF4-FFF2-40B4-BE49-F238E27FC236}">
                <a16:creationId xmlns:a16="http://schemas.microsoft.com/office/drawing/2014/main" id="{515FA439-843F-4845-8146-302427EEB344}"/>
              </a:ext>
            </a:extLst>
          </p:cNvPr>
          <p:cNvSpPr txBox="1"/>
          <p:nvPr/>
        </p:nvSpPr>
        <p:spPr>
          <a:xfrm>
            <a:off x="740832" y="1632639"/>
            <a:ext cx="11611155" cy="523220"/>
          </a:xfrm>
          <a:prstGeom prst="rect">
            <a:avLst/>
          </a:prstGeom>
          <a:noFill/>
        </p:spPr>
        <p:txBody>
          <a:bodyPr wrap="square" rtlCol="0">
            <a:spAutoFit/>
          </a:bodyPr>
          <a:lstStyle/>
          <a:p>
            <a:r>
              <a:rPr lang="en-US" sz="2800" b="1"/>
              <a:t>Spheres and industries of investment</a:t>
            </a:r>
            <a:endParaRPr lang="uk-UA" sz="2800" b="1"/>
          </a:p>
        </p:txBody>
      </p:sp>
      <p:sp>
        <p:nvSpPr>
          <p:cNvPr id="21" name="Description">
            <a:extLst>
              <a:ext uri="{FF2B5EF4-FFF2-40B4-BE49-F238E27FC236}">
                <a16:creationId xmlns:a16="http://schemas.microsoft.com/office/drawing/2014/main" id="{67E13BDE-3BE4-4BA6-8C04-25E188358B00}"/>
              </a:ext>
            </a:extLst>
          </p:cNvPr>
          <p:cNvSpPr/>
          <p:nvPr/>
        </p:nvSpPr>
        <p:spPr>
          <a:xfrm>
            <a:off x="1" y="7083783"/>
            <a:ext cx="18288000" cy="695899"/>
          </a:xfrm>
          <a:prstGeom prst="rect">
            <a:avLst/>
          </a:prstGeom>
          <a:noFill/>
          <a:ln/>
        </p:spPr>
        <p:txBody>
          <a:bodyPr wrap="square" lIns="0" tIns="0" rIns="0" bIns="0" numCol="4" spcCol="360000" rtlCol="0" anchor="t"/>
          <a:lstStyle/>
          <a:p>
            <a:pPr algn="ctr">
              <a:spcBef>
                <a:spcPts val="1200"/>
              </a:spcBef>
            </a:pPr>
            <a:r>
              <a:rPr lang="en-US" sz="1800" b="1">
                <a:solidFill>
                  <a:srgbClr val="292B2D"/>
                </a:solidFill>
                <a:latin typeface="Montserrat"/>
              </a:rPr>
              <a:t>Real Estate</a:t>
            </a:r>
          </a:p>
          <a:p>
            <a:pPr algn="ctr">
              <a:spcBef>
                <a:spcPts val="1200"/>
              </a:spcBef>
            </a:pPr>
            <a:r>
              <a:rPr lang="en-US" sz="1800" b="1">
                <a:solidFill>
                  <a:srgbClr val="292B2D"/>
                </a:solidFill>
                <a:latin typeface="Montserrat"/>
              </a:rPr>
              <a:t>Agriculture</a:t>
            </a:r>
          </a:p>
          <a:p>
            <a:pPr algn="ctr">
              <a:spcBef>
                <a:spcPts val="1200"/>
              </a:spcBef>
            </a:pPr>
            <a:r>
              <a:rPr lang="en-US" sz="1800" b="1">
                <a:solidFill>
                  <a:srgbClr val="292B2D"/>
                </a:solidFill>
                <a:latin typeface="Montserrat"/>
              </a:rPr>
              <a:t>Energy</a:t>
            </a:r>
          </a:p>
          <a:p>
            <a:pPr algn="ctr">
              <a:spcBef>
                <a:spcPts val="1200"/>
              </a:spcBef>
            </a:pPr>
            <a:r>
              <a:rPr lang="en-US" sz="1800" b="1">
                <a:solidFill>
                  <a:srgbClr val="292B2D"/>
                </a:solidFill>
                <a:latin typeface="Montserrat"/>
              </a:rPr>
              <a:t>IT/BPO</a:t>
            </a:r>
            <a:endParaRPr lang="uk-UA" b="1">
              <a:ea typeface="Calibri" panose="020F0502020204030204"/>
              <a:cs typeface="Calibri" panose="020F0502020204030204"/>
            </a:endParaRPr>
          </a:p>
        </p:txBody>
      </p:sp>
      <p:pic>
        <p:nvPicPr>
          <p:cNvPr id="22" name="Ellipse 6" descr="preencoded.png">
            <a:extLst>
              <a:ext uri="{FF2B5EF4-FFF2-40B4-BE49-F238E27FC236}">
                <a16:creationId xmlns:a16="http://schemas.microsoft.com/office/drawing/2014/main" id="{FCD2EB6C-AC4F-48E9-BADB-52C59B586F0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450546" y="5604123"/>
            <a:ext cx="1285875" cy="1285875"/>
          </a:xfrm>
          <a:prstGeom prst="rect">
            <a:avLst/>
          </a:prstGeom>
        </p:spPr>
      </p:pic>
      <p:pic>
        <p:nvPicPr>
          <p:cNvPr id="23" name="Ellipse 6" descr="preencoded.png">
            <a:extLst>
              <a:ext uri="{FF2B5EF4-FFF2-40B4-BE49-F238E27FC236}">
                <a16:creationId xmlns:a16="http://schemas.microsoft.com/office/drawing/2014/main" id="{BE74BC5F-8045-4FEA-960D-AAA5D779F828}"/>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117343" y="5604123"/>
            <a:ext cx="1285875" cy="1285875"/>
          </a:xfrm>
          <a:prstGeom prst="rect">
            <a:avLst/>
          </a:prstGeom>
        </p:spPr>
      </p:pic>
      <p:pic>
        <p:nvPicPr>
          <p:cNvPr id="24" name="Ellipse 6" descr="preencoded.png">
            <a:extLst>
              <a:ext uri="{FF2B5EF4-FFF2-40B4-BE49-F238E27FC236}">
                <a16:creationId xmlns:a16="http://schemas.microsoft.com/office/drawing/2014/main" id="{46DA8173-C7E4-43A8-85EE-34236BB4EFA7}"/>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0784140" y="5604123"/>
            <a:ext cx="1285875" cy="1285875"/>
          </a:xfrm>
          <a:prstGeom prst="rect">
            <a:avLst/>
          </a:prstGeom>
        </p:spPr>
      </p:pic>
      <p:pic>
        <p:nvPicPr>
          <p:cNvPr id="25" name="Ellipse 6" descr="preencoded.png">
            <a:extLst>
              <a:ext uri="{FF2B5EF4-FFF2-40B4-BE49-F238E27FC236}">
                <a16:creationId xmlns:a16="http://schemas.microsoft.com/office/drawing/2014/main" id="{397DEC0C-D699-4882-BB72-E8005A7B0728}"/>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5450936" y="5604123"/>
            <a:ext cx="1285875" cy="1285875"/>
          </a:xfrm>
          <a:prstGeom prst="rect">
            <a:avLst/>
          </a:prstGeom>
        </p:spPr>
      </p:pic>
      <p:pic>
        <p:nvPicPr>
          <p:cNvPr id="30" name="Layer_1" descr="preencoded.png">
            <a:extLst>
              <a:ext uri="{FF2B5EF4-FFF2-40B4-BE49-F238E27FC236}">
                <a16:creationId xmlns:a16="http://schemas.microsoft.com/office/drawing/2014/main" id="{B405ADCE-1504-418A-8EA1-C26E1B4F4ECE}"/>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358113" y="3010780"/>
            <a:ext cx="762000" cy="730821"/>
          </a:xfrm>
          <a:prstGeom prst="rect">
            <a:avLst/>
          </a:prstGeom>
        </p:spPr>
      </p:pic>
      <p:pic>
        <p:nvPicPr>
          <p:cNvPr id="31" name="Layer_1" descr="preencoded.png">
            <a:extLst>
              <a:ext uri="{FF2B5EF4-FFF2-40B4-BE49-F238E27FC236}">
                <a16:creationId xmlns:a16="http://schemas.microsoft.com/office/drawing/2014/main" id="{86CCD370-8ED0-4AD6-9F23-E27F47B81D52}"/>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6426905" y="5844303"/>
            <a:ext cx="666750" cy="805514"/>
          </a:xfrm>
          <a:prstGeom prst="rect">
            <a:avLst/>
          </a:prstGeom>
        </p:spPr>
      </p:pic>
      <p:pic>
        <p:nvPicPr>
          <p:cNvPr id="32" name="Layer_1" descr="preencoded.png">
            <a:extLst>
              <a:ext uri="{FF2B5EF4-FFF2-40B4-BE49-F238E27FC236}">
                <a16:creationId xmlns:a16="http://schemas.microsoft.com/office/drawing/2014/main" id="{169C489C-54A6-43D1-9DFF-C60C49FFFB7B}"/>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1760108" y="5852106"/>
            <a:ext cx="666750" cy="683986"/>
          </a:xfrm>
          <a:prstGeom prst="rect">
            <a:avLst/>
          </a:prstGeom>
        </p:spPr>
      </p:pic>
      <p:pic>
        <p:nvPicPr>
          <p:cNvPr id="33" name="Layer_1" descr="preencoded.png">
            <a:extLst>
              <a:ext uri="{FF2B5EF4-FFF2-40B4-BE49-F238E27FC236}">
                <a16:creationId xmlns:a16="http://schemas.microsoft.com/office/drawing/2014/main" id="{F4B2C39A-1E8F-48C2-94CC-DC2117DAC3C4}"/>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1141327" y="5863333"/>
            <a:ext cx="571500" cy="767452"/>
          </a:xfrm>
          <a:prstGeom prst="rect">
            <a:avLst/>
          </a:prstGeom>
        </p:spPr>
      </p:pic>
      <p:pic>
        <p:nvPicPr>
          <p:cNvPr id="34" name="Layer_1" descr="preencoded.png">
            <a:extLst>
              <a:ext uri="{FF2B5EF4-FFF2-40B4-BE49-F238E27FC236}">
                <a16:creationId xmlns:a16="http://schemas.microsoft.com/office/drawing/2014/main" id="{3C34E403-77A7-45F1-92DE-A2320CF6432F}"/>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5712873" y="5920684"/>
            <a:ext cx="762000" cy="652751"/>
          </a:xfrm>
          <a:prstGeom prst="rect">
            <a:avLst/>
          </a:prstGeom>
        </p:spPr>
      </p:pic>
      <p:pic>
        <p:nvPicPr>
          <p:cNvPr id="35" name="Рисунок 34">
            <a:extLst>
              <a:ext uri="{FF2B5EF4-FFF2-40B4-BE49-F238E27FC236}">
                <a16:creationId xmlns:a16="http://schemas.microsoft.com/office/drawing/2014/main" id="{C74D1EDF-ADA6-4E8D-AAD7-A8AC183E0D57}"/>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645733" y="3042724"/>
            <a:ext cx="800327" cy="648913"/>
          </a:xfrm>
          <a:prstGeom prst="rect">
            <a:avLst/>
          </a:prstGeom>
        </p:spPr>
      </p:pic>
      <p:pic>
        <p:nvPicPr>
          <p:cNvPr id="8" name="Рисунок 7">
            <a:extLst>
              <a:ext uri="{FF2B5EF4-FFF2-40B4-BE49-F238E27FC236}">
                <a16:creationId xmlns:a16="http://schemas.microsoft.com/office/drawing/2014/main" id="{AEE2EDBD-5433-4A16-99EA-130B42B4495F}"/>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5542833" y="2980454"/>
            <a:ext cx="1099434" cy="761147"/>
          </a:xfrm>
          <a:prstGeom prst="rect">
            <a:avLst/>
          </a:prstGeom>
        </p:spPr>
      </p:pic>
      <p:pic>
        <p:nvPicPr>
          <p:cNvPr id="37" name="Рисунок 36">
            <a:extLst>
              <a:ext uri="{FF2B5EF4-FFF2-40B4-BE49-F238E27FC236}">
                <a16:creationId xmlns:a16="http://schemas.microsoft.com/office/drawing/2014/main" id="{E2D32026-D6D3-45C3-8A2F-577B21985C83}"/>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1003303" y="2951630"/>
            <a:ext cx="765222" cy="863960"/>
          </a:xfrm>
          <a:prstGeom prst="rect">
            <a:avLst/>
          </a:prstGeom>
        </p:spPr>
      </p:pic>
    </p:spTree>
    <p:extLst>
      <p:ext uri="{BB962C8B-B14F-4D97-AF65-F5344CB8AC3E}">
        <p14:creationId xmlns:p14="http://schemas.microsoft.com/office/powerpoint/2010/main" val="3181650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4" name="лого"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10" name="default_name">
            <a:extLst>
              <a:ext uri="{FF2B5EF4-FFF2-40B4-BE49-F238E27FC236}">
                <a16:creationId xmlns:a16="http://schemas.microsoft.com/office/drawing/2014/main" id="{8B2AB1A6-57C5-4378-9924-AFF4B628E2BC}"/>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Investments by countries</a:t>
            </a:r>
            <a:endParaRPr lang="uk-UA" sz="3800" b="1">
              <a:solidFill>
                <a:srgbClr val="FFFFFF"/>
              </a:solidFill>
              <a:latin typeface="Montserrat"/>
              <a:ea typeface="Mazzard H Semi Bold"/>
            </a:endParaRPr>
          </a:p>
        </p:txBody>
      </p:sp>
      <p:graphicFrame>
        <p:nvGraphicFramePr>
          <p:cNvPr id="7" name="Диаграмма 6">
            <a:extLst>
              <a:ext uri="{FF2B5EF4-FFF2-40B4-BE49-F238E27FC236}">
                <a16:creationId xmlns:a16="http://schemas.microsoft.com/office/drawing/2014/main" id="{75B5E1C1-9939-4978-9B07-DCE1A9DEF5D0}"/>
              </a:ext>
            </a:extLst>
          </p:cNvPr>
          <p:cNvGraphicFramePr/>
          <p:nvPr>
            <p:extLst>
              <p:ext uri="{D42A27DB-BD31-4B8C-83A1-F6EECF244321}">
                <p14:modId xmlns:p14="http://schemas.microsoft.com/office/powerpoint/2010/main" val="772660238"/>
              </p:ext>
            </p:extLst>
          </p:nvPr>
        </p:nvGraphicFramePr>
        <p:xfrm>
          <a:off x="983411" y="1210808"/>
          <a:ext cx="15993374" cy="7398354"/>
        </p:xfrm>
        <a:graphic>
          <a:graphicData uri="http://schemas.openxmlformats.org/drawingml/2006/chart">
            <c:chart xmlns:c="http://schemas.openxmlformats.org/drawingml/2006/chart" xmlns:r="http://schemas.openxmlformats.org/officeDocument/2006/relationships" r:id="rId5"/>
          </a:graphicData>
        </a:graphic>
      </p:graphicFrame>
      <p:pic>
        <p:nvPicPr>
          <p:cNvPr id="11" name="Рисунок 10">
            <a:extLst>
              <a:ext uri="{FF2B5EF4-FFF2-40B4-BE49-F238E27FC236}">
                <a16:creationId xmlns:a16="http://schemas.microsoft.com/office/drawing/2014/main" id="{165CBAFE-3250-49BF-9D23-DC377DBA539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160647" y="8663130"/>
            <a:ext cx="962115" cy="937445"/>
          </a:xfrm>
          <a:prstGeom prst="rect">
            <a:avLst/>
          </a:prstGeom>
        </p:spPr>
      </p:pic>
      <p:pic>
        <p:nvPicPr>
          <p:cNvPr id="18" name="Рисунок 17">
            <a:extLst>
              <a:ext uri="{FF2B5EF4-FFF2-40B4-BE49-F238E27FC236}">
                <a16:creationId xmlns:a16="http://schemas.microsoft.com/office/drawing/2014/main" id="{69A6ECC4-506E-4AB9-A800-3772F95953A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018333" y="8663130"/>
            <a:ext cx="962115" cy="937446"/>
          </a:xfrm>
          <a:prstGeom prst="rect">
            <a:avLst/>
          </a:prstGeom>
        </p:spPr>
      </p:pic>
      <p:pic>
        <p:nvPicPr>
          <p:cNvPr id="20" name="Рисунок 19">
            <a:extLst>
              <a:ext uri="{FF2B5EF4-FFF2-40B4-BE49-F238E27FC236}">
                <a16:creationId xmlns:a16="http://schemas.microsoft.com/office/drawing/2014/main" id="{644390A3-0051-420D-9CE2-BE429E7C9A2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876019" y="8663130"/>
            <a:ext cx="962115" cy="937445"/>
          </a:xfrm>
          <a:prstGeom prst="rect">
            <a:avLst/>
          </a:prstGeom>
        </p:spPr>
      </p:pic>
      <p:pic>
        <p:nvPicPr>
          <p:cNvPr id="27" name="Рисунок 26">
            <a:extLst>
              <a:ext uri="{FF2B5EF4-FFF2-40B4-BE49-F238E27FC236}">
                <a16:creationId xmlns:a16="http://schemas.microsoft.com/office/drawing/2014/main" id="{446AE69F-8479-4D3A-990B-47B79472185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733705" y="8663130"/>
            <a:ext cx="1030730" cy="1004301"/>
          </a:xfrm>
          <a:prstGeom prst="rect">
            <a:avLst/>
          </a:prstGeom>
        </p:spPr>
      </p:pic>
      <p:pic>
        <p:nvPicPr>
          <p:cNvPr id="29" name="Рисунок 28">
            <a:extLst>
              <a:ext uri="{FF2B5EF4-FFF2-40B4-BE49-F238E27FC236}">
                <a16:creationId xmlns:a16="http://schemas.microsoft.com/office/drawing/2014/main" id="{C8F0D88F-1A63-4D67-987B-B3EDD95C7D1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660006" y="8663130"/>
            <a:ext cx="1030730" cy="1004301"/>
          </a:xfrm>
          <a:prstGeom prst="rect">
            <a:avLst/>
          </a:prstGeom>
        </p:spPr>
      </p:pic>
      <p:pic>
        <p:nvPicPr>
          <p:cNvPr id="38" name="Рисунок 37">
            <a:extLst>
              <a:ext uri="{FF2B5EF4-FFF2-40B4-BE49-F238E27FC236}">
                <a16:creationId xmlns:a16="http://schemas.microsoft.com/office/drawing/2014/main" id="{2154B0C2-2E86-454A-A282-AB3C7A299713}"/>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1586307" y="8663130"/>
            <a:ext cx="1015234" cy="989202"/>
          </a:xfrm>
          <a:prstGeom prst="rect">
            <a:avLst/>
          </a:prstGeom>
        </p:spPr>
      </p:pic>
      <p:pic>
        <p:nvPicPr>
          <p:cNvPr id="40" name="Рисунок 39">
            <a:extLst>
              <a:ext uri="{FF2B5EF4-FFF2-40B4-BE49-F238E27FC236}">
                <a16:creationId xmlns:a16="http://schemas.microsoft.com/office/drawing/2014/main" id="{6776834D-514C-4935-AFB1-78EEBA7CC224}"/>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3497114" y="8663130"/>
            <a:ext cx="1015234" cy="989202"/>
          </a:xfrm>
          <a:prstGeom prst="rect">
            <a:avLst/>
          </a:prstGeom>
        </p:spPr>
      </p:pic>
    </p:spTree>
    <p:extLst>
      <p:ext uri="{BB962C8B-B14F-4D97-AF65-F5344CB8AC3E}">
        <p14:creationId xmlns:p14="http://schemas.microsoft.com/office/powerpoint/2010/main" val="404171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4" name="лого"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10" name="default_name">
            <a:extLst>
              <a:ext uri="{FF2B5EF4-FFF2-40B4-BE49-F238E27FC236}">
                <a16:creationId xmlns:a16="http://schemas.microsoft.com/office/drawing/2014/main" id="{8B2AB1A6-57C5-4378-9924-AFF4B628E2BC}"/>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Investments by spheres</a:t>
            </a:r>
            <a:endParaRPr lang="uk-UA" sz="3800" b="1">
              <a:solidFill>
                <a:srgbClr val="FFFFFF"/>
              </a:solidFill>
              <a:latin typeface="Montserrat"/>
              <a:ea typeface="Mazzard H Semi Bold"/>
            </a:endParaRPr>
          </a:p>
        </p:txBody>
      </p:sp>
      <p:graphicFrame>
        <p:nvGraphicFramePr>
          <p:cNvPr id="7" name="Диаграмма 6">
            <a:extLst>
              <a:ext uri="{FF2B5EF4-FFF2-40B4-BE49-F238E27FC236}">
                <a16:creationId xmlns:a16="http://schemas.microsoft.com/office/drawing/2014/main" id="{75B5E1C1-9939-4978-9B07-DCE1A9DEF5D0}"/>
              </a:ext>
            </a:extLst>
          </p:cNvPr>
          <p:cNvGraphicFramePr/>
          <p:nvPr>
            <p:extLst>
              <p:ext uri="{D42A27DB-BD31-4B8C-83A1-F6EECF244321}">
                <p14:modId xmlns:p14="http://schemas.microsoft.com/office/powerpoint/2010/main" val="3139684504"/>
              </p:ext>
            </p:extLst>
          </p:nvPr>
        </p:nvGraphicFramePr>
        <p:xfrm>
          <a:off x="983411" y="1210808"/>
          <a:ext cx="15993374" cy="6904347"/>
        </p:xfrm>
        <a:graphic>
          <a:graphicData uri="http://schemas.openxmlformats.org/drawingml/2006/chart">
            <c:chart xmlns:c="http://schemas.openxmlformats.org/drawingml/2006/chart" xmlns:r="http://schemas.openxmlformats.org/officeDocument/2006/relationships" r:id="rId5"/>
          </a:graphicData>
        </a:graphic>
      </p:graphicFrame>
      <p:pic>
        <p:nvPicPr>
          <p:cNvPr id="13" name="Ellipse 6" descr="preencoded.png">
            <a:extLst>
              <a:ext uri="{FF2B5EF4-FFF2-40B4-BE49-F238E27FC236}">
                <a16:creationId xmlns:a16="http://schemas.microsoft.com/office/drawing/2014/main" id="{105580E7-8601-4CE7-9D08-52DAEF0FF319}"/>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8568321" y="8227421"/>
            <a:ext cx="1285875" cy="1285875"/>
          </a:xfrm>
          <a:prstGeom prst="rect">
            <a:avLst/>
          </a:prstGeom>
        </p:spPr>
      </p:pic>
      <p:pic>
        <p:nvPicPr>
          <p:cNvPr id="14" name="Layer_1" descr="preencoded.png">
            <a:extLst>
              <a:ext uri="{FF2B5EF4-FFF2-40B4-BE49-F238E27FC236}">
                <a16:creationId xmlns:a16="http://schemas.microsoft.com/office/drawing/2014/main" id="{1CD95DCB-A2EF-45C4-AC38-F1A544C56D33}"/>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8937285" y="8475404"/>
            <a:ext cx="666750" cy="683986"/>
          </a:xfrm>
          <a:prstGeom prst="rect">
            <a:avLst/>
          </a:prstGeom>
        </p:spPr>
      </p:pic>
      <p:pic>
        <p:nvPicPr>
          <p:cNvPr id="15" name="Ellipse 6" descr="preencoded.png">
            <a:extLst>
              <a:ext uri="{FF2B5EF4-FFF2-40B4-BE49-F238E27FC236}">
                <a16:creationId xmlns:a16="http://schemas.microsoft.com/office/drawing/2014/main" id="{1B7451F9-7929-4039-A119-7C58FC4851DD}"/>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0711474" y="8227421"/>
            <a:ext cx="1285875" cy="1285875"/>
          </a:xfrm>
          <a:prstGeom prst="rect">
            <a:avLst/>
          </a:prstGeom>
        </p:spPr>
      </p:pic>
      <p:pic>
        <p:nvPicPr>
          <p:cNvPr id="17" name="Ellipse 6" descr="preencoded.png">
            <a:extLst>
              <a:ext uri="{FF2B5EF4-FFF2-40B4-BE49-F238E27FC236}">
                <a16:creationId xmlns:a16="http://schemas.microsoft.com/office/drawing/2014/main" id="{582BE49A-0740-41DB-B1A3-4D22434A962D}"/>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2854626" y="8227421"/>
            <a:ext cx="1285875" cy="1285875"/>
          </a:xfrm>
          <a:prstGeom prst="rect">
            <a:avLst/>
          </a:prstGeom>
        </p:spPr>
      </p:pic>
      <p:pic>
        <p:nvPicPr>
          <p:cNvPr id="21" name="Ellipse 6" descr="preencoded.png">
            <a:extLst>
              <a:ext uri="{FF2B5EF4-FFF2-40B4-BE49-F238E27FC236}">
                <a16:creationId xmlns:a16="http://schemas.microsoft.com/office/drawing/2014/main" id="{06DE0DC0-6B0E-46E1-95F8-C0DC510423ED}"/>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425168" y="8227421"/>
            <a:ext cx="1285875" cy="1285875"/>
          </a:xfrm>
          <a:prstGeom prst="rect">
            <a:avLst/>
          </a:prstGeom>
        </p:spPr>
      </p:pic>
      <p:pic>
        <p:nvPicPr>
          <p:cNvPr id="23" name="Ellipse 6" descr="preencoded.png">
            <a:extLst>
              <a:ext uri="{FF2B5EF4-FFF2-40B4-BE49-F238E27FC236}">
                <a16:creationId xmlns:a16="http://schemas.microsoft.com/office/drawing/2014/main" id="{B2C57B86-1974-40A7-838E-D98B974E9D16}"/>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2138862" y="8227421"/>
            <a:ext cx="1285875" cy="1285875"/>
          </a:xfrm>
          <a:prstGeom prst="rect">
            <a:avLst/>
          </a:prstGeom>
        </p:spPr>
      </p:pic>
      <p:pic>
        <p:nvPicPr>
          <p:cNvPr id="25" name="Ellipse 6" descr="preencoded.png">
            <a:extLst>
              <a:ext uri="{FF2B5EF4-FFF2-40B4-BE49-F238E27FC236}">
                <a16:creationId xmlns:a16="http://schemas.microsoft.com/office/drawing/2014/main" id="{BA520837-B02C-4BEC-80F3-C8F460BC5E66}"/>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4282015" y="8227421"/>
            <a:ext cx="1285875" cy="1285875"/>
          </a:xfrm>
          <a:prstGeom prst="rect">
            <a:avLst/>
          </a:prstGeom>
        </p:spPr>
      </p:pic>
      <p:pic>
        <p:nvPicPr>
          <p:cNvPr id="8" name="Рисунок 7">
            <a:extLst>
              <a:ext uri="{FF2B5EF4-FFF2-40B4-BE49-F238E27FC236}">
                <a16:creationId xmlns:a16="http://schemas.microsoft.com/office/drawing/2014/main" id="{ED379043-6EED-418C-923D-699FECAC84E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394832" y="8350706"/>
            <a:ext cx="862596" cy="808684"/>
          </a:xfrm>
          <a:prstGeom prst="rect">
            <a:avLst/>
          </a:prstGeom>
        </p:spPr>
      </p:pic>
      <p:pic>
        <p:nvPicPr>
          <p:cNvPr id="12" name="Рисунок 11">
            <a:extLst>
              <a:ext uri="{FF2B5EF4-FFF2-40B4-BE49-F238E27FC236}">
                <a16:creationId xmlns:a16="http://schemas.microsoft.com/office/drawing/2014/main" id="{46B4DB5B-D8D4-4ECE-AB54-D79B12E4CEF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514662" y="8458110"/>
            <a:ext cx="824496" cy="824496"/>
          </a:xfrm>
          <a:prstGeom prst="rect">
            <a:avLst/>
          </a:prstGeom>
        </p:spPr>
      </p:pic>
      <p:pic>
        <p:nvPicPr>
          <p:cNvPr id="30" name="Рисунок 29">
            <a:extLst>
              <a:ext uri="{FF2B5EF4-FFF2-40B4-BE49-F238E27FC236}">
                <a16:creationId xmlns:a16="http://schemas.microsoft.com/office/drawing/2014/main" id="{28124250-C7DE-409E-91BE-776E3480379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637488" y="8458111"/>
            <a:ext cx="931100" cy="806954"/>
          </a:xfrm>
          <a:prstGeom prst="rect">
            <a:avLst/>
          </a:prstGeom>
        </p:spPr>
      </p:pic>
      <p:pic>
        <p:nvPicPr>
          <p:cNvPr id="32" name="Рисунок 31">
            <a:extLst>
              <a:ext uri="{FF2B5EF4-FFF2-40B4-BE49-F238E27FC236}">
                <a16:creationId xmlns:a16="http://schemas.microsoft.com/office/drawing/2014/main" id="{2628864D-1C5B-4330-9979-4F7FC0794947}"/>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986343" y="8375213"/>
            <a:ext cx="706541" cy="802887"/>
          </a:xfrm>
          <a:prstGeom prst="rect">
            <a:avLst/>
          </a:prstGeom>
        </p:spPr>
      </p:pic>
      <p:pic>
        <p:nvPicPr>
          <p:cNvPr id="34" name="Рисунок 33">
            <a:extLst>
              <a:ext uri="{FF2B5EF4-FFF2-40B4-BE49-F238E27FC236}">
                <a16:creationId xmlns:a16="http://schemas.microsoft.com/office/drawing/2014/main" id="{1A9CE7D2-2DB8-4583-8F1F-7170F6BFA985}"/>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3072800" y="8375213"/>
            <a:ext cx="849525" cy="784177"/>
          </a:xfrm>
          <a:prstGeom prst="rect">
            <a:avLst/>
          </a:prstGeom>
        </p:spPr>
      </p:pic>
    </p:spTree>
    <p:extLst>
      <p:ext uri="{BB962C8B-B14F-4D97-AF65-F5344CB8AC3E}">
        <p14:creationId xmlns:p14="http://schemas.microsoft.com/office/powerpoint/2010/main" val="3057543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Successful investment stories</a:t>
            </a:r>
            <a:endParaRPr lang="uk-UA" sz="3800" b="1">
              <a:solidFill>
                <a:srgbClr val="FFFFFF"/>
              </a:solidFill>
              <a:latin typeface="Montserrat"/>
              <a:ea typeface="Mazzard H Semi Bold"/>
            </a:endParaRPr>
          </a:p>
        </p:txBody>
      </p:sp>
      <p:pic>
        <p:nvPicPr>
          <p:cNvPr id="8" name="Рисунок 7">
            <a:extLst>
              <a:ext uri="{FF2B5EF4-FFF2-40B4-BE49-F238E27FC236}">
                <a16:creationId xmlns:a16="http://schemas.microsoft.com/office/drawing/2014/main" id="{3B6B257E-607F-43EA-899F-7F51AF4302C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97480" y="1590026"/>
            <a:ext cx="15142366" cy="8002547"/>
          </a:xfrm>
          <a:prstGeom prst="rect">
            <a:avLst/>
          </a:prstGeom>
        </p:spPr>
      </p:pic>
    </p:spTree>
    <p:extLst>
      <p:ext uri="{BB962C8B-B14F-4D97-AF65-F5344CB8AC3E}">
        <p14:creationId xmlns:p14="http://schemas.microsoft.com/office/powerpoint/2010/main" val="584024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92B2D"/>
        </a:solidFill>
        <a:effectLst/>
      </p:bgPr>
    </p:bg>
    <p:spTree>
      <p:nvGrpSpPr>
        <p:cNvPr id="1" name=""/>
        <p:cNvGrpSpPr/>
        <p:nvPr/>
      </p:nvGrpSpPr>
      <p:grpSpPr>
        <a:xfrm>
          <a:off x="0" y="0"/>
          <a:ext cx="0" cy="0"/>
          <a:chOff x="0" y="0"/>
          <a:chExt cx="0" cy="0"/>
        </a:xfrm>
      </p:grpSpPr>
      <p:pic>
        <p:nvPicPr>
          <p:cNvPr id="4" name="Frame 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5334000" cy="1457325"/>
          </a:xfrm>
          <a:prstGeom prst="rect">
            <a:avLst/>
          </a:prstGeom>
        </p:spPr>
      </p:pic>
      <p:sp>
        <p:nvSpPr>
          <p:cNvPr id="6" name="Text 0"/>
          <p:cNvSpPr/>
          <p:nvPr/>
        </p:nvSpPr>
        <p:spPr>
          <a:xfrm>
            <a:off x="794656" y="2954563"/>
            <a:ext cx="8561615" cy="4719865"/>
          </a:xfrm>
          <a:prstGeom prst="rect">
            <a:avLst/>
          </a:prstGeom>
          <a:noFill/>
          <a:ln/>
        </p:spPr>
        <p:txBody>
          <a:bodyPr wrap="square" lIns="0" tIns="0" rIns="0" bIns="0" rtlCol="0" anchor="t"/>
          <a:lstStyle/>
          <a:p>
            <a:r>
              <a:rPr lang="en-US" sz="11000" b="1">
                <a:solidFill>
                  <a:srgbClr val="FFFFFF"/>
                </a:solidFill>
                <a:latin typeface="Montserrat"/>
                <a:ea typeface="Mazzard H Semi Bold"/>
              </a:rPr>
              <a:t>OVERVIEW</a:t>
            </a:r>
          </a:p>
          <a:p>
            <a:r>
              <a:rPr lang="en-US" sz="6600" b="1">
                <a:solidFill>
                  <a:srgbClr val="FFFFFF"/>
                </a:solidFill>
                <a:latin typeface="Montserrat"/>
                <a:ea typeface="Mazzard H Semi Bold"/>
              </a:rPr>
              <a:t>of the main industries of investments</a:t>
            </a:r>
            <a:endParaRPr lang="en-US" sz="6600" b="1">
              <a:solidFill>
                <a:srgbClr val="FFFFFF"/>
              </a:solidFill>
              <a:latin typeface="Montserrat"/>
            </a:endParaRPr>
          </a:p>
        </p:txBody>
      </p:sp>
      <p:pic>
        <p:nvPicPr>
          <p:cNvPr id="7" name="_Шар_1" descr="preencoded.png">
            <a:extLst>
              <a:ext uri="{FF2B5EF4-FFF2-40B4-BE49-F238E27FC236}">
                <a16:creationId xmlns:a16="http://schemas.microsoft.com/office/drawing/2014/main" id="{5C3070DA-7D73-494B-A04A-E81D39095F4A}"/>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2925425" y="0"/>
            <a:ext cx="5362575" cy="10287000"/>
          </a:xfrm>
          <a:prstGeom prst="rect">
            <a:avLst/>
          </a:prstGeom>
        </p:spPr>
      </p:pic>
      <p:grpSp>
        <p:nvGrpSpPr>
          <p:cNvPr id="2" name="Группа 20">
            <a:extLst>
              <a:ext uri="{FF2B5EF4-FFF2-40B4-BE49-F238E27FC236}">
                <a16:creationId xmlns:a16="http://schemas.microsoft.com/office/drawing/2014/main" id="{96289FA9-9B22-BF88-A947-7226D7278B4D}"/>
              </a:ext>
            </a:extLst>
          </p:cNvPr>
          <p:cNvGrpSpPr/>
          <p:nvPr/>
        </p:nvGrpSpPr>
        <p:grpSpPr>
          <a:xfrm>
            <a:off x="7086291" y="0"/>
            <a:ext cx="9445580" cy="10288726"/>
            <a:chOff x="7086291" y="0"/>
            <a:chExt cx="9445580" cy="10288726"/>
          </a:xfrm>
          <a:blipFill dpi="0" rotWithShape="1">
            <a:blip r:embed="rId5"/>
            <a:srcRect/>
            <a:stretch>
              <a:fillRect l="-37000" r="-32000"/>
            </a:stretch>
          </a:blipFill>
        </p:grpSpPr>
        <p:sp>
          <p:nvSpPr>
            <p:cNvPr id="3" name="Полилиния: фигура 18">
              <a:extLst>
                <a:ext uri="{FF2B5EF4-FFF2-40B4-BE49-F238E27FC236}">
                  <a16:creationId xmlns:a16="http://schemas.microsoft.com/office/drawing/2014/main" id="{F08C2F12-C1B7-3202-5644-7F7BE595761A}"/>
                </a:ext>
              </a:extLst>
            </p:cNvPr>
            <p:cNvSpPr/>
            <p:nvPr/>
          </p:nvSpPr>
          <p:spPr>
            <a:xfrm>
              <a:off x="7086291" y="0"/>
              <a:ext cx="6528737" cy="10288726"/>
            </a:xfrm>
            <a:custGeom>
              <a:avLst/>
              <a:gdLst>
                <a:gd name="connsiteX0" fmla="*/ 6528737 w 6528737"/>
                <a:gd name="connsiteY0" fmla="*/ 0 h 10288726"/>
                <a:gd name="connsiteX1" fmla="*/ 3918883 w 6528737"/>
                <a:gd name="connsiteY1" fmla="*/ 0 h 10288726"/>
                <a:gd name="connsiteX2" fmla="*/ 0 w 6528737"/>
                <a:gd name="connsiteY2" fmla="*/ 10288727 h 10288726"/>
                <a:gd name="connsiteX3" fmla="*/ 2609854 w 6528737"/>
                <a:gd name="connsiteY3" fmla="*/ 10288727 h 10288726"/>
                <a:gd name="connsiteX4" fmla="*/ 6528737 w 6528737"/>
                <a:gd name="connsiteY4" fmla="*/ 0 h 10288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737" h="10288726">
                  <a:moveTo>
                    <a:pt x="6528737" y="0"/>
                  </a:moveTo>
                  <a:lnTo>
                    <a:pt x="3918883" y="0"/>
                  </a:lnTo>
                  <a:lnTo>
                    <a:pt x="0" y="10288727"/>
                  </a:lnTo>
                  <a:lnTo>
                    <a:pt x="2609854" y="10288727"/>
                  </a:lnTo>
                  <a:lnTo>
                    <a:pt x="6528737" y="0"/>
                  </a:lnTo>
                  <a:close/>
                </a:path>
              </a:pathLst>
            </a:custGeom>
            <a:grpFill/>
            <a:ln w="0" cap="flat">
              <a:noFill/>
              <a:prstDash val="solid"/>
              <a:miter/>
            </a:ln>
          </p:spPr>
          <p:txBody>
            <a:bodyPr rtlCol="0" anchor="ctr"/>
            <a:lstStyle/>
            <a:p>
              <a:endParaRPr lang="uk-UA"/>
            </a:p>
          </p:txBody>
        </p:sp>
        <p:sp>
          <p:nvSpPr>
            <p:cNvPr id="5" name="Полилиния: фигура 19">
              <a:extLst>
                <a:ext uri="{FF2B5EF4-FFF2-40B4-BE49-F238E27FC236}">
                  <a16:creationId xmlns:a16="http://schemas.microsoft.com/office/drawing/2014/main" id="{9545C4F8-E2CC-A37D-0D8C-7979F70E6C74}"/>
                </a:ext>
              </a:extLst>
            </p:cNvPr>
            <p:cNvSpPr/>
            <p:nvPr/>
          </p:nvSpPr>
          <p:spPr>
            <a:xfrm>
              <a:off x="10003135" y="0"/>
              <a:ext cx="6528736" cy="10288726"/>
            </a:xfrm>
            <a:custGeom>
              <a:avLst/>
              <a:gdLst>
                <a:gd name="connsiteX0" fmla="*/ 6528737 w 6528736"/>
                <a:gd name="connsiteY0" fmla="*/ 0 h 10288726"/>
                <a:gd name="connsiteX1" fmla="*/ 3918883 w 6528736"/>
                <a:gd name="connsiteY1" fmla="*/ 0 h 10288726"/>
                <a:gd name="connsiteX2" fmla="*/ 0 w 6528736"/>
                <a:gd name="connsiteY2" fmla="*/ 10288727 h 10288726"/>
                <a:gd name="connsiteX3" fmla="*/ 2609854 w 6528736"/>
                <a:gd name="connsiteY3" fmla="*/ 10288727 h 10288726"/>
                <a:gd name="connsiteX4" fmla="*/ 6528737 w 6528736"/>
                <a:gd name="connsiteY4" fmla="*/ 0 h 10288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736" h="10288726">
                  <a:moveTo>
                    <a:pt x="6528737" y="0"/>
                  </a:moveTo>
                  <a:lnTo>
                    <a:pt x="3918883" y="0"/>
                  </a:lnTo>
                  <a:lnTo>
                    <a:pt x="0" y="10288727"/>
                  </a:lnTo>
                  <a:lnTo>
                    <a:pt x="2609854" y="10288727"/>
                  </a:lnTo>
                  <a:lnTo>
                    <a:pt x="6528737" y="0"/>
                  </a:lnTo>
                  <a:close/>
                </a:path>
              </a:pathLst>
            </a:custGeom>
            <a:grpFill/>
            <a:ln w="0" cap="flat">
              <a:noFill/>
              <a:prstDash val="solid"/>
              <a:miter/>
            </a:ln>
          </p:spPr>
          <p:txBody>
            <a:bodyPr rtlCol="0" anchor="ctr"/>
            <a:lstStyle/>
            <a:p>
              <a:endParaRPr lang="uk-UA"/>
            </a:p>
          </p:txBody>
        </p:sp>
      </p:grpSp>
    </p:spTree>
    <p:extLst>
      <p:ext uri="{BB962C8B-B14F-4D97-AF65-F5344CB8AC3E}">
        <p14:creationId xmlns:p14="http://schemas.microsoft.com/office/powerpoint/2010/main" val="3165934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6" name="default_name">
            <a:extLst>
              <a:ext uri="{FF2B5EF4-FFF2-40B4-BE49-F238E27FC236}">
                <a16:creationId xmlns:a16="http://schemas.microsoft.com/office/drawing/2014/main" id="{5F31EAA5-9F2A-431E-B5B8-CE103AC8581E}"/>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err="1">
                <a:solidFill>
                  <a:srgbClr val="FFFFFF"/>
                </a:solidFill>
                <a:latin typeface="Montserrat"/>
                <a:ea typeface="Mazzard H Semi Bold"/>
              </a:rPr>
              <a:t>Lviv</a:t>
            </a:r>
            <a:r>
              <a:rPr lang="en-US" sz="3800" b="1">
                <a:solidFill>
                  <a:srgbClr val="FFFFFF"/>
                </a:solidFill>
                <a:latin typeface="Montserrat"/>
                <a:ea typeface="Mazzard H Semi Bold"/>
              </a:rPr>
              <a:t> was…</a:t>
            </a:r>
            <a:endParaRPr lang="uk-UA" sz="3800" b="1">
              <a:solidFill>
                <a:srgbClr val="FFFFFF"/>
              </a:solidFill>
              <a:latin typeface="Montserrat"/>
              <a:ea typeface="Mazzard H Semi Bold"/>
            </a:endParaRPr>
          </a:p>
        </p:txBody>
      </p:sp>
      <p:sp>
        <p:nvSpPr>
          <p:cNvPr id="4" name="TextBox 3">
            <a:extLst>
              <a:ext uri="{FF2B5EF4-FFF2-40B4-BE49-F238E27FC236}">
                <a16:creationId xmlns:a16="http://schemas.microsoft.com/office/drawing/2014/main" id="{EA24700D-6586-4B3C-B8B9-AFC1FE11056E}"/>
              </a:ext>
            </a:extLst>
          </p:cNvPr>
          <p:cNvSpPr txBox="1"/>
          <p:nvPr/>
        </p:nvSpPr>
        <p:spPr>
          <a:xfrm>
            <a:off x="889349" y="1673199"/>
            <a:ext cx="7773388" cy="7785849"/>
          </a:xfrm>
          <a:prstGeom prst="rect">
            <a:avLst/>
          </a:prstGeom>
          <a:noFill/>
        </p:spPr>
        <p:txBody>
          <a:bodyPr wrap="square" rtlCol="0">
            <a:spAutoFit/>
          </a:bodyPr>
          <a:lstStyle/>
          <a:p>
            <a:pPr>
              <a:lnSpc>
                <a:spcPct val="150000"/>
              </a:lnSpc>
              <a:buClr>
                <a:srgbClr val="C23350"/>
              </a:buClr>
            </a:pPr>
            <a:r>
              <a:rPr lang="en-US" sz="2400" b="1">
                <a:solidFill>
                  <a:srgbClr val="292B2D"/>
                </a:solidFill>
                <a:latin typeface="Montserrat" panose="00000500000000000000" pitchFamily="2" charset="-52"/>
              </a:rPr>
              <a:t>Founded in 1256 </a:t>
            </a:r>
            <a:r>
              <a:rPr lang="en-US" sz="2400">
                <a:solidFill>
                  <a:srgbClr val="292B2D"/>
                </a:solidFill>
                <a:latin typeface="Montserrat" panose="00000500000000000000" pitchFamily="2" charset="-52"/>
              </a:rPr>
              <a:t>by King Daniel of Galicia and named</a:t>
            </a:r>
            <a:r>
              <a:rPr lang="uk-UA" sz="2400">
                <a:solidFill>
                  <a:srgbClr val="292B2D"/>
                </a:solidFill>
                <a:latin typeface="Montserrat" panose="00000500000000000000" pitchFamily="2" charset="-52"/>
              </a:rPr>
              <a:t> </a:t>
            </a:r>
            <a:r>
              <a:rPr lang="en-US" sz="2400">
                <a:solidFill>
                  <a:srgbClr val="292B2D"/>
                </a:solidFill>
                <a:latin typeface="Montserrat" panose="00000500000000000000" pitchFamily="2" charset="-52"/>
              </a:rPr>
              <a:t>after his son Lev (meaning “lion”)</a:t>
            </a:r>
            <a:endParaRPr lang="uk-UA" sz="2400">
              <a:solidFill>
                <a:srgbClr val="292B2D"/>
              </a:solidFill>
              <a:latin typeface="Montserrat" panose="00000500000000000000" pitchFamily="2" charset="-52"/>
            </a:endParaRPr>
          </a:p>
          <a:p>
            <a:pPr>
              <a:lnSpc>
                <a:spcPct val="150000"/>
              </a:lnSpc>
              <a:buClr>
                <a:srgbClr val="C23350"/>
              </a:buClr>
            </a:pPr>
            <a:endParaRPr lang="en-US" sz="2400">
              <a:solidFill>
                <a:srgbClr val="292B2D"/>
              </a:solidFill>
              <a:latin typeface="Montserrat" panose="00000500000000000000" pitchFamily="2" charset="-52"/>
            </a:endParaRPr>
          </a:p>
          <a:p>
            <a:pPr>
              <a:lnSpc>
                <a:spcPct val="150000"/>
              </a:lnSpc>
              <a:buClr>
                <a:srgbClr val="C23350"/>
              </a:buClr>
            </a:pPr>
            <a:r>
              <a:rPr lang="en-US" sz="2400" b="1">
                <a:solidFill>
                  <a:srgbClr val="292B2D"/>
                </a:solidFill>
                <a:latin typeface="Montserrat" panose="00000500000000000000" pitchFamily="2" charset="-52"/>
              </a:rPr>
              <a:t>One of the first cities </a:t>
            </a:r>
            <a:r>
              <a:rPr lang="en-US" sz="2400">
                <a:solidFill>
                  <a:srgbClr val="292B2D"/>
                </a:solidFill>
                <a:latin typeface="Montserrat" panose="00000500000000000000" pitchFamily="2" charset="-52"/>
              </a:rPr>
              <a:t>that obtained the Magdeburg Right</a:t>
            </a:r>
            <a:endParaRPr lang="uk-UA" sz="2400">
              <a:solidFill>
                <a:srgbClr val="292B2D"/>
              </a:solidFill>
              <a:latin typeface="Montserrat" panose="00000500000000000000" pitchFamily="2" charset="-52"/>
            </a:endParaRPr>
          </a:p>
          <a:p>
            <a:pPr>
              <a:lnSpc>
                <a:spcPct val="150000"/>
              </a:lnSpc>
              <a:buClr>
                <a:srgbClr val="C23350"/>
              </a:buClr>
            </a:pPr>
            <a:endParaRPr lang="uk-UA" sz="2400">
              <a:solidFill>
                <a:srgbClr val="292B2D"/>
              </a:solidFill>
              <a:latin typeface="Montserrat" panose="00000500000000000000" pitchFamily="2" charset="-52"/>
            </a:endParaRPr>
          </a:p>
          <a:p>
            <a:pPr>
              <a:lnSpc>
                <a:spcPct val="150000"/>
              </a:lnSpc>
              <a:buClr>
                <a:srgbClr val="C23350"/>
              </a:buClr>
            </a:pPr>
            <a:r>
              <a:rPr lang="en-US" sz="2400">
                <a:solidFill>
                  <a:srgbClr val="292B2D"/>
                </a:solidFill>
                <a:latin typeface="Montserrat" panose="00000500000000000000" pitchFamily="2" charset="-52"/>
              </a:rPr>
              <a:t>Compared to Italian Piedmont, as it also was </a:t>
            </a:r>
            <a:r>
              <a:rPr lang="en-US" sz="2400" b="1">
                <a:solidFill>
                  <a:srgbClr val="292B2D"/>
                </a:solidFill>
                <a:latin typeface="Montserrat" panose="00000500000000000000" pitchFamily="2" charset="-52"/>
              </a:rPr>
              <a:t>springboard</a:t>
            </a:r>
            <a:r>
              <a:rPr lang="uk-UA" sz="2400" b="1">
                <a:solidFill>
                  <a:srgbClr val="292B2D"/>
                </a:solidFill>
                <a:latin typeface="Montserrat" panose="00000500000000000000" pitchFamily="2" charset="-52"/>
              </a:rPr>
              <a:t> </a:t>
            </a:r>
            <a:r>
              <a:rPr lang="en-US" sz="2400" b="1">
                <a:solidFill>
                  <a:srgbClr val="292B2D"/>
                </a:solidFill>
                <a:latin typeface="Montserrat" panose="00000500000000000000" pitchFamily="2" charset="-52"/>
              </a:rPr>
              <a:t>for national rise and unification</a:t>
            </a:r>
            <a:endParaRPr lang="uk-UA" sz="2400" b="1">
              <a:solidFill>
                <a:srgbClr val="292B2D"/>
              </a:solidFill>
              <a:latin typeface="Montserrat" panose="00000500000000000000" pitchFamily="2" charset="-52"/>
            </a:endParaRPr>
          </a:p>
          <a:p>
            <a:pPr>
              <a:lnSpc>
                <a:spcPct val="150000"/>
              </a:lnSpc>
              <a:buClr>
                <a:srgbClr val="C23350"/>
              </a:buClr>
            </a:pPr>
            <a:endParaRPr lang="en-US" sz="2400" b="1">
              <a:solidFill>
                <a:srgbClr val="292B2D"/>
              </a:solidFill>
              <a:latin typeface="Montserrat" panose="00000500000000000000" pitchFamily="2" charset="-52"/>
            </a:endParaRPr>
          </a:p>
          <a:p>
            <a:pPr>
              <a:lnSpc>
                <a:spcPct val="150000"/>
              </a:lnSpc>
              <a:buClr>
                <a:srgbClr val="C23350"/>
              </a:buClr>
            </a:pPr>
            <a:r>
              <a:rPr lang="en-US" sz="2400">
                <a:solidFill>
                  <a:srgbClr val="292B2D"/>
                </a:solidFill>
                <a:latin typeface="Montserrat" panose="00000500000000000000" pitchFamily="2" charset="-52"/>
              </a:rPr>
              <a:t>Under the rule of Poland, the Austro-Hungarian Empire,</a:t>
            </a:r>
            <a:r>
              <a:rPr lang="uk-UA" sz="2400">
                <a:solidFill>
                  <a:srgbClr val="292B2D"/>
                </a:solidFill>
                <a:latin typeface="Montserrat" panose="00000500000000000000" pitchFamily="2" charset="-52"/>
              </a:rPr>
              <a:t> </a:t>
            </a:r>
            <a:r>
              <a:rPr lang="en-US" sz="2400">
                <a:solidFill>
                  <a:srgbClr val="292B2D"/>
                </a:solidFill>
                <a:latin typeface="Montserrat" panose="00000500000000000000" pitchFamily="2" charset="-52"/>
              </a:rPr>
              <a:t>and the Soviet Union. This </a:t>
            </a:r>
            <a:r>
              <a:rPr lang="en-US" sz="2400" b="1">
                <a:solidFill>
                  <a:srgbClr val="292B2D"/>
                </a:solidFill>
                <a:latin typeface="Montserrat" panose="00000500000000000000" pitchFamily="2" charset="-52"/>
              </a:rPr>
              <a:t>had an undeniable impact on</a:t>
            </a:r>
            <a:r>
              <a:rPr lang="uk-UA" sz="2400" b="1">
                <a:solidFill>
                  <a:srgbClr val="292B2D"/>
                </a:solidFill>
                <a:latin typeface="Montserrat" panose="00000500000000000000" pitchFamily="2" charset="-52"/>
              </a:rPr>
              <a:t> </a:t>
            </a:r>
            <a:r>
              <a:rPr lang="en-US" sz="2400" b="1">
                <a:solidFill>
                  <a:srgbClr val="292B2D"/>
                </a:solidFill>
                <a:latin typeface="Montserrat" panose="00000500000000000000" pitchFamily="2" charset="-52"/>
              </a:rPr>
              <a:t>the demographic and economic </a:t>
            </a:r>
            <a:r>
              <a:rPr lang="en-US" sz="2400">
                <a:solidFill>
                  <a:srgbClr val="292B2D"/>
                </a:solidFill>
                <a:latin typeface="Montserrat" panose="00000500000000000000" pitchFamily="2" charset="-52"/>
              </a:rPr>
              <a:t>situation as well as the level</a:t>
            </a:r>
            <a:r>
              <a:rPr lang="uk-UA" sz="2400">
                <a:solidFill>
                  <a:srgbClr val="292B2D"/>
                </a:solidFill>
                <a:latin typeface="Montserrat" panose="00000500000000000000" pitchFamily="2" charset="-52"/>
              </a:rPr>
              <a:t> </a:t>
            </a:r>
            <a:r>
              <a:rPr lang="en-US" sz="2400">
                <a:solidFill>
                  <a:srgbClr val="292B2D"/>
                </a:solidFill>
                <a:latin typeface="Montserrat" panose="00000500000000000000" pitchFamily="2" charset="-52"/>
              </a:rPr>
              <a:t>of civic consciousness of the population</a:t>
            </a:r>
            <a:endParaRPr lang="uk-UA" sz="2400">
              <a:solidFill>
                <a:srgbClr val="292B2D"/>
              </a:solidFill>
              <a:latin typeface="Montserrat" panose="00000500000000000000" pitchFamily="2" charset="-52"/>
            </a:endParaRPr>
          </a:p>
        </p:txBody>
      </p:sp>
      <p:pic>
        <p:nvPicPr>
          <p:cNvPr id="9" name="Рисунок 8">
            <a:extLst>
              <a:ext uri="{FF2B5EF4-FFF2-40B4-BE49-F238E27FC236}">
                <a16:creationId xmlns:a16="http://schemas.microsoft.com/office/drawing/2014/main" id="{FDFB098B-CA2C-423F-A9D6-EF010483E39B}"/>
              </a:ext>
            </a:extLst>
          </p:cNvPr>
          <p:cNvPicPr>
            <a:picLocks noChangeAspect="1"/>
          </p:cNvPicPr>
          <p:nvPr/>
        </p:nvPicPr>
        <p:blipFill>
          <a:blip r:embed="rId5"/>
          <a:stretch>
            <a:fillRect/>
          </a:stretch>
        </p:blipFill>
        <p:spPr>
          <a:xfrm>
            <a:off x="9625266" y="1245191"/>
            <a:ext cx="6943472" cy="4252876"/>
          </a:xfrm>
          <a:prstGeom prst="rect">
            <a:avLst/>
          </a:prstGeom>
        </p:spPr>
      </p:pic>
      <p:pic>
        <p:nvPicPr>
          <p:cNvPr id="12" name="Рисунок 11">
            <a:extLst>
              <a:ext uri="{FF2B5EF4-FFF2-40B4-BE49-F238E27FC236}">
                <a16:creationId xmlns:a16="http://schemas.microsoft.com/office/drawing/2014/main" id="{4D5C2BC7-D2C0-4644-9F30-F8EFF264FD88}"/>
              </a:ext>
            </a:extLst>
          </p:cNvPr>
          <p:cNvPicPr>
            <a:picLocks noChangeAspect="1"/>
          </p:cNvPicPr>
          <p:nvPr/>
        </p:nvPicPr>
        <p:blipFill>
          <a:blip r:embed="rId6"/>
          <a:stretch>
            <a:fillRect/>
          </a:stretch>
        </p:blipFill>
        <p:spPr>
          <a:xfrm>
            <a:off x="9625266" y="5705033"/>
            <a:ext cx="6943472" cy="4252876"/>
          </a:xfrm>
          <a:prstGeom prst="rect">
            <a:avLst/>
          </a:prstGeom>
        </p:spPr>
      </p:pic>
      <p:pic>
        <p:nvPicPr>
          <p:cNvPr id="5" name="Divider" descr="preencoded.png">
            <a:extLst>
              <a:ext uri="{FF2B5EF4-FFF2-40B4-BE49-F238E27FC236}">
                <a16:creationId xmlns:a16="http://schemas.microsoft.com/office/drawing/2014/main" id="{03B956D0-BCEA-31FE-58EB-91F39934A8C4}"/>
              </a:ext>
            </a:extLst>
          </p:cNvPr>
          <p:cNvPicPr>
            <a:picLocks noChangeAspect="1"/>
          </p:cNvPicPr>
          <p:nvPr/>
        </p:nvPicPr>
        <p:blipFill>
          <a:blip r:embed="rId7"/>
          <a:srcRect/>
          <a:stretch/>
        </p:blipFill>
        <p:spPr>
          <a:xfrm rot="16200000">
            <a:off x="2203799" y="1740774"/>
            <a:ext cx="19050" cy="2647950"/>
          </a:xfrm>
          <a:prstGeom prst="rect">
            <a:avLst/>
          </a:prstGeom>
        </p:spPr>
      </p:pic>
      <p:pic>
        <p:nvPicPr>
          <p:cNvPr id="7" name="Divider" descr="preencoded.png">
            <a:extLst>
              <a:ext uri="{FF2B5EF4-FFF2-40B4-BE49-F238E27FC236}">
                <a16:creationId xmlns:a16="http://schemas.microsoft.com/office/drawing/2014/main" id="{5A07F01F-9E87-90CE-2795-847C19A53F56}"/>
              </a:ext>
            </a:extLst>
          </p:cNvPr>
          <p:cNvPicPr>
            <a:picLocks noChangeAspect="1"/>
          </p:cNvPicPr>
          <p:nvPr/>
        </p:nvPicPr>
        <p:blipFill>
          <a:blip r:embed="rId7"/>
          <a:srcRect/>
          <a:stretch/>
        </p:blipFill>
        <p:spPr>
          <a:xfrm rot="16200000">
            <a:off x="2203800" y="3346417"/>
            <a:ext cx="19050" cy="2647950"/>
          </a:xfrm>
          <a:prstGeom prst="rect">
            <a:avLst/>
          </a:prstGeom>
        </p:spPr>
      </p:pic>
      <p:pic>
        <p:nvPicPr>
          <p:cNvPr id="8" name="Divider" descr="preencoded.png">
            <a:extLst>
              <a:ext uri="{FF2B5EF4-FFF2-40B4-BE49-F238E27FC236}">
                <a16:creationId xmlns:a16="http://schemas.microsoft.com/office/drawing/2014/main" id="{A4B6E804-5B65-2FF0-2F48-8457EF133A77}"/>
              </a:ext>
            </a:extLst>
          </p:cNvPr>
          <p:cNvPicPr>
            <a:picLocks noChangeAspect="1"/>
          </p:cNvPicPr>
          <p:nvPr/>
        </p:nvPicPr>
        <p:blipFill>
          <a:blip r:embed="rId7"/>
          <a:srcRect/>
          <a:stretch/>
        </p:blipFill>
        <p:spPr>
          <a:xfrm rot="16200000">
            <a:off x="2203800" y="4952060"/>
            <a:ext cx="19050" cy="2647950"/>
          </a:xfrm>
          <a:prstGeom prst="rect">
            <a:avLst/>
          </a:prstGeom>
        </p:spPr>
      </p:pic>
      <p:pic>
        <p:nvPicPr>
          <p:cNvPr id="10" name="Divider" descr="preencoded.png">
            <a:extLst>
              <a:ext uri="{FF2B5EF4-FFF2-40B4-BE49-F238E27FC236}">
                <a16:creationId xmlns:a16="http://schemas.microsoft.com/office/drawing/2014/main" id="{31E44109-762F-2C57-E765-364E6A2F5A41}"/>
              </a:ext>
            </a:extLst>
          </p:cNvPr>
          <p:cNvPicPr>
            <a:picLocks noChangeAspect="1"/>
          </p:cNvPicPr>
          <p:nvPr/>
        </p:nvPicPr>
        <p:blipFill>
          <a:blip r:embed="rId7"/>
          <a:srcRect/>
          <a:stretch/>
        </p:blipFill>
        <p:spPr>
          <a:xfrm rot="16200000">
            <a:off x="2203799" y="8304860"/>
            <a:ext cx="19050" cy="2647950"/>
          </a:xfrm>
          <a:prstGeom prst="rect">
            <a:avLst/>
          </a:prstGeom>
        </p:spPr>
      </p:pic>
    </p:spTree>
    <p:extLst>
      <p:ext uri="{BB962C8B-B14F-4D97-AF65-F5344CB8AC3E}">
        <p14:creationId xmlns:p14="http://schemas.microsoft.com/office/powerpoint/2010/main" val="784876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4" name="лого"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7" name="Description"/>
          <p:cNvSpPr/>
          <p:nvPr/>
        </p:nvSpPr>
        <p:spPr>
          <a:xfrm>
            <a:off x="9619013" y="2078182"/>
            <a:ext cx="7837714" cy="6578930"/>
          </a:xfrm>
          <a:prstGeom prst="rect">
            <a:avLst/>
          </a:prstGeom>
          <a:noFill/>
          <a:ln/>
        </p:spPr>
        <p:txBody>
          <a:bodyPr wrap="square" lIns="0" tIns="0" rIns="0" bIns="0" rtlCol="0" anchor="t"/>
          <a:lstStyle/>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In recent years</a:t>
            </a:r>
            <a:r>
              <a:rPr kumimoji="0" lang="uk-UA"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a:t>
            </a: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 we are witnessing a tendency </a:t>
            </a:r>
            <a:r>
              <a:rPr kumimoji="0" lang="en-US" sz="2400" b="0" i="0" u="none" strike="noStrike" kern="1200" cap="none" spc="-50" normalizeH="0" noProof="0" dirty="0">
                <a:ln>
                  <a:noFill/>
                </a:ln>
                <a:solidFill>
                  <a:srgbClr val="292B2D"/>
                </a:solidFill>
                <a:effectLst/>
                <a:uLnTx/>
                <a:uFillTx/>
                <a:latin typeface="Montserrat" pitchFamily="2" charset="0"/>
                <a:ea typeface="Mazzard H Regular" pitchFamily="34" charset="-122"/>
                <a:cs typeface="Mazzard H Regular" pitchFamily="34" charset="-120"/>
              </a:rPr>
              <a:t>when the biggest successful foreign companies </a:t>
            </a: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are relocating their production to Ukraine.</a:t>
            </a:r>
          </a:p>
          <a:p>
            <a:pPr marL="0" marR="0" lvl="0" indent="0" algn="l" defTabSz="914400" rtl="0" eaLnBrk="1" fontAlgn="auto" latinLnBrk="0" hangingPunct="1">
              <a:lnSpc>
                <a:spcPts val="315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In the last years</a:t>
            </a:r>
            <a:r>
              <a:rPr kumimoji="0" lang="uk-UA"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a:t>
            </a: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 a significant number of large and medium foreign investors from Poland, Romania, Belgium, Germany, France, Turkey</a:t>
            </a:r>
            <a:r>
              <a:rPr kumimoji="0" lang="uk-UA"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a:t>
            </a: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 etc. started their business activity in Lviv and </a:t>
            </a:r>
            <a:r>
              <a:rPr kumimoji="0" lang="uk-UA" sz="2400" b="0" i="0" u="none" strike="noStrike" kern="1200" cap="none" spc="0" normalizeH="0" baseline="0" noProof="0" dirty="0" err="1">
                <a:ln>
                  <a:noFill/>
                </a:ln>
                <a:solidFill>
                  <a:srgbClr val="292B2D"/>
                </a:solidFill>
                <a:effectLst/>
                <a:uLnTx/>
                <a:uFillTx/>
                <a:latin typeface="Montserrat" pitchFamily="2" charset="0"/>
                <a:ea typeface="Mazzard H Regular" pitchFamily="34" charset="-122"/>
                <a:cs typeface="Mazzard H Regular" pitchFamily="34" charset="-120"/>
              </a:rPr>
              <a:t>the</a:t>
            </a:r>
            <a:r>
              <a:rPr kumimoji="0" lang="uk-UA"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Lviv Region.</a:t>
            </a:r>
          </a:p>
          <a:p>
            <a:pPr marL="0" marR="0" lvl="0" indent="0" algn="l" defTabSz="914400" rtl="0" eaLnBrk="1" fontAlgn="auto" latinLnBrk="0" hangingPunct="1">
              <a:lnSpc>
                <a:spcPts val="315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The main reasons are taxes, salary rates, geographic location and other local conditions that make the Lviv region attractive for investments.</a:t>
            </a:r>
          </a:p>
          <a:p>
            <a:pPr marL="0" marR="0" lvl="0" indent="0" algn="l" defTabSz="914400" rtl="0" eaLnBrk="1" fontAlgn="auto" latinLnBrk="0" hangingPunct="1">
              <a:lnSpc>
                <a:spcPts val="315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This means the following: </a:t>
            </a:r>
            <a:r>
              <a:rPr kumimoji="0" lang="en-US" sz="2400" b="1" i="0" u="none" strike="noStrike" kern="1200" cap="none" spc="0" normalizeH="0" baseline="0" noProof="0" dirty="0">
                <a:ln>
                  <a:noFill/>
                </a:ln>
                <a:solidFill>
                  <a:srgbClr val="292B2D"/>
                </a:solidFill>
                <a:effectLst/>
                <a:uLnTx/>
                <a:uFillTx/>
                <a:latin typeface="Montserrat" pitchFamily="2" charset="0"/>
                <a:ea typeface="Mazzard H Regular" pitchFamily="34" charset="-122"/>
                <a:cs typeface="Mazzard H Regular" pitchFamily="34" charset="-120"/>
              </a:rPr>
              <a:t>the first ones will receive the highest benefit from the investment in Ukraine!</a:t>
            </a:r>
            <a:endParaRPr kumimoji="0" lang="en-US" sz="2400" b="1" i="0" u="none" strike="noStrike" kern="1200" cap="none" spc="0" normalizeH="0" baseline="0" noProof="0" dirty="0">
              <a:ln>
                <a:noFill/>
              </a:ln>
              <a:solidFill>
                <a:srgbClr val="292B2D"/>
              </a:solidFill>
              <a:effectLst/>
              <a:uLnTx/>
              <a:uFillTx/>
              <a:latin typeface="Montserrat"/>
              <a:ea typeface="+mn-ea"/>
              <a:cs typeface="+mn-cs"/>
            </a:endParaRPr>
          </a:p>
        </p:txBody>
      </p:sp>
      <p:sp>
        <p:nvSpPr>
          <p:cNvPr id="10" name="default_name">
            <a:extLst>
              <a:ext uri="{FF2B5EF4-FFF2-40B4-BE49-F238E27FC236}">
                <a16:creationId xmlns:a16="http://schemas.microsoft.com/office/drawing/2014/main" id="{8B2AB1A6-57C5-4378-9924-AFF4B628E2BC}"/>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Business relocation trend</a:t>
            </a:r>
            <a:endParaRPr lang="uk-UA" sz="3800" b="1">
              <a:solidFill>
                <a:srgbClr val="FFFFFF"/>
              </a:solidFill>
              <a:latin typeface="Montserrat"/>
              <a:ea typeface="Mazzard H Semi Bold"/>
            </a:endParaRPr>
          </a:p>
        </p:txBody>
      </p:sp>
      <p:pic>
        <p:nvPicPr>
          <p:cNvPr id="5" name="Рисунок 4" descr="Зображення, що містить машина, інженерія, верстат, у приміщенні&#10;&#10;Вміст, створений ШІ, може бути неправильним.">
            <a:extLst>
              <a:ext uri="{FF2B5EF4-FFF2-40B4-BE49-F238E27FC236}">
                <a16:creationId xmlns:a16="http://schemas.microsoft.com/office/drawing/2014/main" id="{EC48C1B7-A816-78CC-B1B2-4240849847CC}"/>
              </a:ext>
            </a:extLst>
          </p:cNvPr>
          <p:cNvPicPr>
            <a:picLocks noChangeAspect="1"/>
          </p:cNvPicPr>
          <p:nvPr/>
        </p:nvPicPr>
        <p:blipFill>
          <a:blip r:embed="rId5"/>
          <a:stretch>
            <a:fillRect/>
          </a:stretch>
        </p:blipFill>
        <p:spPr>
          <a:xfrm>
            <a:off x="452221" y="2389568"/>
            <a:ext cx="8781757" cy="5851907"/>
          </a:xfrm>
          <a:prstGeom prst="rect">
            <a:avLst/>
          </a:prstGeom>
        </p:spPr>
      </p:pic>
    </p:spTree>
    <p:extLst>
      <p:ext uri="{BB962C8B-B14F-4D97-AF65-F5344CB8AC3E}">
        <p14:creationId xmlns:p14="http://schemas.microsoft.com/office/powerpoint/2010/main" val="1569317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4" name="лого"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10" name="default_name">
            <a:extLst>
              <a:ext uri="{FF2B5EF4-FFF2-40B4-BE49-F238E27FC236}">
                <a16:creationId xmlns:a16="http://schemas.microsoft.com/office/drawing/2014/main" id="{8B2AB1A6-57C5-4378-9924-AFF4B628E2BC}"/>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Relocation of production as an “option”</a:t>
            </a:r>
            <a:endParaRPr lang="uk-UA" sz="3800" b="1">
              <a:solidFill>
                <a:srgbClr val="FFFFFF"/>
              </a:solidFill>
              <a:latin typeface="Montserrat"/>
              <a:ea typeface="Mazzard H Semi Bold"/>
            </a:endParaRPr>
          </a:p>
        </p:txBody>
      </p:sp>
      <p:sp>
        <p:nvSpPr>
          <p:cNvPr id="12" name="Description">
            <a:extLst>
              <a:ext uri="{FF2B5EF4-FFF2-40B4-BE49-F238E27FC236}">
                <a16:creationId xmlns:a16="http://schemas.microsoft.com/office/drawing/2014/main" id="{95EAF0D7-9CFA-4955-80FB-D3E8BDB35F62}"/>
              </a:ext>
            </a:extLst>
          </p:cNvPr>
          <p:cNvSpPr/>
          <p:nvPr/>
        </p:nvSpPr>
        <p:spPr>
          <a:xfrm>
            <a:off x="0" y="4203904"/>
            <a:ext cx="18288000" cy="695899"/>
          </a:xfrm>
          <a:prstGeom prst="rect">
            <a:avLst/>
          </a:prstGeom>
          <a:noFill/>
          <a:ln/>
        </p:spPr>
        <p:txBody>
          <a:bodyPr wrap="square" lIns="0" tIns="0" rIns="0" bIns="0" numCol="4" spcCol="360000" rtlCol="0" anchor="t"/>
          <a:lstStyle/>
          <a:p>
            <a:pPr algn="ctr">
              <a:spcBef>
                <a:spcPts val="1200"/>
              </a:spcBef>
            </a:pPr>
            <a:r>
              <a:rPr lang="en-US" sz="1800" b="1">
                <a:solidFill>
                  <a:srgbClr val="292B2D"/>
                </a:solidFill>
                <a:latin typeface="Montserrat"/>
              </a:rPr>
              <a:t>Automotive </a:t>
            </a:r>
            <a:endParaRPr lang="ru-RU" sz="1800" b="1">
              <a:solidFill>
                <a:srgbClr val="292B2D"/>
              </a:solidFill>
              <a:latin typeface="Montserrat"/>
            </a:endParaRPr>
          </a:p>
          <a:p>
            <a:pPr algn="ctr">
              <a:spcBef>
                <a:spcPts val="1200"/>
              </a:spcBef>
            </a:pPr>
            <a:r>
              <a:rPr lang="en-US" sz="1800" b="1">
                <a:solidFill>
                  <a:srgbClr val="292B2D"/>
                </a:solidFill>
                <a:latin typeface="Montserrat"/>
              </a:rPr>
              <a:t>Machinery</a:t>
            </a:r>
          </a:p>
          <a:p>
            <a:pPr algn="ctr">
              <a:spcBef>
                <a:spcPts val="1200"/>
              </a:spcBef>
            </a:pPr>
            <a:r>
              <a:rPr lang="en-US" sz="1800" b="1">
                <a:solidFill>
                  <a:srgbClr val="292B2D"/>
                </a:solidFill>
                <a:latin typeface="Montserrat"/>
              </a:rPr>
              <a:t>Light Industry </a:t>
            </a:r>
            <a:endParaRPr lang="ru-RU" sz="1800" b="1">
              <a:solidFill>
                <a:srgbClr val="292B2D"/>
              </a:solidFill>
              <a:latin typeface="Montserrat"/>
            </a:endParaRPr>
          </a:p>
          <a:p>
            <a:pPr algn="ctr">
              <a:spcBef>
                <a:spcPts val="1200"/>
              </a:spcBef>
            </a:pPr>
            <a:r>
              <a:rPr lang="en-US" sz="1800" b="1">
                <a:solidFill>
                  <a:srgbClr val="292B2D"/>
                </a:solidFill>
                <a:latin typeface="Montserrat"/>
              </a:rPr>
              <a:t>Food and Beverages</a:t>
            </a:r>
            <a:endParaRPr lang="uk-UA" b="1">
              <a:ea typeface="Calibri" panose="020F0502020204030204"/>
              <a:cs typeface="Calibri" panose="020F0502020204030204"/>
            </a:endParaRPr>
          </a:p>
        </p:txBody>
      </p:sp>
      <p:pic>
        <p:nvPicPr>
          <p:cNvPr id="13" name="Ellipse 6" descr="preencoded.png">
            <a:extLst>
              <a:ext uri="{FF2B5EF4-FFF2-40B4-BE49-F238E27FC236}">
                <a16:creationId xmlns:a16="http://schemas.microsoft.com/office/drawing/2014/main" id="{0F2083E8-E7DE-4B78-B5DA-89D9882F196E}"/>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429379" y="2724244"/>
            <a:ext cx="1285875" cy="1285875"/>
          </a:xfrm>
          <a:prstGeom prst="rect">
            <a:avLst/>
          </a:prstGeom>
        </p:spPr>
      </p:pic>
      <p:pic>
        <p:nvPicPr>
          <p:cNvPr id="14" name="Ellipse 6" descr="preencoded.png">
            <a:extLst>
              <a:ext uri="{FF2B5EF4-FFF2-40B4-BE49-F238E27FC236}">
                <a16:creationId xmlns:a16="http://schemas.microsoft.com/office/drawing/2014/main" id="{143B49D7-2D71-4F88-8D6E-C14DEB32C53E}"/>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096176" y="2724244"/>
            <a:ext cx="1285875" cy="1285875"/>
          </a:xfrm>
          <a:prstGeom prst="rect">
            <a:avLst/>
          </a:prstGeom>
        </p:spPr>
      </p:pic>
      <p:pic>
        <p:nvPicPr>
          <p:cNvPr id="15" name="Ellipse 6" descr="preencoded.png">
            <a:extLst>
              <a:ext uri="{FF2B5EF4-FFF2-40B4-BE49-F238E27FC236}">
                <a16:creationId xmlns:a16="http://schemas.microsoft.com/office/drawing/2014/main" id="{E221B2EE-6D19-4EFF-8573-29E669295AA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0762972" y="2663200"/>
            <a:ext cx="1285875" cy="1285875"/>
          </a:xfrm>
          <a:prstGeom prst="rect">
            <a:avLst/>
          </a:prstGeom>
        </p:spPr>
      </p:pic>
      <p:pic>
        <p:nvPicPr>
          <p:cNvPr id="16" name="Ellipse 6" descr="preencoded.png">
            <a:extLst>
              <a:ext uri="{FF2B5EF4-FFF2-40B4-BE49-F238E27FC236}">
                <a16:creationId xmlns:a16="http://schemas.microsoft.com/office/drawing/2014/main" id="{B6F12BC3-77FD-47AB-A09C-51CC2686F266}"/>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5429769" y="2724244"/>
            <a:ext cx="1285875" cy="1285875"/>
          </a:xfrm>
          <a:prstGeom prst="rect">
            <a:avLst/>
          </a:prstGeom>
        </p:spPr>
      </p:pic>
      <p:sp>
        <p:nvSpPr>
          <p:cNvPr id="5" name="TextBox 4">
            <a:extLst>
              <a:ext uri="{FF2B5EF4-FFF2-40B4-BE49-F238E27FC236}">
                <a16:creationId xmlns:a16="http://schemas.microsoft.com/office/drawing/2014/main" id="{515FA439-843F-4845-8146-302427EEB344}"/>
              </a:ext>
            </a:extLst>
          </p:cNvPr>
          <p:cNvSpPr txBox="1"/>
          <p:nvPr/>
        </p:nvSpPr>
        <p:spPr>
          <a:xfrm>
            <a:off x="740832" y="1632639"/>
            <a:ext cx="11611155" cy="523220"/>
          </a:xfrm>
          <a:prstGeom prst="rect">
            <a:avLst/>
          </a:prstGeom>
          <a:noFill/>
        </p:spPr>
        <p:txBody>
          <a:bodyPr wrap="square" rtlCol="0">
            <a:spAutoFit/>
          </a:bodyPr>
          <a:lstStyle/>
          <a:p>
            <a:r>
              <a:rPr lang="en-US" sz="2800" b="1"/>
              <a:t>Main spheres of production relocation</a:t>
            </a:r>
            <a:endParaRPr lang="uk-UA" sz="2800" b="1"/>
          </a:p>
        </p:txBody>
      </p:sp>
      <p:sp>
        <p:nvSpPr>
          <p:cNvPr id="21" name="Description">
            <a:extLst>
              <a:ext uri="{FF2B5EF4-FFF2-40B4-BE49-F238E27FC236}">
                <a16:creationId xmlns:a16="http://schemas.microsoft.com/office/drawing/2014/main" id="{67E13BDE-3BE4-4BA6-8C04-25E188358B00}"/>
              </a:ext>
            </a:extLst>
          </p:cNvPr>
          <p:cNvSpPr/>
          <p:nvPr/>
        </p:nvSpPr>
        <p:spPr>
          <a:xfrm>
            <a:off x="228600" y="7854166"/>
            <a:ext cx="18059400" cy="695899"/>
          </a:xfrm>
          <a:prstGeom prst="rect">
            <a:avLst/>
          </a:prstGeom>
          <a:noFill/>
          <a:ln/>
        </p:spPr>
        <p:txBody>
          <a:bodyPr wrap="square" lIns="0" tIns="0" rIns="0" bIns="0" numCol="4" spcCol="360000" rtlCol="0" anchor="t"/>
          <a:lstStyle/>
          <a:p>
            <a:pPr algn="ctr">
              <a:spcBef>
                <a:spcPts val="1200"/>
              </a:spcBef>
            </a:pPr>
            <a:r>
              <a:rPr lang="en-US" sz="1800" b="1">
                <a:solidFill>
                  <a:srgbClr val="292B2D"/>
                </a:solidFill>
                <a:latin typeface="Montserrat"/>
              </a:rPr>
              <a:t>Possibility to operate with</a:t>
            </a:r>
            <a:r>
              <a:rPr lang="ru-RU" sz="1800" b="1">
                <a:solidFill>
                  <a:srgbClr val="292B2D"/>
                </a:solidFill>
                <a:latin typeface="Montserrat"/>
              </a:rPr>
              <a:t> </a:t>
            </a:r>
            <a:br>
              <a:rPr lang="ru-RU" sz="1800" b="1">
                <a:solidFill>
                  <a:srgbClr val="292B2D"/>
                </a:solidFill>
                <a:latin typeface="Montserrat"/>
              </a:rPr>
            </a:br>
            <a:r>
              <a:rPr lang="en-US" sz="1800" b="1">
                <a:solidFill>
                  <a:srgbClr val="292B2D"/>
                </a:solidFill>
                <a:latin typeface="Montserrat"/>
              </a:rPr>
              <a:t>tolling materials</a:t>
            </a:r>
          </a:p>
          <a:p>
            <a:pPr algn="ctr">
              <a:spcBef>
                <a:spcPts val="1200"/>
              </a:spcBef>
            </a:pPr>
            <a:r>
              <a:rPr lang="en-US" sz="1800" b="1">
                <a:solidFill>
                  <a:srgbClr val="292B2D"/>
                </a:solidFill>
                <a:latin typeface="Montserrat"/>
              </a:rPr>
              <a:t>Possibility to hire educated</a:t>
            </a:r>
            <a:br>
              <a:rPr lang="ru-RU" sz="1800" b="1">
                <a:solidFill>
                  <a:srgbClr val="292B2D"/>
                </a:solidFill>
                <a:latin typeface="Montserrat"/>
              </a:rPr>
            </a:br>
            <a:r>
              <a:rPr lang="en-US" sz="1800" b="1">
                <a:solidFill>
                  <a:srgbClr val="292B2D"/>
                </a:solidFill>
                <a:latin typeface="Montserrat"/>
              </a:rPr>
              <a:t>cost-effective staff</a:t>
            </a:r>
          </a:p>
          <a:p>
            <a:pPr algn="ctr">
              <a:spcBef>
                <a:spcPts val="1200"/>
              </a:spcBef>
            </a:pPr>
            <a:r>
              <a:rPr lang="en-US" sz="1800" b="1">
                <a:solidFill>
                  <a:srgbClr val="292B2D"/>
                </a:solidFill>
                <a:latin typeface="Montserrat"/>
              </a:rPr>
              <a:t>Tax rates</a:t>
            </a:r>
            <a:endParaRPr lang="uk-UA" b="1">
              <a:ea typeface="Calibri" panose="020F0502020204030204"/>
              <a:cs typeface="Calibri" panose="020F0502020204030204"/>
            </a:endParaRPr>
          </a:p>
        </p:txBody>
      </p:sp>
      <p:pic>
        <p:nvPicPr>
          <p:cNvPr id="22" name="Ellipse 6" descr="preencoded.png">
            <a:extLst>
              <a:ext uri="{FF2B5EF4-FFF2-40B4-BE49-F238E27FC236}">
                <a16:creationId xmlns:a16="http://schemas.microsoft.com/office/drawing/2014/main" id="{FCD2EB6C-AC4F-48E9-BADB-52C59B586F0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450546" y="6380498"/>
            <a:ext cx="1285875" cy="1285875"/>
          </a:xfrm>
          <a:prstGeom prst="rect">
            <a:avLst/>
          </a:prstGeom>
        </p:spPr>
      </p:pic>
      <p:pic>
        <p:nvPicPr>
          <p:cNvPr id="23" name="Ellipse 6" descr="preencoded.png">
            <a:extLst>
              <a:ext uri="{FF2B5EF4-FFF2-40B4-BE49-F238E27FC236}">
                <a16:creationId xmlns:a16="http://schemas.microsoft.com/office/drawing/2014/main" id="{BE74BC5F-8045-4FEA-960D-AAA5D779F828}"/>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117343" y="6380498"/>
            <a:ext cx="1285875" cy="1285875"/>
          </a:xfrm>
          <a:prstGeom prst="rect">
            <a:avLst/>
          </a:prstGeom>
        </p:spPr>
      </p:pic>
      <p:pic>
        <p:nvPicPr>
          <p:cNvPr id="24" name="Ellipse 6" descr="preencoded.png">
            <a:extLst>
              <a:ext uri="{FF2B5EF4-FFF2-40B4-BE49-F238E27FC236}">
                <a16:creationId xmlns:a16="http://schemas.microsoft.com/office/drawing/2014/main" id="{46DA8173-C7E4-43A8-85EE-34236BB4EFA7}"/>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0884784" y="6380498"/>
            <a:ext cx="1285875" cy="1285875"/>
          </a:xfrm>
          <a:prstGeom prst="rect">
            <a:avLst/>
          </a:prstGeom>
        </p:spPr>
      </p:pic>
      <p:sp>
        <p:nvSpPr>
          <p:cNvPr id="26" name="TextBox 25">
            <a:extLst>
              <a:ext uri="{FF2B5EF4-FFF2-40B4-BE49-F238E27FC236}">
                <a16:creationId xmlns:a16="http://schemas.microsoft.com/office/drawing/2014/main" id="{B0617231-4CD2-4324-89F2-C45ACCA5796C}"/>
              </a:ext>
            </a:extLst>
          </p:cNvPr>
          <p:cNvSpPr txBox="1"/>
          <p:nvPr/>
        </p:nvSpPr>
        <p:spPr>
          <a:xfrm>
            <a:off x="761999" y="5321538"/>
            <a:ext cx="11611155" cy="523220"/>
          </a:xfrm>
          <a:prstGeom prst="rect">
            <a:avLst/>
          </a:prstGeom>
          <a:noFill/>
        </p:spPr>
        <p:txBody>
          <a:bodyPr wrap="square" rtlCol="0">
            <a:spAutoFit/>
          </a:bodyPr>
          <a:lstStyle/>
          <a:p>
            <a:r>
              <a:rPr lang="en-US" sz="2800" b="1"/>
              <a:t>Main reason of production relocation</a:t>
            </a:r>
            <a:endParaRPr lang="uk-UA" sz="2800" b="1"/>
          </a:p>
        </p:txBody>
      </p:sp>
      <p:pic>
        <p:nvPicPr>
          <p:cNvPr id="6" name="Рисунок 5">
            <a:extLst>
              <a:ext uri="{FF2B5EF4-FFF2-40B4-BE49-F238E27FC236}">
                <a16:creationId xmlns:a16="http://schemas.microsoft.com/office/drawing/2014/main" id="{3C1BF146-D105-4B8D-AF5F-683944FD19A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684574" y="3053625"/>
            <a:ext cx="813330" cy="598037"/>
          </a:xfrm>
          <a:prstGeom prst="rect">
            <a:avLst/>
          </a:prstGeom>
        </p:spPr>
      </p:pic>
      <p:pic>
        <p:nvPicPr>
          <p:cNvPr id="9" name="Рисунок 8">
            <a:extLst>
              <a:ext uri="{FF2B5EF4-FFF2-40B4-BE49-F238E27FC236}">
                <a16:creationId xmlns:a16="http://schemas.microsoft.com/office/drawing/2014/main" id="{33FA892A-8AC0-4D97-ABF2-4958ECAEDBB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380695" y="3002694"/>
            <a:ext cx="761012" cy="761012"/>
          </a:xfrm>
          <a:prstGeom prst="rect">
            <a:avLst/>
          </a:prstGeom>
        </p:spPr>
      </p:pic>
      <p:pic>
        <p:nvPicPr>
          <p:cNvPr id="17" name="Рисунок 16">
            <a:extLst>
              <a:ext uri="{FF2B5EF4-FFF2-40B4-BE49-F238E27FC236}">
                <a16:creationId xmlns:a16="http://schemas.microsoft.com/office/drawing/2014/main" id="{88EBD043-4728-46FF-BA7F-2F82CE580DE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961985" y="2977019"/>
            <a:ext cx="956861" cy="695899"/>
          </a:xfrm>
          <a:prstGeom prst="rect">
            <a:avLst/>
          </a:prstGeom>
        </p:spPr>
      </p:pic>
      <p:pic>
        <p:nvPicPr>
          <p:cNvPr id="19" name="Рисунок 18">
            <a:extLst>
              <a:ext uri="{FF2B5EF4-FFF2-40B4-BE49-F238E27FC236}">
                <a16:creationId xmlns:a16="http://schemas.microsoft.com/office/drawing/2014/main" id="{EAEA5119-1DEB-4233-A924-1A00FB331B3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5601950" y="2977019"/>
            <a:ext cx="941511" cy="695899"/>
          </a:xfrm>
          <a:prstGeom prst="rect">
            <a:avLst/>
          </a:prstGeom>
        </p:spPr>
      </p:pic>
      <p:pic>
        <p:nvPicPr>
          <p:cNvPr id="27" name="Рисунок 26">
            <a:extLst>
              <a:ext uri="{FF2B5EF4-FFF2-40B4-BE49-F238E27FC236}">
                <a16:creationId xmlns:a16="http://schemas.microsoft.com/office/drawing/2014/main" id="{E39346E4-2A74-46F2-8AF9-F10F06965E7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545835" y="6663706"/>
            <a:ext cx="1134913" cy="825391"/>
          </a:xfrm>
          <a:prstGeom prst="rect">
            <a:avLst/>
          </a:prstGeom>
        </p:spPr>
      </p:pic>
      <p:pic>
        <p:nvPicPr>
          <p:cNvPr id="29" name="Рисунок 28">
            <a:extLst>
              <a:ext uri="{FF2B5EF4-FFF2-40B4-BE49-F238E27FC236}">
                <a16:creationId xmlns:a16="http://schemas.microsoft.com/office/drawing/2014/main" id="{32DEDE78-D7A8-4C83-8E75-169A5F415CA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6282502" y="6666933"/>
            <a:ext cx="955555" cy="646405"/>
          </a:xfrm>
          <a:prstGeom prst="rect">
            <a:avLst/>
          </a:prstGeom>
        </p:spPr>
      </p:pic>
      <p:pic>
        <p:nvPicPr>
          <p:cNvPr id="38" name="Рисунок 37">
            <a:extLst>
              <a:ext uri="{FF2B5EF4-FFF2-40B4-BE49-F238E27FC236}">
                <a16:creationId xmlns:a16="http://schemas.microsoft.com/office/drawing/2014/main" id="{CCE0D640-7363-4BA6-B29B-2FEA970CE6B9}"/>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1207239" y="6627281"/>
            <a:ext cx="718729" cy="745348"/>
          </a:xfrm>
          <a:prstGeom prst="rect">
            <a:avLst/>
          </a:prstGeom>
        </p:spPr>
      </p:pic>
    </p:spTree>
    <p:extLst>
      <p:ext uri="{BB962C8B-B14F-4D97-AF65-F5344CB8AC3E}">
        <p14:creationId xmlns:p14="http://schemas.microsoft.com/office/powerpoint/2010/main" val="1163836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Sold industrial products by industry</a:t>
            </a:r>
            <a:endParaRPr lang="uk-UA" sz="3800" b="1">
              <a:solidFill>
                <a:srgbClr val="FFFFFF"/>
              </a:solidFill>
              <a:latin typeface="Montserrat"/>
              <a:ea typeface="Mazzard H Semi Bold"/>
            </a:endParaRPr>
          </a:p>
        </p:txBody>
      </p:sp>
      <p:graphicFrame>
        <p:nvGraphicFramePr>
          <p:cNvPr id="7" name="Диаграмма 6">
            <a:extLst>
              <a:ext uri="{FF2B5EF4-FFF2-40B4-BE49-F238E27FC236}">
                <a16:creationId xmlns:a16="http://schemas.microsoft.com/office/drawing/2014/main" id="{9DCADEE1-D906-4E46-81BF-30599F547F5A}"/>
              </a:ext>
            </a:extLst>
          </p:cNvPr>
          <p:cNvGraphicFramePr/>
          <p:nvPr>
            <p:extLst>
              <p:ext uri="{D42A27DB-BD31-4B8C-83A1-F6EECF244321}">
                <p14:modId xmlns:p14="http://schemas.microsoft.com/office/powerpoint/2010/main" val="3640313392"/>
              </p:ext>
            </p:extLst>
          </p:nvPr>
        </p:nvGraphicFramePr>
        <p:xfrm>
          <a:off x="441384" y="1276764"/>
          <a:ext cx="17405231" cy="86436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64469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Business processes outsourcing</a:t>
            </a:r>
            <a:endParaRPr lang="uk-UA" sz="3800" b="1">
              <a:solidFill>
                <a:srgbClr val="FFFFFF"/>
              </a:solidFill>
              <a:latin typeface="Montserrat"/>
              <a:ea typeface="Mazzard H Semi Bold"/>
            </a:endParaRPr>
          </a:p>
        </p:txBody>
      </p:sp>
      <p:sp>
        <p:nvSpPr>
          <p:cNvPr id="6" name="object 13">
            <a:extLst>
              <a:ext uri="{FF2B5EF4-FFF2-40B4-BE49-F238E27FC236}">
                <a16:creationId xmlns:a16="http://schemas.microsoft.com/office/drawing/2014/main" id="{01CD5B73-81FD-4301-82E0-968F926AEDE1}"/>
              </a:ext>
            </a:extLst>
          </p:cNvPr>
          <p:cNvSpPr txBox="1"/>
          <p:nvPr/>
        </p:nvSpPr>
        <p:spPr>
          <a:xfrm>
            <a:off x="881896" y="2231415"/>
            <a:ext cx="16524207" cy="1354217"/>
          </a:xfrm>
          <a:prstGeom prst="rect">
            <a:avLst/>
          </a:prstGeom>
        </p:spPr>
        <p:txBody>
          <a:bodyPr vert="horz" wrap="square" lIns="0" tIns="0" rIns="0" bIns="0" numCol="1" spcCol="360000" rtlCol="0">
            <a:spAutoFit/>
          </a:bodyPr>
          <a:lstStyle/>
          <a:p>
            <a:pPr marL="12247">
              <a:spcBef>
                <a:spcPts val="600"/>
              </a:spcBef>
            </a:pPr>
            <a:r>
              <a:rPr lang="en-US" sz="2200">
                <a:solidFill>
                  <a:srgbClr val="292B2D"/>
                </a:solidFill>
                <a:latin typeface="Montserrat" panose="00000500000000000000" pitchFamily="2" charset="-52"/>
                <a:cs typeface="Futura PT Bold"/>
              </a:rPr>
              <a:t>The outsourcing market in Lviv has been </a:t>
            </a:r>
            <a:r>
              <a:rPr lang="en-US" sz="2200" b="1">
                <a:solidFill>
                  <a:srgbClr val="292B2D"/>
                </a:solidFill>
                <a:latin typeface="Montserrat" panose="00000500000000000000" pitchFamily="2" charset="-52"/>
                <a:cs typeface="Futura PT Bold"/>
              </a:rPr>
              <a:t>showing steady growth since 2002</a:t>
            </a:r>
            <a:r>
              <a:rPr lang="en-US" sz="2200">
                <a:solidFill>
                  <a:srgbClr val="292B2D"/>
                </a:solidFill>
                <a:latin typeface="Montserrat" panose="00000500000000000000" pitchFamily="2" charset="-52"/>
                <a:cs typeface="Futura PT Bold"/>
              </a:rPr>
              <a:t>. This means that partners in Ukraine </a:t>
            </a:r>
            <a:r>
              <a:rPr lang="en-US" sz="2200" b="1">
                <a:solidFill>
                  <a:srgbClr val="292B2D"/>
                </a:solidFill>
                <a:latin typeface="Montserrat" panose="00000500000000000000" pitchFamily="2" charset="-52"/>
                <a:cs typeface="Futura PT Bold"/>
              </a:rPr>
              <a:t>are maturing and delivering services, </a:t>
            </a:r>
            <a:r>
              <a:rPr lang="en-US" sz="2200">
                <a:solidFill>
                  <a:srgbClr val="292B2D"/>
                </a:solidFill>
                <a:latin typeface="Montserrat" panose="00000500000000000000" pitchFamily="2" charset="-52"/>
                <a:cs typeface="Futura PT Bold"/>
              </a:rPr>
              <a:t>and more and more clients are becoming inclined on taking a chance on Lviv.</a:t>
            </a:r>
            <a:br>
              <a:rPr lang="uk-UA" sz="2200">
                <a:solidFill>
                  <a:srgbClr val="292B2D"/>
                </a:solidFill>
                <a:latin typeface="Montserrat" panose="00000500000000000000" pitchFamily="2" charset="-52"/>
                <a:cs typeface="Futura PT Bold"/>
              </a:rPr>
            </a:br>
            <a:br>
              <a:rPr lang="uk-UA" sz="2200">
                <a:solidFill>
                  <a:srgbClr val="292B2D"/>
                </a:solidFill>
                <a:latin typeface="Montserrat" panose="00000500000000000000" pitchFamily="2" charset="-52"/>
                <a:cs typeface="Futura PT Bold"/>
              </a:rPr>
            </a:br>
            <a:r>
              <a:rPr lang="en-US" sz="2200">
                <a:solidFill>
                  <a:srgbClr val="292B2D"/>
                </a:solidFill>
                <a:latin typeface="Montserrat" panose="00000500000000000000" pitchFamily="2" charset="-52"/>
                <a:cs typeface="Futura PT Bold"/>
              </a:rPr>
              <a:t> The key now is to take advantage of the opportunities presented by Lviv </a:t>
            </a:r>
            <a:r>
              <a:rPr lang="en-US" sz="2200" b="1">
                <a:solidFill>
                  <a:srgbClr val="292B2D"/>
                </a:solidFill>
                <a:latin typeface="Montserrat" panose="00000500000000000000" pitchFamily="2" charset="-52"/>
                <a:cs typeface="Futura PT Bold"/>
              </a:rPr>
              <a:t>as a regional outsourcing powerhouse.</a:t>
            </a:r>
            <a:endParaRPr lang="en-US" sz="2200" b="1">
              <a:solidFill>
                <a:srgbClr val="292B2D"/>
              </a:solidFill>
              <a:latin typeface="Montserrat" panose="00000500000000000000" pitchFamily="2" charset="-52"/>
            </a:endParaRPr>
          </a:p>
        </p:txBody>
      </p:sp>
      <p:sp>
        <p:nvSpPr>
          <p:cNvPr id="8" name="object 19">
            <a:extLst>
              <a:ext uri="{FF2B5EF4-FFF2-40B4-BE49-F238E27FC236}">
                <a16:creationId xmlns:a16="http://schemas.microsoft.com/office/drawing/2014/main" id="{CDEE86E7-F1B7-402E-A9F0-D9195A3CC1B9}"/>
              </a:ext>
            </a:extLst>
          </p:cNvPr>
          <p:cNvSpPr txBox="1"/>
          <p:nvPr/>
        </p:nvSpPr>
        <p:spPr>
          <a:xfrm>
            <a:off x="1197533" y="3623839"/>
            <a:ext cx="10363096" cy="4385816"/>
          </a:xfrm>
          <a:prstGeom prst="rect">
            <a:avLst/>
          </a:prstGeom>
        </p:spPr>
        <p:txBody>
          <a:bodyPr vert="horz" wrap="square" lIns="0" tIns="0" rIns="0" bIns="0" rtlCol="0">
            <a:spAutoFit/>
          </a:bodyPr>
          <a:lstStyle/>
          <a:p>
            <a:pPr marL="12859">
              <a:spcBef>
                <a:spcPts val="1800"/>
              </a:spcBef>
            </a:pPr>
            <a:endParaRPr lang="ru-RU" sz="2400" b="1">
              <a:solidFill>
                <a:srgbClr val="C23350"/>
              </a:solidFill>
              <a:latin typeface="Montserrat" panose="00000500000000000000" pitchFamily="2" charset="-52"/>
              <a:cs typeface="Futura PT Bold"/>
            </a:endParaRPr>
          </a:p>
          <a:p>
            <a:pPr marL="360000" marR="209417" indent="-360000">
              <a:spcBef>
                <a:spcPts val="1800"/>
              </a:spcBef>
              <a:buClr>
                <a:srgbClr val="B83A4B"/>
              </a:buClr>
              <a:buFont typeface="Wingdings" panose="05000000000000000000" pitchFamily="2" charset="2"/>
              <a:buChar char="§"/>
            </a:pPr>
            <a:r>
              <a:rPr lang="en-US" sz="2400">
                <a:solidFill>
                  <a:srgbClr val="292B2D"/>
                </a:solidFill>
                <a:latin typeface="Montserrat" panose="00000500000000000000" pitchFamily="2" charset="-52"/>
                <a:cs typeface="Futura PT Light"/>
              </a:rPr>
              <a:t>Investors provide outsourcing offices only with the </a:t>
            </a:r>
            <a:r>
              <a:rPr lang="en-US" sz="2400" b="1">
                <a:solidFill>
                  <a:srgbClr val="292B2D"/>
                </a:solidFill>
                <a:latin typeface="Montserrat" panose="00000500000000000000" pitchFamily="2" charset="-52"/>
                <a:cs typeface="Futura PT Light"/>
              </a:rPr>
              <a:t>standardized schemes</a:t>
            </a:r>
            <a:r>
              <a:rPr lang="en-US" sz="2400">
                <a:solidFill>
                  <a:srgbClr val="292B2D"/>
                </a:solidFill>
                <a:latin typeface="Montserrat" panose="00000500000000000000" pitchFamily="2" charset="-52"/>
                <a:cs typeface="Futura PT Light"/>
              </a:rPr>
              <a:t> of work; </a:t>
            </a:r>
            <a:endParaRPr lang="ru-RU" sz="2400">
              <a:solidFill>
                <a:srgbClr val="292B2D"/>
              </a:solidFill>
              <a:latin typeface="Montserrat" panose="00000500000000000000" pitchFamily="2" charset="-52"/>
              <a:cs typeface="Futura PT Light"/>
            </a:endParaRPr>
          </a:p>
          <a:p>
            <a:pPr marL="360000" marR="209417" indent="-360000">
              <a:spcBef>
                <a:spcPts val="1800"/>
              </a:spcBef>
              <a:buClr>
                <a:srgbClr val="B83A4B"/>
              </a:buClr>
              <a:buFont typeface="Wingdings" panose="05000000000000000000" pitchFamily="2" charset="2"/>
              <a:buChar char="§"/>
            </a:pPr>
            <a:r>
              <a:rPr lang="en-US" sz="2400">
                <a:solidFill>
                  <a:srgbClr val="292B2D"/>
                </a:solidFill>
                <a:latin typeface="Montserrat" panose="00000500000000000000" pitchFamily="2" charset="-52"/>
                <a:cs typeface="Futura PT Light"/>
              </a:rPr>
              <a:t>Availability of </a:t>
            </a:r>
            <a:r>
              <a:rPr lang="en-US" sz="2400" b="1">
                <a:solidFill>
                  <a:srgbClr val="292B2D"/>
                </a:solidFill>
                <a:latin typeface="Montserrat" panose="00000500000000000000" pitchFamily="2" charset="-52"/>
                <a:cs typeface="Futura PT Light"/>
              </a:rPr>
              <a:t>well-educated English/German/Polish </a:t>
            </a:r>
            <a:r>
              <a:rPr lang="en-US" sz="2400">
                <a:solidFill>
                  <a:srgbClr val="292B2D"/>
                </a:solidFill>
                <a:latin typeface="Montserrat" panose="00000500000000000000" pitchFamily="2" charset="-52"/>
                <a:cs typeface="Futura PT Light"/>
              </a:rPr>
              <a:t>and other languages </a:t>
            </a:r>
            <a:r>
              <a:rPr lang="en-US" sz="2400" b="1">
                <a:solidFill>
                  <a:srgbClr val="292B2D"/>
                </a:solidFill>
                <a:latin typeface="Montserrat" panose="00000500000000000000" pitchFamily="2" charset="-52"/>
                <a:cs typeface="Futura PT Light"/>
              </a:rPr>
              <a:t>speaking staff </a:t>
            </a:r>
            <a:r>
              <a:rPr lang="en-US" sz="2400">
                <a:solidFill>
                  <a:srgbClr val="292B2D"/>
                </a:solidFill>
                <a:latin typeface="Montserrat" panose="00000500000000000000" pitchFamily="2" charset="-52"/>
                <a:cs typeface="Futura PT Light"/>
              </a:rPr>
              <a:t>to be employed on the outsource; </a:t>
            </a:r>
            <a:endParaRPr lang="ru-RU" sz="2400">
              <a:solidFill>
                <a:srgbClr val="292B2D"/>
              </a:solidFill>
              <a:latin typeface="Montserrat" panose="00000500000000000000" pitchFamily="2" charset="-52"/>
              <a:cs typeface="Futura PT Light"/>
            </a:endParaRPr>
          </a:p>
          <a:p>
            <a:pPr marL="360000" marR="209417" indent="-360000">
              <a:spcBef>
                <a:spcPts val="1800"/>
              </a:spcBef>
              <a:buClr>
                <a:srgbClr val="B83A4B"/>
              </a:buClr>
              <a:buFont typeface="Wingdings" panose="05000000000000000000" pitchFamily="2" charset="2"/>
              <a:buChar char="§"/>
            </a:pPr>
            <a:r>
              <a:rPr lang="en-US" sz="2400">
                <a:solidFill>
                  <a:srgbClr val="292B2D"/>
                </a:solidFill>
                <a:latin typeface="Montserrat" panose="00000500000000000000" pitchFamily="2" charset="-52"/>
                <a:cs typeface="Futura PT Light"/>
              </a:rPr>
              <a:t>There is </a:t>
            </a:r>
            <a:r>
              <a:rPr lang="en-US" sz="2400" b="1">
                <a:solidFill>
                  <a:srgbClr val="292B2D"/>
                </a:solidFill>
                <a:latin typeface="Montserrat" panose="00000500000000000000" pitchFamily="2" charset="-52"/>
                <a:cs typeface="Futura PT Light"/>
              </a:rPr>
              <a:t>no direct necessity to purchase or to lease real estate </a:t>
            </a:r>
            <a:r>
              <a:rPr lang="en-US" sz="2400">
                <a:solidFill>
                  <a:srgbClr val="292B2D"/>
                </a:solidFill>
                <a:latin typeface="Montserrat" panose="00000500000000000000" pitchFamily="2" charset="-52"/>
                <a:cs typeface="Futura PT Light"/>
              </a:rPr>
              <a:t>for the purposes of outsourcing (unless investor has such intention). In case there is an intention and/or necessity in real estate objects purchase or leasing, there is a list of options to choose the most optimal for you in Lviv Region.</a:t>
            </a:r>
            <a:endParaRPr lang="en-US" sz="2400" b="1">
              <a:solidFill>
                <a:srgbClr val="292B2D"/>
              </a:solidFill>
              <a:latin typeface="Montserrat" panose="00000500000000000000" pitchFamily="2" charset="-52"/>
              <a:cs typeface="Futura PT Bold"/>
            </a:endParaRPr>
          </a:p>
        </p:txBody>
      </p:sp>
      <p:sp>
        <p:nvSpPr>
          <p:cNvPr id="10" name="object 13">
            <a:extLst>
              <a:ext uri="{FF2B5EF4-FFF2-40B4-BE49-F238E27FC236}">
                <a16:creationId xmlns:a16="http://schemas.microsoft.com/office/drawing/2014/main" id="{38F641F6-D96D-43F1-B304-46BC8ECF0162}"/>
              </a:ext>
            </a:extLst>
          </p:cNvPr>
          <p:cNvSpPr txBox="1"/>
          <p:nvPr/>
        </p:nvSpPr>
        <p:spPr>
          <a:xfrm>
            <a:off x="905709" y="8972581"/>
            <a:ext cx="15691603" cy="615553"/>
          </a:xfrm>
          <a:prstGeom prst="rect">
            <a:avLst/>
          </a:prstGeom>
        </p:spPr>
        <p:txBody>
          <a:bodyPr vert="horz" wrap="square" lIns="0" tIns="0" rIns="0" bIns="0" numCol="1" spcCol="360000" rtlCol="0">
            <a:spAutoFit/>
          </a:bodyPr>
          <a:lstStyle/>
          <a:p>
            <a:pPr marL="12247">
              <a:spcBef>
                <a:spcPts val="600"/>
              </a:spcBef>
            </a:pPr>
            <a:r>
              <a:rPr lang="en-US" sz="2000">
                <a:solidFill>
                  <a:srgbClr val="292B2D"/>
                </a:solidFill>
                <a:latin typeface="Montserrat" panose="00000500000000000000" pitchFamily="2" charset="-52"/>
                <a:cs typeface="Futura PT Bold"/>
              </a:rPr>
              <a:t>Representative experience, among others have such companies as </a:t>
            </a:r>
            <a:r>
              <a:rPr lang="en-US" sz="2000" b="1">
                <a:solidFill>
                  <a:srgbClr val="292B2D"/>
                </a:solidFill>
                <a:latin typeface="Montserrat" panose="00000500000000000000" pitchFamily="2" charset="-52"/>
                <a:cs typeface="Futura PT Bold"/>
              </a:rPr>
              <a:t>Nestle, </a:t>
            </a:r>
            <a:r>
              <a:rPr lang="en-US" sz="2000" b="1" err="1">
                <a:solidFill>
                  <a:srgbClr val="292B2D"/>
                </a:solidFill>
                <a:latin typeface="Montserrat" panose="00000500000000000000" pitchFamily="2" charset="-52"/>
                <a:cs typeface="Futura PT Bold"/>
              </a:rPr>
              <a:t>Veon</a:t>
            </a:r>
            <a:r>
              <a:rPr lang="en-US" sz="2000" b="1">
                <a:solidFill>
                  <a:srgbClr val="292B2D"/>
                </a:solidFill>
                <a:latin typeface="Montserrat" panose="00000500000000000000" pitchFamily="2" charset="-52"/>
                <a:cs typeface="Futura PT Bold"/>
              </a:rPr>
              <a:t>, Austrian Airlines, PWC </a:t>
            </a:r>
            <a:r>
              <a:rPr lang="en-US" sz="2000">
                <a:solidFill>
                  <a:srgbClr val="292B2D"/>
                </a:solidFill>
                <a:latin typeface="Montserrat" panose="00000500000000000000" pitchFamily="2" charset="-52"/>
                <a:cs typeface="Futura PT Bold"/>
              </a:rPr>
              <a:t>and other. Additionally, a lot of call-centers work on the BPO basis in Lviv Region.</a:t>
            </a:r>
            <a:endParaRPr lang="en-US" sz="2000">
              <a:solidFill>
                <a:srgbClr val="292B2D"/>
              </a:solidFill>
              <a:latin typeface="Montserrat" panose="00000500000000000000" pitchFamily="2" charset="-52"/>
            </a:endParaRPr>
          </a:p>
        </p:txBody>
      </p:sp>
      <p:sp>
        <p:nvSpPr>
          <p:cNvPr id="7" name="TextBox 6">
            <a:extLst>
              <a:ext uri="{FF2B5EF4-FFF2-40B4-BE49-F238E27FC236}">
                <a16:creationId xmlns:a16="http://schemas.microsoft.com/office/drawing/2014/main" id="{94B22F9A-9F6D-EF13-A21E-47AB05D59ECD}"/>
              </a:ext>
            </a:extLst>
          </p:cNvPr>
          <p:cNvSpPr txBox="1"/>
          <p:nvPr/>
        </p:nvSpPr>
        <p:spPr>
          <a:xfrm>
            <a:off x="761999" y="1314419"/>
            <a:ext cx="15272658" cy="769441"/>
          </a:xfrm>
          <a:prstGeom prst="rect">
            <a:avLst/>
          </a:prstGeom>
          <a:noFill/>
        </p:spPr>
        <p:txBody>
          <a:bodyPr wrap="square">
            <a:spAutoFit/>
          </a:bodyPr>
          <a:lstStyle/>
          <a:p>
            <a:pPr marL="12859">
              <a:spcBef>
                <a:spcPts val="1800"/>
              </a:spcBef>
            </a:pPr>
            <a:r>
              <a:rPr lang="en-US" sz="4000" b="1">
                <a:solidFill>
                  <a:srgbClr val="C23350"/>
                </a:solidFill>
                <a:latin typeface="Montserrat" panose="00000500000000000000" pitchFamily="2" charset="-52"/>
                <a:cs typeface="Futura PT Bold"/>
              </a:rPr>
              <a:t>Why business </a:t>
            </a:r>
            <a:r>
              <a:rPr lang="en-US" sz="4400" b="1">
                <a:solidFill>
                  <a:srgbClr val="C23350"/>
                </a:solidFill>
                <a:latin typeface="Montserrat" panose="00000500000000000000" pitchFamily="2" charset="-52"/>
                <a:cs typeface="Futura PT Bold"/>
              </a:rPr>
              <a:t>outsource</a:t>
            </a:r>
            <a:r>
              <a:rPr lang="en-US" sz="4000" b="1">
                <a:solidFill>
                  <a:srgbClr val="C23350"/>
                </a:solidFill>
                <a:latin typeface="Montserrat" panose="00000500000000000000" pitchFamily="2" charset="-52"/>
                <a:cs typeface="Futura PT Bold"/>
              </a:rPr>
              <a:t> is a good decision:</a:t>
            </a:r>
            <a:endParaRPr lang="ru-RU" sz="4000" b="1">
              <a:solidFill>
                <a:srgbClr val="C23350"/>
              </a:solidFill>
              <a:latin typeface="Montserrat" panose="00000500000000000000" pitchFamily="2" charset="-52"/>
              <a:cs typeface="Futura PT Bold"/>
            </a:endParaRPr>
          </a:p>
        </p:txBody>
      </p:sp>
      <p:pic>
        <p:nvPicPr>
          <p:cNvPr id="12" name="Рисунок 11" descr="Зображення, що містить особа, одежа, у приміщенні, стіл&#10;&#10;Вміст, створений ШІ, може бути неправильним.">
            <a:extLst>
              <a:ext uri="{FF2B5EF4-FFF2-40B4-BE49-F238E27FC236}">
                <a16:creationId xmlns:a16="http://schemas.microsoft.com/office/drawing/2014/main" id="{D3CE25BA-D4DA-F845-ABF6-BDDBA9B24ADC}"/>
              </a:ext>
            </a:extLst>
          </p:cNvPr>
          <p:cNvPicPr>
            <a:picLocks noChangeAspect="1"/>
          </p:cNvPicPr>
          <p:nvPr/>
        </p:nvPicPr>
        <p:blipFill>
          <a:blip r:embed="rId5"/>
          <a:stretch>
            <a:fillRect/>
          </a:stretch>
        </p:blipFill>
        <p:spPr>
          <a:xfrm>
            <a:off x="11876266" y="4197194"/>
            <a:ext cx="5962650" cy="3971925"/>
          </a:xfrm>
          <a:prstGeom prst="rect">
            <a:avLst/>
          </a:prstGeom>
        </p:spPr>
      </p:pic>
    </p:spTree>
    <p:extLst>
      <p:ext uri="{BB962C8B-B14F-4D97-AF65-F5344CB8AC3E}">
        <p14:creationId xmlns:p14="http://schemas.microsoft.com/office/powerpoint/2010/main" val="1344242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 name="Ellipse 9" descr="preencoded.png">
            <a:extLst>
              <a:ext uri="{FF2B5EF4-FFF2-40B4-BE49-F238E27FC236}">
                <a16:creationId xmlns:a16="http://schemas.microsoft.com/office/drawing/2014/main" id="{FC9AF522-E081-4DCE-9C99-9E2E2ED6158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25862" y="1372361"/>
            <a:ext cx="1573649" cy="1573649"/>
          </a:xfrm>
          <a:prstGeom prst="rect">
            <a:avLst/>
          </a:prstGeom>
        </p:spPr>
      </p:pic>
      <p:pic>
        <p:nvPicPr>
          <p:cNvPr id="2" name="Rectangle 1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marR="0" lvl="0" indent="0" algn="l" defTabSz="914400" rtl="0" eaLnBrk="1" fontAlgn="auto" latinLnBrk="0" hangingPunct="1">
              <a:lnSpc>
                <a:spcPts val="5775"/>
              </a:lnSpc>
              <a:spcBef>
                <a:spcPts val="0"/>
              </a:spcBef>
              <a:spcAft>
                <a:spcPts val="0"/>
              </a:spcAft>
              <a:buClrTx/>
              <a:buSzTx/>
              <a:buFontTx/>
              <a:buNone/>
              <a:tabLst/>
              <a:defRPr/>
            </a:pPr>
            <a:r>
              <a:rPr kumimoji="0" lang="en-US" sz="3800" b="1" i="0" u="none" strike="noStrike" kern="1200" cap="none" spc="0" normalizeH="0" baseline="0" noProof="0">
                <a:ln>
                  <a:noFill/>
                </a:ln>
                <a:solidFill>
                  <a:srgbClr val="FFFFFF"/>
                </a:solidFill>
                <a:effectLst/>
                <a:uLnTx/>
                <a:uFillTx/>
                <a:latin typeface="Montserrat"/>
                <a:ea typeface="Mazzard H Semi Bold"/>
                <a:cs typeface="+mn-cs"/>
              </a:rPr>
              <a:t>Sectors to invest</a:t>
            </a:r>
            <a:endParaRPr kumimoji="0" lang="uk-UA" sz="3800" b="1" i="0" u="none" strike="noStrike" kern="1200" cap="none" spc="0" normalizeH="0" baseline="0" noProof="0">
              <a:ln>
                <a:noFill/>
              </a:ln>
              <a:solidFill>
                <a:srgbClr val="FFFFFF"/>
              </a:solidFill>
              <a:effectLst/>
              <a:uLnTx/>
              <a:uFillTx/>
              <a:latin typeface="Montserrat"/>
              <a:ea typeface="Mazzard H Semi Bold"/>
              <a:cs typeface="+mn-cs"/>
            </a:endParaRPr>
          </a:p>
        </p:txBody>
      </p:sp>
      <p:sp>
        <p:nvSpPr>
          <p:cNvPr id="22" name="object 19">
            <a:extLst>
              <a:ext uri="{FF2B5EF4-FFF2-40B4-BE49-F238E27FC236}">
                <a16:creationId xmlns:a16="http://schemas.microsoft.com/office/drawing/2014/main" id="{88EBCDEE-0243-43A6-8339-A7EEE38C7B0B}"/>
              </a:ext>
            </a:extLst>
          </p:cNvPr>
          <p:cNvSpPr txBox="1"/>
          <p:nvPr/>
        </p:nvSpPr>
        <p:spPr>
          <a:xfrm>
            <a:off x="2812286" y="1591940"/>
            <a:ext cx="6497269" cy="908903"/>
          </a:xfrm>
          <a:prstGeom prst="rect">
            <a:avLst/>
          </a:prstGeom>
        </p:spPr>
        <p:txBody>
          <a:bodyPr vert="horz" wrap="square" lIns="0" tIns="0" rIns="0" bIns="0" rtlCol="0">
            <a:spAutoFit/>
          </a:bodyPr>
          <a:lstStyle/>
          <a:p>
            <a:pPr marL="12247" marR="0" lvl="0" indent="0" algn="l" defTabSz="914400" rtl="0" eaLnBrk="1" fontAlgn="auto" latinLnBrk="0" hangingPunct="1">
              <a:lnSpc>
                <a:spcPts val="8000"/>
              </a:lnSpc>
              <a:spcBef>
                <a:spcPts val="0"/>
              </a:spcBef>
              <a:spcAft>
                <a:spcPts val="0"/>
              </a:spcAft>
              <a:buClrTx/>
              <a:buSzTx/>
              <a:buFontTx/>
              <a:buNone/>
              <a:tabLst/>
              <a:defRPr/>
            </a:pPr>
            <a:r>
              <a:rPr kumimoji="0" lang="en-US" sz="4400" b="1" i="0" u="none" strike="noStrike" kern="1200" cap="none" spc="0" normalizeH="0" baseline="0" noProof="0">
                <a:ln>
                  <a:noFill/>
                </a:ln>
                <a:solidFill>
                  <a:srgbClr val="C23350"/>
                </a:solidFill>
                <a:effectLst/>
                <a:uLnTx/>
                <a:uFillTx/>
                <a:latin typeface="Montserrat" panose="00000500000000000000" pitchFamily="2" charset="-52"/>
                <a:ea typeface="+mn-ea"/>
                <a:cs typeface="+mn-cs"/>
              </a:rPr>
              <a:t>Agriculture</a:t>
            </a:r>
            <a:endParaRPr kumimoji="0" sz="4400" b="1" i="0" u="none" strike="noStrike" kern="1200" cap="none" spc="0" normalizeH="0" baseline="0" noProof="0">
              <a:ln>
                <a:noFill/>
              </a:ln>
              <a:solidFill>
                <a:srgbClr val="C23350"/>
              </a:solidFill>
              <a:effectLst/>
              <a:uLnTx/>
              <a:uFillTx/>
              <a:latin typeface="Montserrat" panose="00000500000000000000" pitchFamily="2" charset="-52"/>
              <a:ea typeface="+mn-ea"/>
              <a:cs typeface="+mn-cs"/>
            </a:endParaRPr>
          </a:p>
        </p:txBody>
      </p:sp>
      <p:pic>
        <p:nvPicPr>
          <p:cNvPr id="11" name="Layer_1" descr="preencoded.png">
            <a:extLst>
              <a:ext uri="{FF2B5EF4-FFF2-40B4-BE49-F238E27FC236}">
                <a16:creationId xmlns:a16="http://schemas.microsoft.com/office/drawing/2014/main" id="{A540F191-04B3-423E-BF3D-5F002FBE870B}"/>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178003" y="1591397"/>
            <a:ext cx="892844" cy="1078663"/>
          </a:xfrm>
          <a:prstGeom prst="rect">
            <a:avLst/>
          </a:prstGeom>
        </p:spPr>
      </p:pic>
      <p:sp>
        <p:nvSpPr>
          <p:cNvPr id="12" name="object 3">
            <a:extLst>
              <a:ext uri="{FF2B5EF4-FFF2-40B4-BE49-F238E27FC236}">
                <a16:creationId xmlns:a16="http://schemas.microsoft.com/office/drawing/2014/main" id="{3FE7FB74-AFF8-49B8-9285-7455148518CB}"/>
              </a:ext>
            </a:extLst>
          </p:cNvPr>
          <p:cNvSpPr txBox="1"/>
          <p:nvPr/>
        </p:nvSpPr>
        <p:spPr>
          <a:xfrm>
            <a:off x="903784" y="3372948"/>
            <a:ext cx="8727238" cy="677108"/>
          </a:xfrm>
          <a:prstGeom prst="rect">
            <a:avLst/>
          </a:prstGeom>
        </p:spPr>
        <p:txBody>
          <a:bodyPr vert="horz" wrap="square" lIns="0" tIns="0" rIns="0" bIns="0" rtlCol="0">
            <a:spAutoFit/>
          </a:bodyPr>
          <a:lstStyle/>
          <a:p>
            <a:pPr marL="12247"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Agricultural complex of Lviv region consists of wide range of </a:t>
            </a:r>
            <a:r>
              <a:rPr kumimoji="0" lang="en-US" sz="2200" b="1" i="0" u="none" strike="noStrike" kern="1200" cap="none" spc="0" normalizeH="0" baseline="0" noProof="0" err="1">
                <a:ln>
                  <a:noFill/>
                </a:ln>
                <a:solidFill>
                  <a:srgbClr val="4C4D4F"/>
                </a:solidFill>
                <a:effectLst/>
                <a:uLnTx/>
                <a:uFillTx/>
                <a:latin typeface="Montserrat" panose="00000500000000000000" pitchFamily="2" charset="-52"/>
                <a:ea typeface="+mn-ea"/>
                <a:cs typeface="Futura PT Light"/>
              </a:rPr>
              <a:t>agri</a:t>
            </a:r>
            <a:r>
              <a:rPr kumimoji="0" lang="en-US" sz="2200" b="1"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 segments such as:</a:t>
            </a:r>
            <a:endParaRPr kumimoji="0" sz="2200" b="1" i="0" u="none" strike="noStrike" kern="1200" cap="none" spc="0" normalizeH="0" baseline="0" noProof="0">
              <a:ln>
                <a:noFill/>
              </a:ln>
              <a:solidFill>
                <a:prstClr val="black"/>
              </a:solidFill>
              <a:effectLst/>
              <a:uLnTx/>
              <a:uFillTx/>
              <a:latin typeface="Montserrat" panose="00000500000000000000" pitchFamily="2" charset="-52"/>
              <a:ea typeface="+mn-ea"/>
              <a:cs typeface="Futura PT Light"/>
            </a:endParaRPr>
          </a:p>
        </p:txBody>
      </p:sp>
      <p:sp>
        <p:nvSpPr>
          <p:cNvPr id="21" name="object 3">
            <a:extLst>
              <a:ext uri="{FF2B5EF4-FFF2-40B4-BE49-F238E27FC236}">
                <a16:creationId xmlns:a16="http://schemas.microsoft.com/office/drawing/2014/main" id="{BBD3883E-11F7-4866-8593-1A68F30CF71C}"/>
              </a:ext>
            </a:extLst>
          </p:cNvPr>
          <p:cNvSpPr txBox="1"/>
          <p:nvPr/>
        </p:nvSpPr>
        <p:spPr>
          <a:xfrm>
            <a:off x="761999" y="9190118"/>
            <a:ext cx="9683263" cy="338554"/>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200" b="0" i="0" u="none" strike="noStrike" kern="1200" cap="none" spc="0" normalizeH="0" baseline="0" noProof="0">
                <a:ln>
                  <a:noFill/>
                </a:ln>
                <a:solidFill>
                  <a:srgbClr val="4C4D4F"/>
                </a:solidFill>
                <a:effectLst/>
                <a:uLnTx/>
                <a:uFillTx/>
                <a:latin typeface="Montserrat" panose="00000500000000000000" pitchFamily="2" charset="-52"/>
                <a:ea typeface="+mn-ea"/>
                <a:cs typeface="+mn-cs"/>
              </a:rPr>
              <a:t>Still</a:t>
            </a:r>
            <a:r>
              <a:rPr kumimoji="0" lang="uk-UA" sz="2200" b="0" i="0" u="none" strike="noStrike" kern="1200" cap="none" spc="0" normalizeH="0" baseline="0" noProof="0">
                <a:ln>
                  <a:noFill/>
                </a:ln>
                <a:solidFill>
                  <a:srgbClr val="4C4D4F"/>
                </a:solidFill>
                <a:effectLst/>
                <a:uLnTx/>
                <a:uFillTx/>
                <a:latin typeface="Montserrat" panose="00000500000000000000" pitchFamily="2" charset="-52"/>
                <a:ea typeface="+mn-ea"/>
                <a:cs typeface="+mn-cs"/>
              </a:rPr>
              <a:t>,</a:t>
            </a:r>
            <a:r>
              <a:rPr kumimoji="0" lang="en-US" sz="2200" b="0" i="0" u="none" strike="noStrike" kern="1200" cap="none" spc="0" normalizeH="0" baseline="0" noProof="0">
                <a:ln>
                  <a:noFill/>
                </a:ln>
                <a:solidFill>
                  <a:srgbClr val="4C4D4F"/>
                </a:solidFill>
                <a:effectLst/>
                <a:uLnTx/>
                <a:uFillTx/>
                <a:latin typeface="Montserrat" panose="00000500000000000000" pitchFamily="2" charset="-52"/>
                <a:ea typeface="+mn-ea"/>
                <a:cs typeface="+mn-cs"/>
              </a:rPr>
              <a:t> such does not use its full capacity without sufficient technology.</a:t>
            </a:r>
          </a:p>
        </p:txBody>
      </p:sp>
      <p:sp>
        <p:nvSpPr>
          <p:cNvPr id="16" name="Description">
            <a:extLst>
              <a:ext uri="{FF2B5EF4-FFF2-40B4-BE49-F238E27FC236}">
                <a16:creationId xmlns:a16="http://schemas.microsoft.com/office/drawing/2014/main" id="{892F0029-3A2F-4EB1-BA94-CEB6F62B96C9}"/>
              </a:ext>
            </a:extLst>
          </p:cNvPr>
          <p:cNvSpPr/>
          <p:nvPr/>
        </p:nvSpPr>
        <p:spPr>
          <a:xfrm>
            <a:off x="456457" y="5970673"/>
            <a:ext cx="9450106" cy="695899"/>
          </a:xfrm>
          <a:prstGeom prst="rect">
            <a:avLst/>
          </a:prstGeom>
          <a:noFill/>
          <a:ln/>
        </p:spPr>
        <p:txBody>
          <a:bodyPr wrap="square" lIns="0" tIns="0" rIns="0" bIns="0" numCol="3" spcCol="360000" rtlCol="0" anchor="t"/>
          <a:lstStyle/>
          <a:p>
            <a:pPr algn="ctr">
              <a:spcBef>
                <a:spcPts val="1200"/>
              </a:spcBef>
            </a:pPr>
            <a:r>
              <a:rPr lang="en-US" b="1">
                <a:solidFill>
                  <a:srgbClr val="292B2D"/>
                </a:solidFill>
                <a:latin typeface="Montserrat"/>
              </a:rPr>
              <a:t>grain production</a:t>
            </a:r>
          </a:p>
          <a:p>
            <a:pPr algn="ctr">
              <a:spcBef>
                <a:spcPts val="1200"/>
              </a:spcBef>
            </a:pPr>
            <a:r>
              <a:rPr lang="en-US" b="1">
                <a:solidFill>
                  <a:srgbClr val="292B2D"/>
                </a:solidFill>
                <a:latin typeface="Montserrat"/>
              </a:rPr>
              <a:t>sugar beet planting</a:t>
            </a:r>
          </a:p>
          <a:p>
            <a:pPr algn="ctr">
              <a:spcBef>
                <a:spcPts val="1200"/>
              </a:spcBef>
            </a:pPr>
            <a:r>
              <a:rPr lang="en-US" b="1">
                <a:solidFill>
                  <a:srgbClr val="292B2D"/>
                </a:solidFill>
                <a:latin typeface="Montserrat"/>
              </a:rPr>
              <a:t>processing of fruits </a:t>
            </a:r>
            <a:br>
              <a:rPr lang="uk-UA" b="1">
                <a:solidFill>
                  <a:srgbClr val="292B2D"/>
                </a:solidFill>
                <a:latin typeface="Montserrat"/>
              </a:rPr>
            </a:br>
            <a:r>
              <a:rPr lang="en-US" b="1">
                <a:solidFill>
                  <a:srgbClr val="292B2D"/>
                </a:solidFill>
                <a:latin typeface="Montserrat"/>
              </a:rPr>
              <a:t>and vegetables</a:t>
            </a:r>
            <a:endParaRPr lang="uk-UA" b="1">
              <a:ea typeface="Calibri" panose="020F0502020204030204"/>
              <a:cs typeface="Calibri" panose="020F0502020204030204"/>
            </a:endParaRPr>
          </a:p>
        </p:txBody>
      </p:sp>
      <p:pic>
        <p:nvPicPr>
          <p:cNvPr id="17" name="Ellipse 6" descr="preencoded.png">
            <a:extLst>
              <a:ext uri="{FF2B5EF4-FFF2-40B4-BE49-F238E27FC236}">
                <a16:creationId xmlns:a16="http://schemas.microsoft.com/office/drawing/2014/main" id="{46971623-29F7-4A8E-B65E-165DE81C2C8F}"/>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295956" y="4491013"/>
            <a:ext cx="1285875" cy="1285875"/>
          </a:xfrm>
          <a:prstGeom prst="rect">
            <a:avLst/>
          </a:prstGeom>
        </p:spPr>
      </p:pic>
      <p:pic>
        <p:nvPicPr>
          <p:cNvPr id="18" name="Ellipse 6" descr="preencoded.png">
            <a:extLst>
              <a:ext uri="{FF2B5EF4-FFF2-40B4-BE49-F238E27FC236}">
                <a16:creationId xmlns:a16="http://schemas.microsoft.com/office/drawing/2014/main" id="{3DF6F75E-2287-42C6-817A-EB7682C4BD0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488468" y="4491013"/>
            <a:ext cx="1285875" cy="1285875"/>
          </a:xfrm>
          <a:prstGeom prst="rect">
            <a:avLst/>
          </a:prstGeom>
        </p:spPr>
      </p:pic>
      <p:pic>
        <p:nvPicPr>
          <p:cNvPr id="19" name="Ellipse 6" descr="preencoded.png">
            <a:extLst>
              <a:ext uri="{FF2B5EF4-FFF2-40B4-BE49-F238E27FC236}">
                <a16:creationId xmlns:a16="http://schemas.microsoft.com/office/drawing/2014/main" id="{6F46AB2E-E51F-45A7-805E-D5A9EC9262DE}"/>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680980" y="4491013"/>
            <a:ext cx="1285875" cy="1285875"/>
          </a:xfrm>
          <a:prstGeom prst="rect">
            <a:avLst/>
          </a:prstGeom>
        </p:spPr>
      </p:pic>
      <p:sp>
        <p:nvSpPr>
          <p:cNvPr id="20" name="Description">
            <a:extLst>
              <a:ext uri="{FF2B5EF4-FFF2-40B4-BE49-F238E27FC236}">
                <a16:creationId xmlns:a16="http://schemas.microsoft.com/office/drawing/2014/main" id="{76A59915-87F1-4F02-9A1F-B9405D881381}"/>
              </a:ext>
            </a:extLst>
          </p:cNvPr>
          <p:cNvSpPr/>
          <p:nvPr/>
        </p:nvSpPr>
        <p:spPr>
          <a:xfrm>
            <a:off x="493631" y="8247002"/>
            <a:ext cx="9450106" cy="695899"/>
          </a:xfrm>
          <a:prstGeom prst="rect">
            <a:avLst/>
          </a:prstGeom>
          <a:noFill/>
          <a:ln/>
        </p:spPr>
        <p:txBody>
          <a:bodyPr wrap="square" lIns="0" tIns="0" rIns="0" bIns="0" numCol="3" spcCol="360000" rtlCol="0" anchor="t"/>
          <a:lstStyle/>
          <a:p>
            <a:pPr algn="ctr">
              <a:spcBef>
                <a:spcPts val="1200"/>
              </a:spcBef>
            </a:pPr>
            <a:r>
              <a:rPr lang="en-US" b="1">
                <a:solidFill>
                  <a:srgbClr val="292B2D"/>
                </a:solidFill>
                <a:latin typeface="Montserrat"/>
              </a:rPr>
              <a:t>meat industry</a:t>
            </a:r>
          </a:p>
          <a:p>
            <a:pPr algn="ctr">
              <a:spcBef>
                <a:spcPts val="1200"/>
              </a:spcBef>
            </a:pPr>
            <a:r>
              <a:rPr lang="en-US" b="1">
                <a:solidFill>
                  <a:srgbClr val="292B2D"/>
                </a:solidFill>
                <a:latin typeface="Montserrat"/>
              </a:rPr>
              <a:t>milk industry</a:t>
            </a:r>
          </a:p>
          <a:p>
            <a:pPr algn="ctr">
              <a:spcBef>
                <a:spcPts val="1200"/>
              </a:spcBef>
            </a:pPr>
            <a:r>
              <a:rPr lang="en-US" b="1">
                <a:solidFill>
                  <a:srgbClr val="292B2D"/>
                </a:solidFill>
                <a:latin typeface="Montserrat"/>
              </a:rPr>
              <a:t>poultry industry</a:t>
            </a:r>
            <a:endParaRPr lang="uk-UA" b="1">
              <a:ea typeface="Calibri" panose="020F0502020204030204"/>
              <a:cs typeface="Calibri" panose="020F0502020204030204"/>
            </a:endParaRPr>
          </a:p>
        </p:txBody>
      </p:sp>
      <p:pic>
        <p:nvPicPr>
          <p:cNvPr id="23" name="Ellipse 6" descr="preencoded.png">
            <a:extLst>
              <a:ext uri="{FF2B5EF4-FFF2-40B4-BE49-F238E27FC236}">
                <a16:creationId xmlns:a16="http://schemas.microsoft.com/office/drawing/2014/main" id="{FF6EB5FB-F6C0-4EE3-90C5-1D68D9C0B8D2}"/>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333130" y="6767342"/>
            <a:ext cx="1285875" cy="1285875"/>
          </a:xfrm>
          <a:prstGeom prst="rect">
            <a:avLst/>
          </a:prstGeom>
        </p:spPr>
      </p:pic>
      <p:pic>
        <p:nvPicPr>
          <p:cNvPr id="24" name="Ellipse 6" descr="preencoded.png">
            <a:extLst>
              <a:ext uri="{FF2B5EF4-FFF2-40B4-BE49-F238E27FC236}">
                <a16:creationId xmlns:a16="http://schemas.microsoft.com/office/drawing/2014/main" id="{EC596C6C-9285-4B91-A35A-74FD5A698A5F}"/>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525642" y="6767342"/>
            <a:ext cx="1285875" cy="1285875"/>
          </a:xfrm>
          <a:prstGeom prst="rect">
            <a:avLst/>
          </a:prstGeom>
        </p:spPr>
      </p:pic>
      <p:pic>
        <p:nvPicPr>
          <p:cNvPr id="25" name="Ellipse 6" descr="preencoded.png">
            <a:extLst>
              <a:ext uri="{FF2B5EF4-FFF2-40B4-BE49-F238E27FC236}">
                <a16:creationId xmlns:a16="http://schemas.microsoft.com/office/drawing/2014/main" id="{4724BF18-9CC8-4E90-AC41-856C9964144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718154" y="6767342"/>
            <a:ext cx="1285875" cy="1285875"/>
          </a:xfrm>
          <a:prstGeom prst="rect">
            <a:avLst/>
          </a:prstGeom>
        </p:spPr>
      </p:pic>
      <p:graphicFrame>
        <p:nvGraphicFramePr>
          <p:cNvPr id="26" name="Диаграмма 25">
            <a:extLst>
              <a:ext uri="{FF2B5EF4-FFF2-40B4-BE49-F238E27FC236}">
                <a16:creationId xmlns:a16="http://schemas.microsoft.com/office/drawing/2014/main" id="{0364F25C-CF86-4CFD-ADE1-44ACC3FF773D}"/>
              </a:ext>
            </a:extLst>
          </p:cNvPr>
          <p:cNvGraphicFramePr/>
          <p:nvPr>
            <p:extLst>
              <p:ext uri="{D42A27DB-BD31-4B8C-83A1-F6EECF244321}">
                <p14:modId xmlns:p14="http://schemas.microsoft.com/office/powerpoint/2010/main" val="3163119981"/>
              </p:ext>
            </p:extLst>
          </p:nvPr>
        </p:nvGraphicFramePr>
        <p:xfrm>
          <a:off x="10082981" y="1061953"/>
          <a:ext cx="7992523" cy="8128000"/>
        </p:xfrm>
        <a:graphic>
          <a:graphicData uri="http://schemas.openxmlformats.org/drawingml/2006/chart">
            <c:chart xmlns:c="http://schemas.openxmlformats.org/drawingml/2006/chart" xmlns:r="http://schemas.openxmlformats.org/officeDocument/2006/relationships" r:id="rId7"/>
          </a:graphicData>
        </a:graphic>
      </p:graphicFrame>
      <p:pic>
        <p:nvPicPr>
          <p:cNvPr id="6" name="Рисунок 5">
            <a:extLst>
              <a:ext uri="{FF2B5EF4-FFF2-40B4-BE49-F238E27FC236}">
                <a16:creationId xmlns:a16="http://schemas.microsoft.com/office/drawing/2014/main" id="{DEA8F1FB-068E-4DCF-9AE1-812F10840A6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669319" y="4802276"/>
            <a:ext cx="539148" cy="646978"/>
          </a:xfrm>
          <a:prstGeom prst="rect">
            <a:avLst/>
          </a:prstGeom>
        </p:spPr>
      </p:pic>
      <p:pic>
        <p:nvPicPr>
          <p:cNvPr id="10" name="Рисунок 9">
            <a:extLst>
              <a:ext uri="{FF2B5EF4-FFF2-40B4-BE49-F238E27FC236}">
                <a16:creationId xmlns:a16="http://schemas.microsoft.com/office/drawing/2014/main" id="{323F2525-B93A-45A5-9FB5-A21FF3366C7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02805" y="4716354"/>
            <a:ext cx="457200" cy="800100"/>
          </a:xfrm>
          <a:prstGeom prst="rect">
            <a:avLst/>
          </a:prstGeom>
        </p:spPr>
      </p:pic>
      <p:pic>
        <p:nvPicPr>
          <p:cNvPr id="28" name="Рисунок 27">
            <a:extLst>
              <a:ext uri="{FF2B5EF4-FFF2-40B4-BE49-F238E27FC236}">
                <a16:creationId xmlns:a16="http://schemas.microsoft.com/office/drawing/2014/main" id="{00712286-B853-4025-BA03-6664621DF09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922558" y="4732591"/>
            <a:ext cx="802718" cy="802718"/>
          </a:xfrm>
          <a:prstGeom prst="rect">
            <a:avLst/>
          </a:prstGeom>
        </p:spPr>
      </p:pic>
      <p:pic>
        <p:nvPicPr>
          <p:cNvPr id="30" name="Рисунок 29">
            <a:extLst>
              <a:ext uri="{FF2B5EF4-FFF2-40B4-BE49-F238E27FC236}">
                <a16:creationId xmlns:a16="http://schemas.microsoft.com/office/drawing/2014/main" id="{B1198F8B-A5E1-43BC-B7CA-C1984A93ED7A}"/>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631406" y="7029684"/>
            <a:ext cx="689321" cy="665551"/>
          </a:xfrm>
          <a:prstGeom prst="rect">
            <a:avLst/>
          </a:prstGeom>
        </p:spPr>
      </p:pic>
      <p:pic>
        <p:nvPicPr>
          <p:cNvPr id="32" name="Рисунок 31">
            <a:extLst>
              <a:ext uri="{FF2B5EF4-FFF2-40B4-BE49-F238E27FC236}">
                <a16:creationId xmlns:a16="http://schemas.microsoft.com/office/drawing/2014/main" id="{6A34D699-8366-433A-843E-7EAAD7281BDB}"/>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991738" y="7043679"/>
            <a:ext cx="327366" cy="771648"/>
          </a:xfrm>
          <a:prstGeom prst="rect">
            <a:avLst/>
          </a:prstGeom>
        </p:spPr>
      </p:pic>
      <p:pic>
        <p:nvPicPr>
          <p:cNvPr id="34" name="Рисунок 33">
            <a:extLst>
              <a:ext uri="{FF2B5EF4-FFF2-40B4-BE49-F238E27FC236}">
                <a16:creationId xmlns:a16="http://schemas.microsoft.com/office/drawing/2014/main" id="{9EF15BA9-88E5-4C3A-A2C9-80F692CB4281}"/>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8043435" y="7024684"/>
            <a:ext cx="650003" cy="832004"/>
          </a:xfrm>
          <a:prstGeom prst="rect">
            <a:avLst/>
          </a:prstGeom>
        </p:spPr>
      </p:pic>
    </p:spTree>
    <p:extLst>
      <p:ext uri="{BB962C8B-B14F-4D97-AF65-F5344CB8AC3E}">
        <p14:creationId xmlns:p14="http://schemas.microsoft.com/office/powerpoint/2010/main" val="1697152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 name="Ellipse 9" descr="preencoded.png">
            <a:extLst>
              <a:ext uri="{FF2B5EF4-FFF2-40B4-BE49-F238E27FC236}">
                <a16:creationId xmlns:a16="http://schemas.microsoft.com/office/drawing/2014/main" id="{FC9AF522-E081-4DCE-9C99-9E2E2ED6158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61999" y="1252677"/>
            <a:ext cx="1899019" cy="1899019"/>
          </a:xfrm>
          <a:prstGeom prst="rect">
            <a:avLst/>
          </a:prstGeom>
        </p:spPr>
      </p:pic>
      <p:pic>
        <p:nvPicPr>
          <p:cNvPr id="2" name="Rectangle 1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marR="0" lvl="0" indent="0" algn="l" defTabSz="914400" rtl="0" eaLnBrk="1" fontAlgn="auto" latinLnBrk="0" hangingPunct="1">
              <a:lnSpc>
                <a:spcPts val="5775"/>
              </a:lnSpc>
              <a:spcBef>
                <a:spcPts val="0"/>
              </a:spcBef>
              <a:spcAft>
                <a:spcPts val="0"/>
              </a:spcAft>
              <a:buClrTx/>
              <a:buSzTx/>
              <a:buFontTx/>
              <a:buNone/>
              <a:tabLst/>
              <a:defRPr/>
            </a:pPr>
            <a:r>
              <a:rPr kumimoji="0" lang="en-US" sz="3800" b="1" i="0" u="none" strike="noStrike" kern="1200" cap="none" spc="0" normalizeH="0" baseline="0" noProof="0">
                <a:ln>
                  <a:noFill/>
                </a:ln>
                <a:solidFill>
                  <a:srgbClr val="FFFFFF"/>
                </a:solidFill>
                <a:effectLst/>
                <a:uLnTx/>
                <a:uFillTx/>
                <a:latin typeface="Montserrat"/>
                <a:ea typeface="Mazzard H Semi Bold"/>
                <a:cs typeface="+mn-cs"/>
              </a:rPr>
              <a:t>Sectors to invest</a:t>
            </a:r>
            <a:endParaRPr kumimoji="0" lang="uk-UA" sz="3800" b="1" i="0" u="none" strike="noStrike" kern="1200" cap="none" spc="0" normalizeH="0" baseline="0" noProof="0">
              <a:ln>
                <a:noFill/>
              </a:ln>
              <a:solidFill>
                <a:srgbClr val="FFFFFF"/>
              </a:solidFill>
              <a:effectLst/>
              <a:uLnTx/>
              <a:uFillTx/>
              <a:latin typeface="Montserrat"/>
              <a:ea typeface="Mazzard H Semi Bold"/>
              <a:cs typeface="+mn-cs"/>
            </a:endParaRPr>
          </a:p>
        </p:txBody>
      </p:sp>
      <p:sp>
        <p:nvSpPr>
          <p:cNvPr id="22" name="object 19">
            <a:extLst>
              <a:ext uri="{FF2B5EF4-FFF2-40B4-BE49-F238E27FC236}">
                <a16:creationId xmlns:a16="http://schemas.microsoft.com/office/drawing/2014/main" id="{88EBCDEE-0243-43A6-8339-A7EEE38C7B0B}"/>
              </a:ext>
            </a:extLst>
          </p:cNvPr>
          <p:cNvSpPr txBox="1"/>
          <p:nvPr/>
        </p:nvSpPr>
        <p:spPr>
          <a:xfrm>
            <a:off x="2975342" y="1662821"/>
            <a:ext cx="10154062" cy="908903"/>
          </a:xfrm>
          <a:prstGeom prst="rect">
            <a:avLst/>
          </a:prstGeom>
        </p:spPr>
        <p:txBody>
          <a:bodyPr vert="horz" wrap="square" lIns="0" tIns="0" rIns="0" bIns="0" rtlCol="0">
            <a:spAutoFit/>
          </a:bodyPr>
          <a:lstStyle/>
          <a:p>
            <a:pPr marL="12247" marR="0" lvl="0" indent="0" algn="l" defTabSz="914400" rtl="0" eaLnBrk="1" fontAlgn="auto" latinLnBrk="0" hangingPunct="1">
              <a:lnSpc>
                <a:spcPts val="8000"/>
              </a:lnSpc>
              <a:spcBef>
                <a:spcPts val="0"/>
              </a:spcBef>
              <a:spcAft>
                <a:spcPts val="0"/>
              </a:spcAft>
              <a:buClrTx/>
              <a:buSzTx/>
              <a:buFontTx/>
              <a:buNone/>
              <a:tabLst/>
              <a:defRPr/>
            </a:pPr>
            <a:r>
              <a:rPr kumimoji="0" lang="en-US" sz="4400" b="1" i="0" u="none" strike="noStrike" kern="1200" cap="none" spc="0" normalizeH="0" baseline="0" noProof="0">
                <a:ln>
                  <a:noFill/>
                </a:ln>
                <a:solidFill>
                  <a:srgbClr val="C23350"/>
                </a:solidFill>
                <a:effectLst/>
                <a:uLnTx/>
                <a:uFillTx/>
                <a:latin typeface="Montserrat" panose="00000500000000000000" pitchFamily="2" charset="-52"/>
                <a:ea typeface="+mn-ea"/>
                <a:cs typeface="+mn-cs"/>
              </a:rPr>
              <a:t>Real estate &amp; Infrastructure</a:t>
            </a:r>
            <a:endParaRPr kumimoji="0" sz="4400" b="1" i="0" u="none" strike="noStrike" kern="1200" cap="none" spc="0" normalizeH="0" baseline="0" noProof="0">
              <a:ln>
                <a:noFill/>
              </a:ln>
              <a:solidFill>
                <a:srgbClr val="C23350"/>
              </a:solidFill>
              <a:effectLst/>
              <a:uLnTx/>
              <a:uFillTx/>
              <a:latin typeface="Montserrat" panose="00000500000000000000" pitchFamily="2" charset="-52"/>
              <a:ea typeface="+mn-ea"/>
              <a:cs typeface="+mn-cs"/>
            </a:endParaRPr>
          </a:p>
        </p:txBody>
      </p:sp>
      <p:sp>
        <p:nvSpPr>
          <p:cNvPr id="12" name="object 3">
            <a:extLst>
              <a:ext uri="{FF2B5EF4-FFF2-40B4-BE49-F238E27FC236}">
                <a16:creationId xmlns:a16="http://schemas.microsoft.com/office/drawing/2014/main" id="{3FE7FB74-AFF8-49B8-9285-7455148518CB}"/>
              </a:ext>
            </a:extLst>
          </p:cNvPr>
          <p:cNvSpPr txBox="1"/>
          <p:nvPr/>
        </p:nvSpPr>
        <p:spPr>
          <a:xfrm>
            <a:off x="1209326" y="3454214"/>
            <a:ext cx="8727238" cy="677108"/>
          </a:xfrm>
          <a:prstGeom prst="rect">
            <a:avLst/>
          </a:prstGeom>
        </p:spPr>
        <p:txBody>
          <a:bodyPr vert="horz" wrap="square" lIns="0" tIns="0" rIns="0" bIns="0" rtlCol="0">
            <a:spAutoFit/>
          </a:bodyPr>
          <a:lstStyle/>
          <a:p>
            <a:pPr marL="12247"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a:noFill/>
                </a:ln>
                <a:solidFill>
                  <a:srgbClr val="4C4D4F"/>
                </a:solidFill>
                <a:effectLst/>
                <a:uLnTx/>
                <a:uFillTx/>
                <a:latin typeface="Montserrat" panose="00000500000000000000" pitchFamily="2" charset="-52"/>
                <a:ea typeface="+mn-ea"/>
                <a:cs typeface="Futura PT Light"/>
              </a:rPr>
              <a:t>Lviv</a:t>
            </a:r>
            <a:r>
              <a:rPr kumimoji="0" lang="en-US" sz="4400" b="1"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 region potential:</a:t>
            </a:r>
            <a:endParaRPr kumimoji="0" sz="4400" b="1" i="0" u="none" strike="noStrike" kern="1200" cap="none" spc="0" normalizeH="0" baseline="0" noProof="0">
              <a:ln>
                <a:noFill/>
              </a:ln>
              <a:solidFill>
                <a:prstClr val="black"/>
              </a:solidFill>
              <a:effectLst/>
              <a:uLnTx/>
              <a:uFillTx/>
              <a:latin typeface="Montserrat" panose="00000500000000000000" pitchFamily="2" charset="-52"/>
              <a:ea typeface="+mn-ea"/>
              <a:cs typeface="Futura PT Light"/>
            </a:endParaRPr>
          </a:p>
        </p:txBody>
      </p:sp>
      <p:sp>
        <p:nvSpPr>
          <p:cNvPr id="21" name="object 3">
            <a:extLst>
              <a:ext uri="{FF2B5EF4-FFF2-40B4-BE49-F238E27FC236}">
                <a16:creationId xmlns:a16="http://schemas.microsoft.com/office/drawing/2014/main" id="{BBD3883E-11F7-4866-8593-1A68F30CF71C}"/>
              </a:ext>
            </a:extLst>
          </p:cNvPr>
          <p:cNvSpPr txBox="1"/>
          <p:nvPr/>
        </p:nvSpPr>
        <p:spPr>
          <a:xfrm>
            <a:off x="1209326" y="4780890"/>
            <a:ext cx="6922303" cy="3508653"/>
          </a:xfrm>
          <a:prstGeom prst="rect">
            <a:avLst/>
          </a:prstGeom>
        </p:spPr>
        <p:txBody>
          <a:bodyPr vert="horz" wrap="square" lIns="0" tIns="0" rIns="0" bIns="0" rtlCol="0">
            <a:spAutoFit/>
          </a:bodyPr>
          <a:lstStyle/>
          <a:p>
            <a:pPr marL="342900" marR="0" lvl="0" indent="-342900" algn="l" defTabSz="914400" rtl="0" eaLnBrk="1" fontAlgn="auto" latinLnBrk="0" hangingPunct="1">
              <a:lnSpc>
                <a:spcPct val="100000"/>
              </a:lnSpc>
              <a:spcBef>
                <a:spcPts val="1800"/>
              </a:spcBef>
              <a:spcAft>
                <a:spcPts val="0"/>
              </a:spcAft>
              <a:buClr>
                <a:srgbClr val="C23350"/>
              </a:buClr>
              <a:buSzTx/>
              <a:buFont typeface="Wingdings" panose="05000000000000000000" pitchFamily="2" charset="2"/>
              <a:buChar char="§"/>
              <a:tabLst/>
              <a:defRPr/>
            </a:pPr>
            <a:r>
              <a:rPr kumimoji="0" lang="en-US" sz="2800" b="0" i="0" u="none" strike="noStrike" kern="1200" cap="none" spc="0" normalizeH="0" baseline="0" noProof="0">
                <a:ln>
                  <a:noFill/>
                </a:ln>
                <a:solidFill>
                  <a:srgbClr val="4C4D4F"/>
                </a:solidFill>
                <a:effectLst/>
                <a:uLnTx/>
                <a:uFillTx/>
                <a:latin typeface="Montserrat" panose="00000500000000000000" pitchFamily="2" charset="-52"/>
                <a:ea typeface="+mn-ea"/>
                <a:cs typeface="+mn-cs"/>
              </a:rPr>
              <a:t>Industrial parks</a:t>
            </a:r>
          </a:p>
          <a:p>
            <a:pPr marL="342900" marR="0" lvl="0" indent="-342900" algn="l" defTabSz="914400" rtl="0" eaLnBrk="1" fontAlgn="auto" latinLnBrk="0" hangingPunct="1">
              <a:lnSpc>
                <a:spcPct val="100000"/>
              </a:lnSpc>
              <a:spcBef>
                <a:spcPts val="1800"/>
              </a:spcBef>
              <a:spcAft>
                <a:spcPts val="0"/>
              </a:spcAft>
              <a:buClr>
                <a:srgbClr val="C23350"/>
              </a:buClr>
              <a:buSzTx/>
              <a:buFont typeface="Wingdings" panose="05000000000000000000" pitchFamily="2" charset="2"/>
              <a:buChar char="§"/>
              <a:tabLst/>
              <a:defRPr/>
            </a:pPr>
            <a:r>
              <a:rPr kumimoji="0" lang="en-US" sz="2800" b="0" i="0" u="none" strike="noStrike" kern="1200" cap="none" spc="0" normalizeH="0" baseline="0" noProof="0">
                <a:ln>
                  <a:noFill/>
                </a:ln>
                <a:solidFill>
                  <a:srgbClr val="4C4D4F"/>
                </a:solidFill>
                <a:effectLst/>
                <a:uLnTx/>
                <a:uFillTx/>
                <a:latin typeface="Montserrat" panose="00000500000000000000" pitchFamily="2" charset="-52"/>
                <a:ea typeface="+mn-ea"/>
                <a:cs typeface="+mn-cs"/>
              </a:rPr>
              <a:t>Business centers</a:t>
            </a:r>
          </a:p>
          <a:p>
            <a:pPr marL="342900" marR="0" lvl="0" indent="-342900" algn="l" defTabSz="914400" rtl="0" eaLnBrk="1" fontAlgn="auto" latinLnBrk="0" hangingPunct="1">
              <a:lnSpc>
                <a:spcPct val="100000"/>
              </a:lnSpc>
              <a:spcBef>
                <a:spcPts val="1800"/>
              </a:spcBef>
              <a:spcAft>
                <a:spcPts val="0"/>
              </a:spcAft>
              <a:buClr>
                <a:srgbClr val="C23350"/>
              </a:buClr>
              <a:buSzTx/>
              <a:buFont typeface="Wingdings" panose="05000000000000000000" pitchFamily="2" charset="2"/>
              <a:buChar char="§"/>
              <a:tabLst/>
              <a:defRPr/>
            </a:pPr>
            <a:r>
              <a:rPr kumimoji="0" lang="en-US" sz="2800" b="0" i="0" u="none" strike="noStrike" kern="1200" cap="none" spc="0" normalizeH="0" baseline="0" noProof="0">
                <a:ln>
                  <a:noFill/>
                </a:ln>
                <a:solidFill>
                  <a:srgbClr val="4C4D4F"/>
                </a:solidFill>
                <a:effectLst/>
                <a:uLnTx/>
                <a:uFillTx/>
                <a:latin typeface="Montserrat" panose="00000500000000000000" pitchFamily="2" charset="-52"/>
                <a:ea typeface="+mn-ea"/>
                <a:cs typeface="+mn-cs"/>
              </a:rPr>
              <a:t>Hotels and Hostels</a:t>
            </a:r>
          </a:p>
          <a:p>
            <a:pPr marL="342900" marR="0" lvl="0" indent="-342900" algn="l" defTabSz="914400" rtl="0" eaLnBrk="1" fontAlgn="auto" latinLnBrk="0" hangingPunct="1">
              <a:lnSpc>
                <a:spcPct val="100000"/>
              </a:lnSpc>
              <a:spcBef>
                <a:spcPts val="1800"/>
              </a:spcBef>
              <a:spcAft>
                <a:spcPts val="0"/>
              </a:spcAft>
              <a:buClr>
                <a:srgbClr val="C23350"/>
              </a:buClr>
              <a:buSzTx/>
              <a:buFont typeface="Wingdings" panose="05000000000000000000" pitchFamily="2" charset="2"/>
              <a:buChar char="§"/>
              <a:tabLst/>
              <a:defRPr/>
            </a:pPr>
            <a:r>
              <a:rPr kumimoji="0" lang="en-US" sz="2800" b="0" i="0" u="none" strike="noStrike" kern="1200" cap="none" spc="0" normalizeH="0" baseline="0" noProof="0">
                <a:ln>
                  <a:noFill/>
                </a:ln>
                <a:solidFill>
                  <a:srgbClr val="4C4D4F"/>
                </a:solidFill>
                <a:effectLst/>
                <a:uLnTx/>
                <a:uFillTx/>
                <a:latin typeface="Montserrat" panose="00000500000000000000" pitchFamily="2" charset="-52"/>
                <a:ea typeface="+mn-ea"/>
                <a:cs typeface="+mn-cs"/>
              </a:rPr>
              <a:t>Logistic Warehouses</a:t>
            </a:r>
          </a:p>
          <a:p>
            <a:pPr marL="342900" marR="0" lvl="0" indent="-342900" algn="l" defTabSz="914400" rtl="0" eaLnBrk="1" fontAlgn="auto" latinLnBrk="0" hangingPunct="1">
              <a:lnSpc>
                <a:spcPct val="100000"/>
              </a:lnSpc>
              <a:spcBef>
                <a:spcPts val="1800"/>
              </a:spcBef>
              <a:spcAft>
                <a:spcPts val="0"/>
              </a:spcAft>
              <a:buClr>
                <a:srgbClr val="C23350"/>
              </a:buClr>
              <a:buSzTx/>
              <a:buFont typeface="Wingdings" panose="05000000000000000000" pitchFamily="2" charset="2"/>
              <a:buChar char="§"/>
              <a:tabLst/>
              <a:defRPr/>
            </a:pPr>
            <a:r>
              <a:rPr kumimoji="0" lang="en-US" sz="2800" b="0" i="0" u="none" strike="noStrike" kern="1200" cap="none" spc="0" normalizeH="0" baseline="0" noProof="0">
                <a:ln>
                  <a:noFill/>
                </a:ln>
                <a:solidFill>
                  <a:srgbClr val="4C4D4F"/>
                </a:solidFill>
                <a:effectLst/>
                <a:uLnTx/>
                <a:uFillTx/>
                <a:latin typeface="Montserrat" panose="00000500000000000000" pitchFamily="2" charset="-52"/>
                <a:ea typeface="+mn-ea"/>
                <a:cs typeface="+mn-cs"/>
              </a:rPr>
              <a:t>Shopping and entertainment centers</a:t>
            </a:r>
          </a:p>
        </p:txBody>
      </p:sp>
      <p:pic>
        <p:nvPicPr>
          <p:cNvPr id="7" name="Рисунок 6">
            <a:extLst>
              <a:ext uri="{FF2B5EF4-FFF2-40B4-BE49-F238E27FC236}">
                <a16:creationId xmlns:a16="http://schemas.microsoft.com/office/drawing/2014/main" id="{5B23289E-59A8-4D21-85A2-09ED48318DB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43826" y="1511248"/>
            <a:ext cx="1319812" cy="1282103"/>
          </a:xfrm>
          <a:prstGeom prst="rect">
            <a:avLst/>
          </a:prstGeom>
        </p:spPr>
      </p:pic>
      <p:pic>
        <p:nvPicPr>
          <p:cNvPr id="6" name="Рисунок 5" descr="Зображення, що містить небо, просто неба, хмара, будівля&#10;&#10;Вміст, створений ШІ, може бути неправильним.">
            <a:extLst>
              <a:ext uri="{FF2B5EF4-FFF2-40B4-BE49-F238E27FC236}">
                <a16:creationId xmlns:a16="http://schemas.microsoft.com/office/drawing/2014/main" id="{4323256B-BA41-CD23-83D3-C6287CDB49AC}"/>
              </a:ext>
            </a:extLst>
          </p:cNvPr>
          <p:cNvPicPr>
            <a:picLocks noChangeAspect="1"/>
          </p:cNvPicPr>
          <p:nvPr/>
        </p:nvPicPr>
        <p:blipFill>
          <a:blip r:embed="rId7"/>
          <a:stretch>
            <a:fillRect/>
          </a:stretch>
        </p:blipFill>
        <p:spPr>
          <a:xfrm>
            <a:off x="8916030" y="2793351"/>
            <a:ext cx="8618764" cy="6464073"/>
          </a:xfrm>
          <a:prstGeom prst="rect">
            <a:avLst/>
          </a:prstGeom>
        </p:spPr>
      </p:pic>
    </p:spTree>
    <p:extLst>
      <p:ext uri="{BB962C8B-B14F-4D97-AF65-F5344CB8AC3E}">
        <p14:creationId xmlns:p14="http://schemas.microsoft.com/office/powerpoint/2010/main" val="570428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 name="Ellipse 9" descr="preencoded.png">
            <a:extLst>
              <a:ext uri="{FF2B5EF4-FFF2-40B4-BE49-F238E27FC236}">
                <a16:creationId xmlns:a16="http://schemas.microsoft.com/office/drawing/2014/main" id="{FC9AF522-E081-4DCE-9C99-9E2E2ED6158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62000" y="1252678"/>
            <a:ext cx="1613268" cy="1613268"/>
          </a:xfrm>
          <a:prstGeom prst="rect">
            <a:avLst/>
          </a:prstGeom>
        </p:spPr>
      </p:pic>
      <p:pic>
        <p:nvPicPr>
          <p:cNvPr id="2" name="Rectangle 1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marR="0" lvl="0" indent="0" algn="l" defTabSz="914400" rtl="0" eaLnBrk="1" fontAlgn="auto" latinLnBrk="0" hangingPunct="1">
              <a:lnSpc>
                <a:spcPts val="5775"/>
              </a:lnSpc>
              <a:spcBef>
                <a:spcPts val="0"/>
              </a:spcBef>
              <a:spcAft>
                <a:spcPts val="0"/>
              </a:spcAft>
              <a:buClrTx/>
              <a:buSzTx/>
              <a:buFontTx/>
              <a:buNone/>
              <a:tabLst/>
              <a:defRPr/>
            </a:pPr>
            <a:r>
              <a:rPr kumimoji="0" lang="en-US" sz="3800" b="1" i="0" u="none" strike="noStrike" kern="1200" cap="none" spc="0" normalizeH="0" baseline="0" noProof="0">
                <a:ln>
                  <a:noFill/>
                </a:ln>
                <a:solidFill>
                  <a:srgbClr val="FFFFFF"/>
                </a:solidFill>
                <a:effectLst/>
                <a:uLnTx/>
                <a:uFillTx/>
                <a:latin typeface="Montserrat"/>
                <a:ea typeface="Mazzard H Semi Bold"/>
                <a:cs typeface="+mn-cs"/>
              </a:rPr>
              <a:t>Sectors to invest</a:t>
            </a:r>
            <a:endParaRPr kumimoji="0" lang="uk-UA" sz="3800" b="1" i="0" u="none" strike="noStrike" kern="1200" cap="none" spc="0" normalizeH="0" baseline="0" noProof="0">
              <a:ln>
                <a:noFill/>
              </a:ln>
              <a:solidFill>
                <a:srgbClr val="FFFFFF"/>
              </a:solidFill>
              <a:effectLst/>
              <a:uLnTx/>
              <a:uFillTx/>
              <a:latin typeface="Montserrat"/>
              <a:ea typeface="Mazzard H Semi Bold"/>
              <a:cs typeface="+mn-cs"/>
            </a:endParaRPr>
          </a:p>
        </p:txBody>
      </p:sp>
      <p:sp>
        <p:nvSpPr>
          <p:cNvPr id="22" name="object 19">
            <a:extLst>
              <a:ext uri="{FF2B5EF4-FFF2-40B4-BE49-F238E27FC236}">
                <a16:creationId xmlns:a16="http://schemas.microsoft.com/office/drawing/2014/main" id="{88EBCDEE-0243-43A6-8339-A7EEE38C7B0B}"/>
              </a:ext>
            </a:extLst>
          </p:cNvPr>
          <p:cNvSpPr txBox="1"/>
          <p:nvPr/>
        </p:nvSpPr>
        <p:spPr>
          <a:xfrm>
            <a:off x="2975342" y="1346942"/>
            <a:ext cx="10154062" cy="908903"/>
          </a:xfrm>
          <a:prstGeom prst="rect">
            <a:avLst/>
          </a:prstGeom>
        </p:spPr>
        <p:txBody>
          <a:bodyPr vert="horz" wrap="square" lIns="0" tIns="0" rIns="0" bIns="0" rtlCol="0">
            <a:spAutoFit/>
          </a:bodyPr>
          <a:lstStyle/>
          <a:p>
            <a:pPr marL="12247" marR="0" lvl="0" indent="0" algn="l" defTabSz="914400" rtl="0" eaLnBrk="1" fontAlgn="auto" latinLnBrk="0" hangingPunct="1">
              <a:lnSpc>
                <a:spcPts val="8000"/>
              </a:lnSpc>
              <a:spcBef>
                <a:spcPts val="0"/>
              </a:spcBef>
              <a:spcAft>
                <a:spcPts val="0"/>
              </a:spcAft>
              <a:buClrTx/>
              <a:buSzTx/>
              <a:buFontTx/>
              <a:buNone/>
              <a:tabLst/>
              <a:defRPr/>
            </a:pPr>
            <a:r>
              <a:rPr kumimoji="0" lang="en-US" sz="4400" b="1" i="0" u="none" strike="noStrike" kern="1200" cap="none" spc="0" normalizeH="0" baseline="0" noProof="0">
                <a:ln>
                  <a:noFill/>
                </a:ln>
                <a:solidFill>
                  <a:srgbClr val="C23350"/>
                </a:solidFill>
                <a:effectLst/>
                <a:uLnTx/>
                <a:uFillTx/>
                <a:latin typeface="Montserrat" panose="00000500000000000000" pitchFamily="2" charset="-52"/>
                <a:ea typeface="+mn-ea"/>
                <a:cs typeface="+mn-cs"/>
              </a:rPr>
              <a:t>Energy</a:t>
            </a:r>
            <a:endParaRPr kumimoji="0" sz="4400" b="1" i="0" u="none" strike="noStrike" kern="1200" cap="none" spc="0" normalizeH="0" baseline="0" noProof="0">
              <a:ln>
                <a:noFill/>
              </a:ln>
              <a:solidFill>
                <a:srgbClr val="C23350"/>
              </a:solidFill>
              <a:effectLst/>
              <a:uLnTx/>
              <a:uFillTx/>
              <a:latin typeface="Montserrat" panose="00000500000000000000" pitchFamily="2" charset="-52"/>
              <a:ea typeface="+mn-ea"/>
              <a:cs typeface="+mn-cs"/>
            </a:endParaRPr>
          </a:p>
        </p:txBody>
      </p:sp>
      <p:pic>
        <p:nvPicPr>
          <p:cNvPr id="7" name="Рисунок 6">
            <a:extLst>
              <a:ext uri="{FF2B5EF4-FFF2-40B4-BE49-F238E27FC236}">
                <a16:creationId xmlns:a16="http://schemas.microsoft.com/office/drawing/2014/main" id="{5B23289E-59A8-4D21-85A2-09ED48318DB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43826" y="1511248"/>
            <a:ext cx="1016053" cy="987023"/>
          </a:xfrm>
          <a:prstGeom prst="rect">
            <a:avLst/>
          </a:prstGeom>
        </p:spPr>
      </p:pic>
      <p:sp>
        <p:nvSpPr>
          <p:cNvPr id="5" name="TextBox 4">
            <a:extLst>
              <a:ext uri="{FF2B5EF4-FFF2-40B4-BE49-F238E27FC236}">
                <a16:creationId xmlns:a16="http://schemas.microsoft.com/office/drawing/2014/main" id="{0D47F214-7055-42C1-997C-080A3FED83A8}"/>
              </a:ext>
            </a:extLst>
          </p:cNvPr>
          <p:cNvSpPr txBox="1"/>
          <p:nvPr/>
        </p:nvSpPr>
        <p:spPr>
          <a:xfrm>
            <a:off x="10085293" y="3096951"/>
            <a:ext cx="7812741" cy="6386364"/>
          </a:xfrm>
          <a:prstGeom prst="rect">
            <a:avLst/>
          </a:prstGeom>
          <a:noFill/>
        </p:spPr>
        <p:txBody>
          <a:bodyPr wrap="square" rtlCol="0">
            <a:spAutoFit/>
          </a:bodyPr>
          <a:lstStyle/>
          <a:p>
            <a:r>
              <a:rPr lang="en-US" sz="2800" b="1">
                <a:solidFill>
                  <a:srgbClr val="C23350"/>
                </a:solidFill>
                <a:latin typeface="Montserrat" panose="00000500000000000000" pitchFamily="2" charset="-52"/>
              </a:rPr>
              <a:t>WIND ENERGY</a:t>
            </a:r>
            <a:endParaRPr lang="uk-UA" sz="2800" b="1">
              <a:solidFill>
                <a:srgbClr val="C23350"/>
              </a:solidFill>
              <a:latin typeface="Montserrat" panose="00000500000000000000" pitchFamily="2" charset="-52"/>
            </a:endParaRPr>
          </a:p>
          <a:p>
            <a:endParaRPr lang="en-US" sz="2000" b="1">
              <a:solidFill>
                <a:srgbClr val="C23350"/>
              </a:solidFill>
              <a:latin typeface="Montserrat" panose="00000500000000000000" pitchFamily="2" charset="-52"/>
            </a:endParaRPr>
          </a:p>
          <a:p>
            <a:pPr>
              <a:spcBef>
                <a:spcPts val="600"/>
              </a:spcBef>
            </a:pPr>
            <a:r>
              <a:rPr lang="uk-UA" sz="3600" b="1">
                <a:solidFill>
                  <a:srgbClr val="C23350"/>
                </a:solidFill>
                <a:latin typeface="Montserrat" panose="00000500000000000000" pitchFamily="2" charset="-52"/>
              </a:rPr>
              <a:t>4</a:t>
            </a:r>
            <a:r>
              <a:rPr lang="en-US" sz="2400" b="1">
                <a:solidFill>
                  <a:srgbClr val="C23350"/>
                </a:solidFill>
                <a:latin typeface="Montserrat" panose="00000500000000000000" pitchFamily="2" charset="-52"/>
              </a:rPr>
              <a:t> </a:t>
            </a:r>
            <a:r>
              <a:rPr lang="en-US" sz="2000">
                <a:solidFill>
                  <a:srgbClr val="292B2D"/>
                </a:solidFill>
                <a:latin typeface="Montserrat" panose="00000500000000000000" pitchFamily="2" charset="-52"/>
              </a:rPr>
              <a:t>wind power plants with a total capacity of</a:t>
            </a:r>
            <a:r>
              <a:rPr lang="en-US" sz="2800">
                <a:solidFill>
                  <a:srgbClr val="292B2D"/>
                </a:solidFill>
                <a:latin typeface="Montserrat" panose="00000500000000000000" pitchFamily="2" charset="-52"/>
              </a:rPr>
              <a:t>  </a:t>
            </a:r>
            <a:r>
              <a:rPr lang="uk-UA" sz="2800" b="1">
                <a:solidFill>
                  <a:srgbClr val="C23350"/>
                </a:solidFill>
                <a:latin typeface="Montserrat" panose="00000500000000000000" pitchFamily="2" charset="-52"/>
              </a:rPr>
              <a:t>88</a:t>
            </a:r>
            <a:r>
              <a:rPr lang="en-US" sz="2800" b="1">
                <a:solidFill>
                  <a:srgbClr val="C23350"/>
                </a:solidFill>
                <a:latin typeface="Montserrat" panose="00000500000000000000" pitchFamily="2" charset="-52"/>
              </a:rPr>
              <a:t>,5 MW </a:t>
            </a:r>
            <a:endParaRPr lang="uk-UA" sz="2800" b="1">
              <a:solidFill>
                <a:srgbClr val="C23350"/>
              </a:solidFill>
              <a:latin typeface="Montserrat" panose="00000500000000000000" pitchFamily="2" charset="-52"/>
            </a:endParaRPr>
          </a:p>
          <a:p>
            <a:pPr>
              <a:spcBef>
                <a:spcPts val="600"/>
              </a:spcBef>
            </a:pPr>
            <a:endParaRPr lang="en-US" sz="2000" b="1">
              <a:solidFill>
                <a:srgbClr val="292B2D"/>
              </a:solidFill>
              <a:latin typeface="Montserrat" panose="00000500000000000000" pitchFamily="2" charset="-52"/>
            </a:endParaRPr>
          </a:p>
          <a:p>
            <a:pPr>
              <a:spcBef>
                <a:spcPts val="600"/>
              </a:spcBef>
              <a:buClr>
                <a:srgbClr val="C23350"/>
              </a:buClr>
              <a:defRPr/>
            </a:pPr>
            <a:r>
              <a:rPr lang="en-US" sz="2000" b="1">
                <a:solidFill>
                  <a:srgbClr val="292B2D"/>
                </a:solidFill>
                <a:latin typeface="Montserrat" panose="00000500000000000000" pitchFamily="2" charset="-52"/>
              </a:rPr>
              <a:t>ACTIVE:</a:t>
            </a:r>
            <a:endParaRPr lang="uk-UA" sz="2000" b="1">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err="1">
                <a:solidFill>
                  <a:srgbClr val="292B2D"/>
                </a:solidFill>
                <a:latin typeface="Montserrat" panose="00000500000000000000" pitchFamily="2" charset="-52"/>
              </a:rPr>
              <a:t>Sokal</a:t>
            </a:r>
            <a:r>
              <a:rPr lang="en-US" sz="2000">
                <a:solidFill>
                  <a:srgbClr val="292B2D"/>
                </a:solidFill>
                <a:latin typeface="Montserrat" panose="00000500000000000000" pitchFamily="2" charset="-52"/>
              </a:rPr>
              <a:t> wind park (45,2 MW) (by Eco-Optima) (2024);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a:solidFill>
                  <a:srgbClr val="292B2D"/>
                </a:solidFill>
                <a:latin typeface="Montserrat" panose="00000500000000000000" pitchFamily="2" charset="-52"/>
              </a:rPr>
              <a:t>Skole (60,2 MW) (by Atlas Global Energy) (2021) ;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a:solidFill>
                  <a:srgbClr val="292B2D"/>
                </a:solidFill>
                <a:latin typeface="Montserrat" panose="00000500000000000000" pitchFamily="2" charset="-52"/>
              </a:rPr>
              <a:t>Skole (54,6 MW) (by Eco-Optima).</a:t>
            </a:r>
            <a:endParaRPr lang="uk-UA" sz="2000">
              <a:solidFill>
                <a:srgbClr val="292B2D"/>
              </a:solidFill>
              <a:latin typeface="Montserrat" panose="00000500000000000000" pitchFamily="2" charset="-52"/>
            </a:endParaRPr>
          </a:p>
          <a:p>
            <a:pPr>
              <a:spcBef>
                <a:spcPts val="600"/>
              </a:spcBef>
            </a:pPr>
            <a:endParaRPr lang="en-US" sz="2000" b="1">
              <a:solidFill>
                <a:srgbClr val="292B2D"/>
              </a:solidFill>
              <a:latin typeface="Montserrat" panose="00000500000000000000" pitchFamily="2" charset="-52"/>
            </a:endParaRPr>
          </a:p>
          <a:p>
            <a:pPr>
              <a:spcBef>
                <a:spcPts val="600"/>
              </a:spcBef>
            </a:pPr>
            <a:r>
              <a:rPr lang="en-US" sz="2000" b="1">
                <a:solidFill>
                  <a:srgbClr val="292B2D"/>
                </a:solidFill>
                <a:latin typeface="Montserrat" panose="00000500000000000000" pitchFamily="2" charset="-52"/>
              </a:rPr>
              <a:t>ALREADY COMMISSIONED /  OPERATING WIND POWER</a:t>
            </a:r>
            <a:r>
              <a:rPr lang="uk-UA" sz="2000" b="1">
                <a:solidFill>
                  <a:srgbClr val="292B2D"/>
                </a:solidFill>
                <a:latin typeface="Montserrat" panose="00000500000000000000" pitchFamily="2" charset="-52"/>
              </a:rPr>
              <a:t> </a:t>
            </a:r>
            <a:r>
              <a:rPr lang="en-US" sz="2000" b="1">
                <a:solidFill>
                  <a:srgbClr val="292B2D"/>
                </a:solidFill>
                <a:latin typeface="Montserrat" panose="00000500000000000000" pitchFamily="2" charset="-52"/>
              </a:rPr>
              <a:t>PLANTS IN WESTERN REGION:</a:t>
            </a:r>
            <a:endParaRPr lang="uk-UA" sz="2000" b="1">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err="1">
                <a:solidFill>
                  <a:srgbClr val="292B2D"/>
                </a:solidFill>
                <a:latin typeface="Montserrat" panose="00000500000000000000" pitchFamily="2" charset="-52"/>
              </a:rPr>
              <a:t>Staryi</a:t>
            </a:r>
            <a:r>
              <a:rPr lang="en-US" sz="2000">
                <a:solidFill>
                  <a:srgbClr val="292B2D"/>
                </a:solidFill>
                <a:latin typeface="Montserrat" panose="00000500000000000000" pitchFamily="2" charset="-52"/>
              </a:rPr>
              <a:t> Sambir-1 (20,7 MW);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err="1">
                <a:solidFill>
                  <a:srgbClr val="292B2D"/>
                </a:solidFill>
                <a:latin typeface="Montserrat" panose="00000500000000000000" pitchFamily="2" charset="-52"/>
              </a:rPr>
              <a:t>Staryi</a:t>
            </a:r>
            <a:r>
              <a:rPr lang="en-US" sz="2000">
                <a:solidFill>
                  <a:srgbClr val="292B2D"/>
                </a:solidFill>
                <a:latin typeface="Montserrat" panose="00000500000000000000" pitchFamily="2" charset="-52"/>
              </a:rPr>
              <a:t> </a:t>
            </a:r>
            <a:r>
              <a:rPr lang="en-US" sz="2000" err="1">
                <a:solidFill>
                  <a:srgbClr val="292B2D"/>
                </a:solidFill>
                <a:latin typeface="Montserrat" panose="00000500000000000000" pitchFamily="2" charset="-52"/>
              </a:rPr>
              <a:t>Sambir</a:t>
            </a:r>
            <a:r>
              <a:rPr lang="en-US" sz="2000">
                <a:solidFill>
                  <a:srgbClr val="292B2D"/>
                </a:solidFill>
                <a:latin typeface="Montserrat" panose="00000500000000000000" pitchFamily="2" charset="-52"/>
              </a:rPr>
              <a:t>- 2 (13,2 MW);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err="1">
                <a:solidFill>
                  <a:srgbClr val="292B2D"/>
                </a:solidFill>
                <a:latin typeface="Montserrat" panose="00000500000000000000" pitchFamily="2" charset="-52"/>
              </a:rPr>
              <a:t>Smerechanska</a:t>
            </a:r>
            <a:r>
              <a:rPr lang="en-US" sz="2000">
                <a:solidFill>
                  <a:srgbClr val="292B2D"/>
                </a:solidFill>
                <a:latin typeface="Montserrat" panose="00000500000000000000" pitchFamily="2" charset="-52"/>
              </a:rPr>
              <a:t> WES (37,95 MW);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a:solidFill>
                  <a:srgbClr val="292B2D"/>
                </a:solidFill>
                <a:latin typeface="Montserrat" panose="00000500000000000000" pitchFamily="2" charset="-52"/>
              </a:rPr>
              <a:t>Carpathian WES (51,75 MW).</a:t>
            </a:r>
          </a:p>
          <a:p>
            <a:pPr marL="342900" indent="-342900">
              <a:spcBef>
                <a:spcPts val="600"/>
              </a:spcBef>
              <a:buClr>
                <a:srgbClr val="C23350"/>
              </a:buClr>
              <a:buFont typeface="Wingdings" panose="05000000000000000000" pitchFamily="2" charset="2"/>
              <a:buChar char="§"/>
              <a:defRPr/>
            </a:pPr>
            <a:r>
              <a:rPr lang="en-US" sz="2000" err="1">
                <a:solidFill>
                  <a:srgbClr val="292B2D"/>
                </a:solidFill>
                <a:latin typeface="Montserrat" panose="00000500000000000000" pitchFamily="2" charset="-52"/>
              </a:rPr>
              <a:t>Sokal</a:t>
            </a:r>
            <a:r>
              <a:rPr lang="en-US" sz="2000">
                <a:solidFill>
                  <a:srgbClr val="292B2D"/>
                </a:solidFill>
                <a:latin typeface="Montserrat" panose="00000500000000000000" pitchFamily="2" charset="-52"/>
              </a:rPr>
              <a:t> wind park (45,2 MW) (by Eco-Optima) (2024); </a:t>
            </a:r>
            <a:endParaRPr lang="uk-UA" sz="2000">
              <a:solidFill>
                <a:srgbClr val="292B2D"/>
              </a:solidFill>
              <a:latin typeface="Montserrat" panose="00000500000000000000" pitchFamily="2" charset="-52"/>
            </a:endParaRPr>
          </a:p>
        </p:txBody>
      </p:sp>
      <p:sp>
        <p:nvSpPr>
          <p:cNvPr id="13" name="TextBox 12">
            <a:extLst>
              <a:ext uri="{FF2B5EF4-FFF2-40B4-BE49-F238E27FC236}">
                <a16:creationId xmlns:a16="http://schemas.microsoft.com/office/drawing/2014/main" id="{2E642D74-4A29-4F2E-A175-C858B943B50F}"/>
              </a:ext>
            </a:extLst>
          </p:cNvPr>
          <p:cNvSpPr txBox="1"/>
          <p:nvPr/>
        </p:nvSpPr>
        <p:spPr>
          <a:xfrm>
            <a:off x="1043826" y="3096951"/>
            <a:ext cx="8288433" cy="6694140"/>
          </a:xfrm>
          <a:prstGeom prst="rect">
            <a:avLst/>
          </a:prstGeom>
          <a:noFill/>
        </p:spPr>
        <p:txBody>
          <a:bodyPr wrap="square" rtlCol="0">
            <a:spAutoFit/>
          </a:bodyPr>
          <a:lstStyle/>
          <a:p>
            <a:r>
              <a:rPr lang="en-US" sz="2800" b="1">
                <a:solidFill>
                  <a:srgbClr val="C23350"/>
                </a:solidFill>
                <a:latin typeface="Montserrat" panose="00000500000000000000" pitchFamily="2" charset="-52"/>
              </a:rPr>
              <a:t>SOLAR ENERGY</a:t>
            </a:r>
            <a:endParaRPr lang="uk-UA" sz="2800" b="1">
              <a:solidFill>
                <a:srgbClr val="C23350"/>
              </a:solidFill>
              <a:latin typeface="Montserrat" panose="00000500000000000000" pitchFamily="2" charset="-52"/>
            </a:endParaRPr>
          </a:p>
          <a:p>
            <a:endParaRPr lang="uk-UA" sz="2000" b="1">
              <a:solidFill>
                <a:srgbClr val="C23350"/>
              </a:solidFill>
              <a:latin typeface="Montserrat" panose="00000500000000000000" pitchFamily="2" charset="-52"/>
            </a:endParaRPr>
          </a:p>
          <a:p>
            <a:r>
              <a:rPr lang="en-US" sz="3600" b="1">
                <a:solidFill>
                  <a:srgbClr val="C23350"/>
                </a:solidFill>
                <a:latin typeface="Montserrat" panose="00000500000000000000" pitchFamily="2" charset="-52"/>
              </a:rPr>
              <a:t>85</a:t>
            </a:r>
            <a:r>
              <a:rPr lang="en-US" sz="2000" b="1">
                <a:solidFill>
                  <a:srgbClr val="C23350"/>
                </a:solidFill>
                <a:latin typeface="Montserrat" panose="00000500000000000000" pitchFamily="2" charset="-52"/>
              </a:rPr>
              <a:t> </a:t>
            </a:r>
            <a:r>
              <a:rPr lang="en-US" sz="1900">
                <a:solidFill>
                  <a:srgbClr val="292B2D"/>
                </a:solidFill>
                <a:latin typeface="Montserrat" panose="00000500000000000000" pitchFamily="2" charset="-52"/>
              </a:rPr>
              <a:t>solar power plants with a total capacity of  </a:t>
            </a:r>
            <a:r>
              <a:rPr lang="en-US" sz="2800" b="1">
                <a:solidFill>
                  <a:srgbClr val="C23350"/>
                </a:solidFill>
                <a:latin typeface="Montserrat" panose="00000500000000000000" pitchFamily="2" charset="-52"/>
              </a:rPr>
              <a:t>354, 575 </a:t>
            </a:r>
            <a:r>
              <a:rPr lang="en-US" sz="2400" b="1">
                <a:solidFill>
                  <a:srgbClr val="C23350"/>
                </a:solidFill>
                <a:latin typeface="Montserrat" panose="00000500000000000000" pitchFamily="2" charset="-52"/>
              </a:rPr>
              <a:t>MW </a:t>
            </a:r>
            <a:endParaRPr lang="uk-UA" sz="2000" b="1">
              <a:solidFill>
                <a:srgbClr val="C23350"/>
              </a:solidFill>
              <a:latin typeface="Montserrat" panose="00000500000000000000" pitchFamily="2" charset="-52"/>
            </a:endParaRPr>
          </a:p>
          <a:p>
            <a:endParaRPr lang="en-US" sz="2000" b="1">
              <a:solidFill>
                <a:srgbClr val="C23350"/>
              </a:solidFill>
              <a:latin typeface="Montserrat" panose="00000500000000000000" pitchFamily="2" charset="-52"/>
            </a:endParaRPr>
          </a:p>
          <a:p>
            <a:pPr>
              <a:spcBef>
                <a:spcPts val="600"/>
              </a:spcBef>
            </a:pPr>
            <a:r>
              <a:rPr lang="en-US" sz="2000" b="1">
                <a:solidFill>
                  <a:srgbClr val="292B2D"/>
                </a:solidFill>
                <a:latin typeface="Montserrat" panose="00000500000000000000" pitchFamily="2" charset="-52"/>
              </a:rPr>
              <a:t>SOLAR POWER PLANTS IN WESTERN UKRAINE: </a:t>
            </a:r>
            <a:endParaRPr lang="uk-UA" sz="2000" b="1">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err="1">
                <a:solidFill>
                  <a:srgbClr val="292B2D"/>
                </a:solidFill>
                <a:latin typeface="Montserrat" panose="00000500000000000000" pitchFamily="2" charset="-52"/>
              </a:rPr>
              <a:t>Ozerna</a:t>
            </a:r>
            <a:r>
              <a:rPr lang="en-US" sz="2000">
                <a:solidFill>
                  <a:srgbClr val="292B2D"/>
                </a:solidFill>
                <a:latin typeface="Montserrat" panose="00000500000000000000" pitchFamily="2" charset="-52"/>
              </a:rPr>
              <a:t> (9,9 MW). Commissioned in March 2017;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a:solidFill>
                  <a:srgbClr val="292B2D"/>
                </a:solidFill>
                <a:latin typeface="Montserrat" panose="00000500000000000000" pitchFamily="2" charset="-52"/>
              </a:rPr>
              <a:t>Sambir-1 (3,1 MW) – 2012;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a:solidFill>
                  <a:srgbClr val="292B2D"/>
                </a:solidFill>
                <a:latin typeface="Montserrat" panose="00000500000000000000" pitchFamily="2" charset="-52"/>
              </a:rPr>
              <a:t>Sambir-2 (5 MW) – 2017;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err="1">
                <a:solidFill>
                  <a:srgbClr val="292B2D"/>
                </a:solidFill>
                <a:latin typeface="Montserrat" panose="00000500000000000000" pitchFamily="2" charset="-52"/>
              </a:rPr>
              <a:t>Bogorodchany</a:t>
            </a:r>
            <a:r>
              <a:rPr lang="en-US" sz="2000">
                <a:solidFill>
                  <a:srgbClr val="292B2D"/>
                </a:solidFill>
                <a:latin typeface="Montserrat" panose="00000500000000000000" pitchFamily="2" charset="-52"/>
              </a:rPr>
              <a:t> (2,8 MW) – 2013;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err="1">
                <a:solidFill>
                  <a:srgbClr val="292B2D"/>
                </a:solidFill>
                <a:latin typeface="Montserrat" panose="00000500000000000000" pitchFamily="2" charset="-52"/>
              </a:rPr>
              <a:t>Gelios</a:t>
            </a:r>
            <a:r>
              <a:rPr lang="en-US" sz="2000">
                <a:solidFill>
                  <a:srgbClr val="292B2D"/>
                </a:solidFill>
                <a:latin typeface="Montserrat" panose="00000500000000000000" pitchFamily="2" charset="-52"/>
              </a:rPr>
              <a:t> Energy (4 MW) – 2013;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err="1">
                <a:solidFill>
                  <a:srgbClr val="292B2D"/>
                </a:solidFill>
                <a:latin typeface="Montserrat" panose="00000500000000000000" pitchFamily="2" charset="-52"/>
              </a:rPr>
              <a:t>Yavoriv</a:t>
            </a:r>
            <a:r>
              <a:rPr lang="en-US" sz="2000">
                <a:solidFill>
                  <a:srgbClr val="292B2D"/>
                </a:solidFill>
                <a:latin typeface="Montserrat" panose="00000500000000000000" pitchFamily="2" charset="-52"/>
              </a:rPr>
              <a:t> (72 MW) – 2018 and 2019;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err="1">
                <a:solidFill>
                  <a:srgbClr val="292B2D"/>
                </a:solidFill>
                <a:latin typeface="Montserrat" panose="00000500000000000000" pitchFamily="2" charset="-52"/>
              </a:rPr>
              <a:t>Soniachne</a:t>
            </a:r>
            <a:r>
              <a:rPr lang="en-US" sz="2000">
                <a:solidFill>
                  <a:srgbClr val="292B2D"/>
                </a:solidFill>
                <a:latin typeface="Montserrat" panose="00000500000000000000" pitchFamily="2" charset="-52"/>
              </a:rPr>
              <a:t> pole (2MW) – 2018;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err="1">
                <a:solidFill>
                  <a:srgbClr val="292B2D"/>
                </a:solidFill>
                <a:latin typeface="Montserrat" panose="00000500000000000000" pitchFamily="2" charset="-52"/>
              </a:rPr>
              <a:t>Ternovytsya</a:t>
            </a:r>
            <a:r>
              <a:rPr lang="en-US" sz="2000">
                <a:solidFill>
                  <a:srgbClr val="292B2D"/>
                </a:solidFill>
                <a:latin typeface="Montserrat" panose="00000500000000000000" pitchFamily="2" charset="-52"/>
              </a:rPr>
              <a:t> (104MW) – 2018;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err="1">
                <a:solidFill>
                  <a:srgbClr val="292B2D"/>
                </a:solidFill>
                <a:latin typeface="Montserrat" panose="00000500000000000000" pitchFamily="2" charset="-52"/>
              </a:rPr>
              <a:t>Boryslav</a:t>
            </a:r>
            <a:r>
              <a:rPr lang="en-US" sz="2000">
                <a:solidFill>
                  <a:srgbClr val="292B2D"/>
                </a:solidFill>
                <a:latin typeface="Montserrat" panose="00000500000000000000" pitchFamily="2" charset="-52"/>
              </a:rPr>
              <a:t> (8,5 MW) – 2019;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err="1">
                <a:solidFill>
                  <a:srgbClr val="292B2D"/>
                </a:solidFill>
                <a:latin typeface="Montserrat" panose="00000500000000000000" pitchFamily="2" charset="-52"/>
              </a:rPr>
              <a:t>Hlyniany</a:t>
            </a:r>
            <a:r>
              <a:rPr lang="en-US" sz="2000">
                <a:solidFill>
                  <a:srgbClr val="292B2D"/>
                </a:solidFill>
                <a:latin typeface="Montserrat" panose="00000500000000000000" pitchFamily="2" charset="-52"/>
              </a:rPr>
              <a:t> (3,5 MW) – 2019;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a:solidFill>
                  <a:srgbClr val="292B2D"/>
                </a:solidFill>
                <a:latin typeface="Montserrat" panose="00000500000000000000" pitchFamily="2" charset="-52"/>
              </a:rPr>
              <a:t>Hlyniany-2 (17,95 MW)</a:t>
            </a:r>
            <a:r>
              <a:rPr lang="uk-UA" sz="2000">
                <a:solidFill>
                  <a:srgbClr val="292B2D"/>
                </a:solidFill>
                <a:latin typeface="Montserrat" panose="00000500000000000000" pitchFamily="2" charset="-52"/>
              </a:rPr>
              <a:t> – 2019</a:t>
            </a:r>
            <a:r>
              <a:rPr lang="en-US" sz="2000">
                <a:solidFill>
                  <a:srgbClr val="292B2D"/>
                </a:solidFill>
                <a:latin typeface="Montserrat" panose="00000500000000000000" pitchFamily="2" charset="-52"/>
              </a:rPr>
              <a:t> ;</a:t>
            </a:r>
            <a:endParaRPr lang="uk-UA" sz="2000">
              <a:solidFill>
                <a:srgbClr val="292B2D"/>
              </a:solidFill>
              <a:latin typeface="Montserrat" panose="00000500000000000000" pitchFamily="2" charset="-52"/>
            </a:endParaRPr>
          </a:p>
          <a:p>
            <a:pPr marL="342900" indent="-342900">
              <a:spcBef>
                <a:spcPts val="600"/>
              </a:spcBef>
              <a:buClr>
                <a:srgbClr val="C23350"/>
              </a:buClr>
              <a:buFont typeface="Wingdings" panose="05000000000000000000" pitchFamily="2" charset="2"/>
              <a:buChar char="§"/>
              <a:defRPr/>
            </a:pPr>
            <a:r>
              <a:rPr lang="en-US" sz="2000" err="1">
                <a:solidFill>
                  <a:srgbClr val="292B2D"/>
                </a:solidFill>
                <a:latin typeface="Montserrat" panose="00000500000000000000" pitchFamily="2" charset="-52"/>
              </a:rPr>
              <a:t>Radekhiv</a:t>
            </a:r>
            <a:r>
              <a:rPr lang="en-US" sz="2000">
                <a:solidFill>
                  <a:srgbClr val="292B2D"/>
                </a:solidFill>
                <a:latin typeface="Montserrat" panose="00000500000000000000" pitchFamily="2" charset="-52"/>
              </a:rPr>
              <a:t> (8,45 MW) – 2019.</a:t>
            </a:r>
            <a:endParaRPr lang="uk-UA" sz="2000">
              <a:solidFill>
                <a:srgbClr val="292B2D"/>
              </a:solidFill>
              <a:latin typeface="Montserrat" panose="00000500000000000000" pitchFamily="2" charset="-52"/>
            </a:endParaRPr>
          </a:p>
        </p:txBody>
      </p:sp>
      <p:pic>
        <p:nvPicPr>
          <p:cNvPr id="8" name="Рисунок 7">
            <a:extLst>
              <a:ext uri="{FF2B5EF4-FFF2-40B4-BE49-F238E27FC236}">
                <a16:creationId xmlns:a16="http://schemas.microsoft.com/office/drawing/2014/main" id="{5B25AD7C-105E-4452-B9EE-E901A40098E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069677" y="2398064"/>
            <a:ext cx="1045413" cy="1180305"/>
          </a:xfrm>
          <a:prstGeom prst="rect">
            <a:avLst/>
          </a:prstGeom>
        </p:spPr>
      </p:pic>
      <p:pic>
        <p:nvPicPr>
          <p:cNvPr id="10" name="Рисунок 9">
            <a:extLst>
              <a:ext uri="{FF2B5EF4-FFF2-40B4-BE49-F238E27FC236}">
                <a16:creationId xmlns:a16="http://schemas.microsoft.com/office/drawing/2014/main" id="{2E618484-50C2-4D23-A7E6-8EB1B38ED9A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3172912" y="2255845"/>
            <a:ext cx="1230680" cy="1104456"/>
          </a:xfrm>
          <a:prstGeom prst="rect">
            <a:avLst/>
          </a:prstGeom>
        </p:spPr>
      </p:pic>
    </p:spTree>
    <p:extLst>
      <p:ext uri="{BB962C8B-B14F-4D97-AF65-F5344CB8AC3E}">
        <p14:creationId xmlns:p14="http://schemas.microsoft.com/office/powerpoint/2010/main" val="1448497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marR="0" lvl="0" indent="0" algn="l" defTabSz="914400" rtl="0" eaLnBrk="1" fontAlgn="auto" latinLnBrk="0" hangingPunct="1">
              <a:lnSpc>
                <a:spcPts val="5775"/>
              </a:lnSpc>
              <a:spcBef>
                <a:spcPts val="0"/>
              </a:spcBef>
              <a:spcAft>
                <a:spcPts val="0"/>
              </a:spcAft>
              <a:buClrTx/>
              <a:buSzTx/>
              <a:buFontTx/>
              <a:buNone/>
              <a:tabLst/>
              <a:defRPr/>
            </a:pPr>
            <a:r>
              <a:rPr kumimoji="0" lang="en-US" sz="3800" b="1" i="0" u="none" strike="noStrike" kern="1200" cap="none" spc="0" normalizeH="0" baseline="0" noProof="0">
                <a:ln>
                  <a:noFill/>
                </a:ln>
                <a:solidFill>
                  <a:srgbClr val="FFFFFF"/>
                </a:solidFill>
                <a:effectLst/>
                <a:uLnTx/>
                <a:uFillTx/>
                <a:latin typeface="Montserrat"/>
                <a:ea typeface="Mazzard H Semi Bold"/>
                <a:cs typeface="+mn-cs"/>
              </a:rPr>
              <a:t>Sectors to invest</a:t>
            </a:r>
            <a:endParaRPr kumimoji="0" lang="uk-UA" sz="3800" b="1" i="0" u="none" strike="noStrike" kern="1200" cap="none" spc="0" normalizeH="0" baseline="0" noProof="0">
              <a:ln>
                <a:noFill/>
              </a:ln>
              <a:solidFill>
                <a:srgbClr val="FFFFFF"/>
              </a:solidFill>
              <a:effectLst/>
              <a:uLnTx/>
              <a:uFillTx/>
              <a:latin typeface="Montserrat"/>
              <a:ea typeface="Mazzard H Semi Bold"/>
              <a:cs typeface="+mn-cs"/>
            </a:endParaRPr>
          </a:p>
        </p:txBody>
      </p:sp>
      <p:sp>
        <p:nvSpPr>
          <p:cNvPr id="33" name="object 19">
            <a:extLst>
              <a:ext uri="{FF2B5EF4-FFF2-40B4-BE49-F238E27FC236}">
                <a16:creationId xmlns:a16="http://schemas.microsoft.com/office/drawing/2014/main" id="{F74EA69C-696B-466E-B74D-FB6ADB1BF0F8}"/>
              </a:ext>
            </a:extLst>
          </p:cNvPr>
          <p:cNvSpPr txBox="1"/>
          <p:nvPr/>
        </p:nvSpPr>
        <p:spPr>
          <a:xfrm>
            <a:off x="2821824" y="1811784"/>
            <a:ext cx="8596875" cy="677108"/>
          </a:xfrm>
          <a:prstGeom prst="rect">
            <a:avLst/>
          </a:prstGeom>
        </p:spPr>
        <p:txBody>
          <a:bodyPr vert="horz" wrap="square" lIns="0" tIns="0" rIns="0" bIns="0" rtlCol="0">
            <a:spAutoFit/>
          </a:bodyPr>
          <a:lstStyle/>
          <a:p>
            <a:pPr marL="12247"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Bold"/>
              </a:rPr>
              <a:t>IT sector</a:t>
            </a:r>
            <a:endParaRPr kumimoji="0" sz="4400" b="0" i="0" u="none" strike="noStrike" kern="1200" cap="none" spc="0" normalizeH="0" baseline="0" noProof="0">
              <a:ln>
                <a:noFill/>
              </a:ln>
              <a:solidFill>
                <a:prstClr val="black"/>
              </a:solidFill>
              <a:effectLst/>
              <a:uLnTx/>
              <a:uFillTx/>
              <a:latin typeface="Montserrat" panose="00000500000000000000" pitchFamily="2" charset="-52"/>
              <a:ea typeface="+mn-ea"/>
              <a:cs typeface="Futura PT Bold"/>
            </a:endParaRPr>
          </a:p>
        </p:txBody>
      </p:sp>
      <p:sp>
        <p:nvSpPr>
          <p:cNvPr id="34" name="object 27">
            <a:extLst>
              <a:ext uri="{FF2B5EF4-FFF2-40B4-BE49-F238E27FC236}">
                <a16:creationId xmlns:a16="http://schemas.microsoft.com/office/drawing/2014/main" id="{A1E556E5-6E0D-4689-BC9F-F1EC717E088E}"/>
              </a:ext>
            </a:extLst>
          </p:cNvPr>
          <p:cNvSpPr txBox="1"/>
          <p:nvPr/>
        </p:nvSpPr>
        <p:spPr>
          <a:xfrm>
            <a:off x="938463" y="3950851"/>
            <a:ext cx="6686019" cy="5463762"/>
          </a:xfrm>
          <a:prstGeom prst="rect">
            <a:avLst/>
          </a:prstGeom>
        </p:spPr>
        <p:txBody>
          <a:bodyPr vert="horz" wrap="square" lIns="0" tIns="0" rIns="0" bIns="0" numCol="1" rtlCol="0">
            <a:noAutofit/>
          </a:bodyPr>
          <a:lstStyle/>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Lviv has taken </a:t>
            </a:r>
            <a:r>
              <a:rPr kumimoji="0" lang="en-US" sz="2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Light"/>
              </a:rPr>
              <a:t>the second place among 22 </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in </a:t>
            </a:r>
            <a:r>
              <a:rPr kumimoji="0" lang="en-US" sz="2400" b="0" i="0" u="none" strike="noStrike" kern="1200" cap="none" spc="0" normalizeH="0" baseline="0" noProof="0" err="1">
                <a:ln>
                  <a:noFill/>
                </a:ln>
                <a:solidFill>
                  <a:srgbClr val="4C4D4F"/>
                </a:solidFill>
                <a:effectLst/>
                <a:uLnTx/>
                <a:uFillTx/>
                <a:latin typeface="Montserrat" panose="00000500000000000000" pitchFamily="2" charset="-52"/>
                <a:ea typeface="+mn-ea"/>
                <a:cs typeface="Futura PT Light"/>
              </a:rPr>
              <a:t>th</a:t>
            </a:r>
            <a:r>
              <a:rPr lang="en-US" sz="2400">
                <a:solidFill>
                  <a:srgbClr val="4C4D4F"/>
                </a:solidFill>
                <a:latin typeface="Montserrat" panose="00000500000000000000" pitchFamily="2" charset="-52"/>
                <a:cs typeface="Futura PT Light"/>
              </a:rPr>
              <a:t>e ranking of cities most comfortable for IT</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Light"/>
              </a:rPr>
              <a:t>53 000+ </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professionals work in IT in Lviv;</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lang="en-US" sz="2400" b="1">
                <a:solidFill>
                  <a:srgbClr val="C23350"/>
                </a:solidFill>
                <a:latin typeface="Montserrat" panose="00000500000000000000" pitchFamily="2" charset="-52"/>
                <a:cs typeface="Futura PT Light"/>
              </a:rPr>
              <a:t>511</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 IT companies are located in Lviv;</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Light"/>
              </a:rPr>
              <a:t>$ 45,54 </a:t>
            </a:r>
            <a:r>
              <a:rPr kumimoji="0" lang="en-US" sz="2400" b="1" i="0" u="none" strike="noStrike" kern="1200" cap="none" spc="0" normalizeH="0" baseline="0" noProof="0" err="1">
                <a:ln>
                  <a:noFill/>
                </a:ln>
                <a:solidFill>
                  <a:srgbClr val="C23350"/>
                </a:solidFill>
                <a:effectLst/>
                <a:uLnTx/>
                <a:uFillTx/>
                <a:latin typeface="Montserrat" panose="00000500000000000000" pitchFamily="2" charset="-52"/>
                <a:ea typeface="+mn-ea"/>
                <a:cs typeface="Futura PT Light"/>
              </a:rPr>
              <a:t>mln</a:t>
            </a:r>
            <a:r>
              <a:rPr kumimoji="0" lang="en-US" sz="2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Light"/>
              </a:rPr>
              <a:t> </a:t>
            </a:r>
            <a:r>
              <a:rPr kumimoji="0" lang="en-US" sz="2400" i="0" u="none" strike="noStrike" kern="1200" cap="none" spc="0" normalizeH="0" baseline="0" noProof="0">
                <a:ln>
                  <a:noFill/>
                </a:ln>
                <a:solidFill>
                  <a:srgbClr val="292B2D"/>
                </a:solidFill>
                <a:effectLst/>
                <a:uLnTx/>
                <a:uFillTx/>
                <a:latin typeface="Montserrat" panose="00000500000000000000" pitchFamily="2" charset="-52"/>
                <a:ea typeface="+mn-ea"/>
                <a:cs typeface="Futura PT Light"/>
              </a:rPr>
              <a:t>the volume of taxes paid by IT companies in the region for the first half of the 2024</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one IT specialist creates 3 jobs in </a:t>
            </a:r>
            <a:r>
              <a:rPr kumimoji="0" lang="en-US" sz="2400" b="0" i="0" u="none" strike="noStrike" kern="1200" cap="none" spc="0" normalizeH="0" baseline="0" noProof="0" err="1">
                <a:ln>
                  <a:noFill/>
                </a:ln>
                <a:solidFill>
                  <a:srgbClr val="4C4D4F"/>
                </a:solidFill>
                <a:effectLst/>
                <a:uLnTx/>
                <a:uFillTx/>
                <a:latin typeface="Montserrat" panose="00000500000000000000" pitchFamily="2" charset="-52"/>
                <a:ea typeface="+mn-ea"/>
                <a:cs typeface="Futura PT Light"/>
              </a:rPr>
              <a:t>Lviv</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Light"/>
              </a:rPr>
              <a:t>4 000+ </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IT graduates annually;</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Light"/>
              </a:rPr>
              <a:t>90% </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 work in outsourcing*.</a:t>
            </a:r>
            <a:endParaRPr kumimoji="0" sz="2400" b="0" i="0" u="none" strike="noStrike" kern="1200" cap="none" spc="0" normalizeH="0" baseline="0" noProof="0">
              <a:ln>
                <a:noFill/>
              </a:ln>
              <a:solidFill>
                <a:prstClr val="black"/>
              </a:solidFill>
              <a:effectLst/>
              <a:uLnTx/>
              <a:uFillTx/>
              <a:latin typeface="Montserrat" panose="00000500000000000000" pitchFamily="2" charset="-52"/>
              <a:ea typeface="+mn-ea"/>
              <a:cs typeface="Futura PT Light"/>
            </a:endParaRPr>
          </a:p>
        </p:txBody>
      </p:sp>
      <p:pic>
        <p:nvPicPr>
          <p:cNvPr id="35" name="Ellipse 9" descr="preencoded.png">
            <a:extLst>
              <a:ext uri="{FF2B5EF4-FFF2-40B4-BE49-F238E27FC236}">
                <a16:creationId xmlns:a16="http://schemas.microsoft.com/office/drawing/2014/main" id="{F1CB0CCE-8905-4EB5-B8A0-E6AC53DA165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761999" y="1252677"/>
            <a:ext cx="1692229" cy="1692229"/>
          </a:xfrm>
          <a:prstGeom prst="rect">
            <a:avLst/>
          </a:prstGeom>
        </p:spPr>
      </p:pic>
      <p:pic>
        <p:nvPicPr>
          <p:cNvPr id="38" name="Layer_1" descr="preencoded.png">
            <a:extLst>
              <a:ext uri="{FF2B5EF4-FFF2-40B4-BE49-F238E27FC236}">
                <a16:creationId xmlns:a16="http://schemas.microsoft.com/office/drawing/2014/main" id="{5C0DB4CA-7F9C-4BA0-B65A-A6C1957E4285}"/>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29595" y="1656164"/>
            <a:ext cx="1002803" cy="859029"/>
          </a:xfrm>
          <a:prstGeom prst="rect">
            <a:avLst/>
          </a:prstGeom>
        </p:spPr>
      </p:pic>
      <p:sp>
        <p:nvSpPr>
          <p:cNvPr id="41" name="object 2">
            <a:extLst>
              <a:ext uri="{FF2B5EF4-FFF2-40B4-BE49-F238E27FC236}">
                <a16:creationId xmlns:a16="http://schemas.microsoft.com/office/drawing/2014/main" id="{9AA245A1-D51F-4504-841F-06EF6E26C9BA}"/>
              </a:ext>
            </a:extLst>
          </p:cNvPr>
          <p:cNvSpPr txBox="1"/>
          <p:nvPr/>
        </p:nvSpPr>
        <p:spPr>
          <a:xfrm>
            <a:off x="995059" y="9633336"/>
            <a:ext cx="9668461" cy="276999"/>
          </a:xfrm>
          <a:prstGeom prst="rect">
            <a:avLst/>
          </a:prstGeom>
        </p:spPr>
        <p:txBody>
          <a:bodyPr vert="horz" wrap="square" lIns="0" tIns="0" rIns="0" bIns="0" rtlCol="0">
            <a:spAutoFit/>
          </a:bodyPr>
          <a:lstStyle/>
          <a:p>
            <a:pPr marL="12247" marR="4899"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10" normalizeH="0" baseline="0" noProof="0">
                <a:ln>
                  <a:noFill/>
                </a:ln>
                <a:solidFill>
                  <a:srgbClr val="292B2D"/>
                </a:solidFill>
                <a:effectLst/>
                <a:uLnTx/>
                <a:uFillTx/>
                <a:latin typeface="Montserrat" panose="00000500000000000000" pitchFamily="2" charset="-52"/>
                <a:ea typeface="+mn-ea"/>
                <a:cs typeface="Futura PT Light"/>
              </a:rPr>
              <a:t>*The vast majority of customers in the IT sector are foreign companies</a:t>
            </a:r>
            <a:endParaRPr kumimoji="0" sz="1800" b="0" i="1" u="none" strike="noStrike" kern="1200" cap="none" spc="0" normalizeH="0" baseline="0" noProof="0">
              <a:ln>
                <a:noFill/>
              </a:ln>
              <a:solidFill>
                <a:srgbClr val="292B2D"/>
              </a:solidFill>
              <a:effectLst/>
              <a:uLnTx/>
              <a:uFillTx/>
              <a:latin typeface="Montserrat" panose="00000500000000000000" pitchFamily="2" charset="-52"/>
              <a:ea typeface="+mn-ea"/>
              <a:cs typeface="Futura PT Light"/>
            </a:endParaRPr>
          </a:p>
        </p:txBody>
      </p:sp>
      <p:sp>
        <p:nvSpPr>
          <p:cNvPr id="7" name="TextBox 6">
            <a:extLst>
              <a:ext uri="{FF2B5EF4-FFF2-40B4-BE49-F238E27FC236}">
                <a16:creationId xmlns:a16="http://schemas.microsoft.com/office/drawing/2014/main" id="{BB12393E-5A47-4962-B656-49741D79133A}"/>
              </a:ext>
            </a:extLst>
          </p:cNvPr>
          <p:cNvSpPr txBox="1"/>
          <p:nvPr/>
        </p:nvSpPr>
        <p:spPr>
          <a:xfrm>
            <a:off x="761999" y="3270259"/>
            <a:ext cx="62167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IT in nutshell:</a:t>
            </a:r>
            <a:endParaRPr kumimoji="0" lang="en-US" sz="3200" b="1" i="0" u="none" strike="noStrike" kern="1200" cap="none" spc="0" normalizeH="0" baseline="0" noProof="0">
              <a:ln>
                <a:noFill/>
              </a:ln>
              <a:solidFill>
                <a:prstClr val="black"/>
              </a:solidFill>
              <a:effectLst/>
              <a:uLnTx/>
              <a:uFillTx/>
              <a:latin typeface="Montserrat" panose="00000500000000000000" pitchFamily="2" charset="-52"/>
              <a:ea typeface="+mn-ea"/>
              <a:cs typeface="Futura PT Light"/>
            </a:endParaRPr>
          </a:p>
        </p:txBody>
      </p:sp>
      <p:sp>
        <p:nvSpPr>
          <p:cNvPr id="23" name="object 27">
            <a:extLst>
              <a:ext uri="{FF2B5EF4-FFF2-40B4-BE49-F238E27FC236}">
                <a16:creationId xmlns:a16="http://schemas.microsoft.com/office/drawing/2014/main" id="{76A1EC1C-A164-4122-9F46-3C552B32B125}"/>
              </a:ext>
            </a:extLst>
          </p:cNvPr>
          <p:cNvSpPr txBox="1"/>
          <p:nvPr/>
        </p:nvSpPr>
        <p:spPr>
          <a:xfrm>
            <a:off x="9101679" y="4212257"/>
            <a:ext cx="4448068" cy="4200227"/>
          </a:xfrm>
          <a:prstGeom prst="rect">
            <a:avLst/>
          </a:prstGeom>
        </p:spPr>
        <p:txBody>
          <a:bodyPr vert="horz" wrap="square" lIns="0" tIns="0" rIns="0" bIns="0" numCol="1" rtlCol="0">
            <a:noAutofit/>
          </a:bodyPr>
          <a:lstStyle/>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SoftServe</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EPAM</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ELEKS</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GlobalLogic</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N-</a:t>
            </a:r>
            <a:r>
              <a:rPr kumimoji="0" lang="en-US" sz="2400" b="0" i="0" u="none" strike="noStrike" kern="1200" cap="none" spc="0" normalizeH="0" baseline="0" noProof="0" err="1">
                <a:ln>
                  <a:noFill/>
                </a:ln>
                <a:solidFill>
                  <a:srgbClr val="4C4D4F"/>
                </a:solidFill>
                <a:effectLst/>
                <a:uLnTx/>
                <a:uFillTx/>
                <a:latin typeface="Montserrat" panose="00000500000000000000" pitchFamily="2" charset="-52"/>
                <a:ea typeface="+mn-ea"/>
                <a:cs typeface="Futura PT Light"/>
              </a:rPr>
              <a:t>iX</a:t>
            </a:r>
            <a:endPar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endParaRP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0" i="0" u="none" strike="noStrike" kern="1200" cap="none" spc="0" normalizeH="0" baseline="0" noProof="0" err="1">
                <a:ln>
                  <a:noFill/>
                </a:ln>
                <a:solidFill>
                  <a:srgbClr val="4C4D4F"/>
                </a:solidFill>
                <a:effectLst/>
                <a:uLnTx/>
                <a:uFillTx/>
                <a:latin typeface="Montserrat" panose="00000500000000000000" pitchFamily="2" charset="-52"/>
                <a:ea typeface="+mn-ea"/>
                <a:cs typeface="Futura PT Light"/>
              </a:rPr>
              <a:t>Intellias</a:t>
            </a:r>
            <a:endPar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endParaRP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0" i="0" u="none" strike="noStrike" kern="1200" cap="none" spc="0" normalizeH="0" baseline="0" noProof="0" err="1">
                <a:ln>
                  <a:noFill/>
                </a:ln>
                <a:solidFill>
                  <a:srgbClr val="4C4D4F"/>
                </a:solidFill>
                <a:effectLst/>
                <a:uLnTx/>
                <a:uFillTx/>
                <a:latin typeface="Montserrat" panose="00000500000000000000" pitchFamily="2" charset="-52"/>
                <a:ea typeface="+mn-ea"/>
                <a:cs typeface="Futura PT Light"/>
              </a:rPr>
              <a:t>Avenga</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 Zone3000</a:t>
            </a:r>
            <a:endParaRPr kumimoji="0" sz="2400" b="0" i="0" u="none" strike="noStrike" kern="1200" cap="none" spc="0" normalizeH="0" baseline="0" noProof="0">
              <a:ln>
                <a:noFill/>
              </a:ln>
              <a:solidFill>
                <a:prstClr val="black"/>
              </a:solidFill>
              <a:effectLst/>
              <a:uLnTx/>
              <a:uFillTx/>
              <a:latin typeface="Montserrat" panose="00000500000000000000" pitchFamily="2" charset="-52"/>
              <a:ea typeface="+mn-ea"/>
              <a:cs typeface="Futura PT Light"/>
            </a:endParaRPr>
          </a:p>
        </p:txBody>
      </p:sp>
      <p:sp>
        <p:nvSpPr>
          <p:cNvPr id="24" name="TextBox 23">
            <a:extLst>
              <a:ext uri="{FF2B5EF4-FFF2-40B4-BE49-F238E27FC236}">
                <a16:creationId xmlns:a16="http://schemas.microsoft.com/office/drawing/2014/main" id="{8AB98155-C694-4FAD-BFA8-04597E4809E2}"/>
              </a:ext>
            </a:extLst>
          </p:cNvPr>
          <p:cNvSpPr txBox="1"/>
          <p:nvPr/>
        </p:nvSpPr>
        <p:spPr>
          <a:xfrm>
            <a:off x="8716823" y="3270259"/>
            <a:ext cx="47433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Largest companies:</a:t>
            </a:r>
            <a:endParaRPr kumimoji="0" lang="en-US" sz="3200" b="1" i="0" u="none" strike="noStrike" kern="1200" cap="none" spc="0" normalizeH="0" baseline="0" noProof="0">
              <a:ln>
                <a:noFill/>
              </a:ln>
              <a:solidFill>
                <a:prstClr val="black"/>
              </a:solidFill>
              <a:effectLst/>
              <a:uLnTx/>
              <a:uFillTx/>
              <a:latin typeface="Montserrat" panose="00000500000000000000" pitchFamily="2" charset="-52"/>
              <a:ea typeface="+mn-ea"/>
              <a:cs typeface="Futura PT Light"/>
            </a:endParaRPr>
          </a:p>
        </p:txBody>
      </p:sp>
      <p:sp>
        <p:nvSpPr>
          <p:cNvPr id="25" name="object 27">
            <a:extLst>
              <a:ext uri="{FF2B5EF4-FFF2-40B4-BE49-F238E27FC236}">
                <a16:creationId xmlns:a16="http://schemas.microsoft.com/office/drawing/2014/main" id="{B0C68209-2FB6-439E-AAAB-B3FDEFD9A4FB}"/>
              </a:ext>
            </a:extLst>
          </p:cNvPr>
          <p:cNvSpPr txBox="1"/>
          <p:nvPr/>
        </p:nvSpPr>
        <p:spPr>
          <a:xfrm>
            <a:off x="14284884" y="4212257"/>
            <a:ext cx="3241116" cy="3359718"/>
          </a:xfrm>
          <a:prstGeom prst="rect">
            <a:avLst/>
          </a:prstGeom>
        </p:spPr>
        <p:txBody>
          <a:bodyPr vert="horz" wrap="square" lIns="0" tIns="0" rIns="0" bIns="0" numCol="1" rtlCol="0">
            <a:noAutofit/>
          </a:bodyPr>
          <a:lstStyle/>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Siemens</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Ericsson</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lang="en-US" sz="2400">
                <a:solidFill>
                  <a:srgbClr val="4C4D4F"/>
                </a:solidFill>
                <a:latin typeface="Montserrat" panose="00000500000000000000" pitchFamily="2" charset="-52"/>
                <a:cs typeface="Futura PT Light"/>
              </a:rPr>
              <a:t>Ajax System</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0" i="0" u="none" strike="noStrike" kern="1200" cap="none" spc="0" normalizeH="0" baseline="0" noProof="0" err="1">
                <a:ln>
                  <a:noFill/>
                </a:ln>
                <a:solidFill>
                  <a:srgbClr val="4C4D4F"/>
                </a:solidFill>
                <a:effectLst/>
                <a:uLnTx/>
                <a:uFillTx/>
                <a:latin typeface="Montserrat" panose="00000500000000000000" pitchFamily="2" charset="-52"/>
                <a:ea typeface="+mn-ea"/>
                <a:cs typeface="Futura PT Light"/>
              </a:rPr>
              <a:t>Wirex</a:t>
            </a:r>
            <a:endPar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endParaRP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lang="en-US" sz="2400">
                <a:solidFill>
                  <a:srgbClr val="4C4D4F"/>
                </a:solidFill>
                <a:latin typeface="Montserrat" panose="00000500000000000000" pitchFamily="2" charset="-52"/>
                <a:cs typeface="Futura PT Light"/>
              </a:rPr>
              <a:t>SoftServe</a:t>
            </a:r>
            <a:endPar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endParaRP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endParaRPr kumimoji="0" sz="2400" b="0" i="0" u="none" strike="noStrike" kern="1200" cap="none" spc="0" normalizeH="0" baseline="0" noProof="0">
              <a:ln>
                <a:noFill/>
              </a:ln>
              <a:solidFill>
                <a:prstClr val="black"/>
              </a:solidFill>
              <a:effectLst/>
              <a:uLnTx/>
              <a:uFillTx/>
              <a:latin typeface="Montserrat" panose="00000500000000000000" pitchFamily="2" charset="-52"/>
              <a:ea typeface="+mn-ea"/>
              <a:cs typeface="Futura PT Light"/>
            </a:endParaRPr>
          </a:p>
        </p:txBody>
      </p:sp>
      <p:sp>
        <p:nvSpPr>
          <p:cNvPr id="26" name="TextBox 25">
            <a:extLst>
              <a:ext uri="{FF2B5EF4-FFF2-40B4-BE49-F238E27FC236}">
                <a16:creationId xmlns:a16="http://schemas.microsoft.com/office/drawing/2014/main" id="{F2EEC5CD-8C5A-4682-91E8-446675C0C597}"/>
              </a:ext>
            </a:extLst>
          </p:cNvPr>
          <p:cNvSpPr txBox="1"/>
          <p:nvPr/>
        </p:nvSpPr>
        <p:spPr>
          <a:xfrm>
            <a:off x="13926996" y="3270259"/>
            <a:ext cx="35990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R&amp;D in Lviv:</a:t>
            </a:r>
            <a:endParaRPr kumimoji="0" lang="en-US" sz="3200" b="1" i="0" u="none" strike="noStrike" kern="1200" cap="none" spc="0" normalizeH="0" baseline="0" noProof="0">
              <a:ln>
                <a:noFill/>
              </a:ln>
              <a:solidFill>
                <a:prstClr val="black"/>
              </a:solidFill>
              <a:effectLst/>
              <a:uLnTx/>
              <a:uFillTx/>
              <a:latin typeface="Montserrat" panose="00000500000000000000" pitchFamily="2" charset="-52"/>
              <a:ea typeface="+mn-ea"/>
              <a:cs typeface="Futura PT Light"/>
            </a:endParaRPr>
          </a:p>
        </p:txBody>
      </p:sp>
      <p:pic>
        <p:nvPicPr>
          <p:cNvPr id="9" name="Рисунок 8">
            <a:extLst>
              <a:ext uri="{FF2B5EF4-FFF2-40B4-BE49-F238E27FC236}">
                <a16:creationId xmlns:a16="http://schemas.microsoft.com/office/drawing/2014/main" id="{599E2195-8295-49F5-BF78-AB03FC8D576F}"/>
              </a:ext>
            </a:extLst>
          </p:cNvPr>
          <p:cNvPicPr>
            <a:picLocks noChangeAspect="1"/>
          </p:cNvPicPr>
          <p:nvPr/>
        </p:nvPicPr>
        <p:blipFill rotWithShape="1">
          <a:blip r:embed="rId7"/>
          <a:srcRect l="9529" t="14991" r="9431" b="24987"/>
          <a:stretch/>
        </p:blipFill>
        <p:spPr>
          <a:xfrm>
            <a:off x="13738371" y="7433849"/>
            <a:ext cx="3976254" cy="2476486"/>
          </a:xfrm>
          <a:prstGeom prst="rect">
            <a:avLst/>
          </a:prstGeom>
        </p:spPr>
      </p:pic>
    </p:spTree>
    <p:extLst>
      <p:ext uri="{BB962C8B-B14F-4D97-AF65-F5344CB8AC3E}">
        <p14:creationId xmlns:p14="http://schemas.microsoft.com/office/powerpoint/2010/main" val="1943992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 name="Ellipse 9" descr="preencoded.png">
            <a:extLst>
              <a:ext uri="{FF2B5EF4-FFF2-40B4-BE49-F238E27FC236}">
                <a16:creationId xmlns:a16="http://schemas.microsoft.com/office/drawing/2014/main" id="{E5F25BDA-CE74-4A7C-9189-731F76A51C6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61999" y="1252677"/>
            <a:ext cx="1899019" cy="1899019"/>
          </a:xfrm>
          <a:prstGeom prst="rect">
            <a:avLst/>
          </a:prstGeom>
        </p:spPr>
      </p:pic>
      <p:pic>
        <p:nvPicPr>
          <p:cNvPr id="2" name="Rectangle 1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marR="0" lvl="0" indent="0" algn="l" defTabSz="914400" rtl="0" eaLnBrk="1" fontAlgn="auto" latinLnBrk="0" hangingPunct="1">
              <a:lnSpc>
                <a:spcPts val="5775"/>
              </a:lnSpc>
              <a:spcBef>
                <a:spcPts val="0"/>
              </a:spcBef>
              <a:spcAft>
                <a:spcPts val="0"/>
              </a:spcAft>
              <a:buClrTx/>
              <a:buSzTx/>
              <a:buFontTx/>
              <a:buNone/>
              <a:tabLst/>
              <a:defRPr/>
            </a:pPr>
            <a:r>
              <a:rPr kumimoji="0" lang="en-US" sz="3800" b="1" i="0" u="none" strike="noStrike" kern="1200" cap="none" spc="0" normalizeH="0" baseline="0" noProof="0">
                <a:ln>
                  <a:noFill/>
                </a:ln>
                <a:solidFill>
                  <a:srgbClr val="FFFFFF"/>
                </a:solidFill>
                <a:effectLst/>
                <a:uLnTx/>
                <a:uFillTx/>
                <a:latin typeface="Montserrat"/>
                <a:ea typeface="Mazzard H Semi Bold"/>
                <a:cs typeface="+mn-cs"/>
              </a:rPr>
              <a:t>Sectors to invest</a:t>
            </a:r>
            <a:endParaRPr kumimoji="0" lang="uk-UA" sz="3800" b="1" i="0" u="none" strike="noStrike" kern="1200" cap="none" spc="0" normalizeH="0" baseline="0" noProof="0">
              <a:ln>
                <a:noFill/>
              </a:ln>
              <a:solidFill>
                <a:srgbClr val="FFFFFF"/>
              </a:solidFill>
              <a:effectLst/>
              <a:uLnTx/>
              <a:uFillTx/>
              <a:latin typeface="Montserrat"/>
              <a:ea typeface="Mazzard H Semi Bold"/>
              <a:cs typeface="+mn-cs"/>
            </a:endParaRPr>
          </a:p>
        </p:txBody>
      </p:sp>
      <p:sp>
        <p:nvSpPr>
          <p:cNvPr id="22" name="object 19">
            <a:extLst>
              <a:ext uri="{FF2B5EF4-FFF2-40B4-BE49-F238E27FC236}">
                <a16:creationId xmlns:a16="http://schemas.microsoft.com/office/drawing/2014/main" id="{88EBCDEE-0243-43A6-8339-A7EEE38C7B0B}"/>
              </a:ext>
            </a:extLst>
          </p:cNvPr>
          <p:cNvSpPr txBox="1"/>
          <p:nvPr/>
        </p:nvSpPr>
        <p:spPr>
          <a:xfrm>
            <a:off x="2877967" y="1661461"/>
            <a:ext cx="11161016" cy="908903"/>
          </a:xfrm>
          <a:prstGeom prst="rect">
            <a:avLst/>
          </a:prstGeom>
        </p:spPr>
        <p:txBody>
          <a:bodyPr vert="horz" wrap="square" lIns="0" tIns="0" rIns="0" bIns="0" rtlCol="0">
            <a:spAutoFit/>
          </a:bodyPr>
          <a:lstStyle/>
          <a:p>
            <a:pPr marL="12247" marR="0" lvl="0" indent="0" algn="l" defTabSz="914400" rtl="0" eaLnBrk="1" fontAlgn="auto" latinLnBrk="0" hangingPunct="1">
              <a:lnSpc>
                <a:spcPts val="8000"/>
              </a:lnSpc>
              <a:spcBef>
                <a:spcPts val="0"/>
              </a:spcBef>
              <a:spcAft>
                <a:spcPts val="0"/>
              </a:spcAft>
              <a:buClrTx/>
              <a:buSzTx/>
              <a:buFontTx/>
              <a:buNone/>
              <a:tabLst/>
              <a:defRPr/>
            </a:pPr>
            <a:r>
              <a:rPr kumimoji="0" lang="en-US" sz="4400" b="1" i="0" u="none" strike="noStrike" kern="1200" cap="none" spc="0" normalizeH="0" baseline="0" noProof="0">
                <a:ln>
                  <a:noFill/>
                </a:ln>
                <a:solidFill>
                  <a:srgbClr val="C23350"/>
                </a:solidFill>
                <a:effectLst/>
                <a:uLnTx/>
                <a:uFillTx/>
                <a:latin typeface="Montserrat" panose="00000500000000000000" pitchFamily="2" charset="-52"/>
                <a:ea typeface="+mn-ea"/>
                <a:cs typeface="+mn-cs"/>
              </a:rPr>
              <a:t>Pharmaceuticals and Healthcare</a:t>
            </a:r>
            <a:endParaRPr kumimoji="0" sz="4400" b="1" i="0" u="none" strike="noStrike" kern="1200" cap="none" spc="0" normalizeH="0" baseline="0" noProof="0">
              <a:ln>
                <a:noFill/>
              </a:ln>
              <a:solidFill>
                <a:srgbClr val="C23350"/>
              </a:solidFill>
              <a:effectLst/>
              <a:uLnTx/>
              <a:uFillTx/>
              <a:latin typeface="Montserrat" panose="00000500000000000000" pitchFamily="2" charset="-52"/>
              <a:ea typeface="+mn-ea"/>
              <a:cs typeface="+mn-cs"/>
            </a:endParaRPr>
          </a:p>
        </p:txBody>
      </p:sp>
      <p:pic>
        <p:nvPicPr>
          <p:cNvPr id="24" name="Layer_1" descr="preencoded.png">
            <a:extLst>
              <a:ext uri="{FF2B5EF4-FFF2-40B4-BE49-F238E27FC236}">
                <a16:creationId xmlns:a16="http://schemas.microsoft.com/office/drawing/2014/main" id="{B48014CC-13C8-40EB-AF42-C8FA531FCF4C}"/>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978948" y="1496291"/>
            <a:ext cx="1468570" cy="1408480"/>
          </a:xfrm>
          <a:prstGeom prst="rect">
            <a:avLst/>
          </a:prstGeom>
        </p:spPr>
      </p:pic>
      <p:sp>
        <p:nvSpPr>
          <p:cNvPr id="11" name="Description">
            <a:extLst>
              <a:ext uri="{FF2B5EF4-FFF2-40B4-BE49-F238E27FC236}">
                <a16:creationId xmlns:a16="http://schemas.microsoft.com/office/drawing/2014/main" id="{CCA3E35E-9940-44B8-9108-31930917CABF}"/>
              </a:ext>
            </a:extLst>
          </p:cNvPr>
          <p:cNvSpPr/>
          <p:nvPr/>
        </p:nvSpPr>
        <p:spPr>
          <a:xfrm>
            <a:off x="761998" y="3528007"/>
            <a:ext cx="10077797" cy="6321406"/>
          </a:xfrm>
          <a:prstGeom prst="rect">
            <a:avLst/>
          </a:prstGeom>
          <a:noFill/>
          <a:ln/>
        </p:spPr>
        <p:txBody>
          <a:bodyPr wrap="square" lIns="0" tIns="0" rIns="0" bIns="0" rtlCol="0" anchor="t"/>
          <a:lstStyle/>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2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Pharmaceutical industry is traditionally one of the</a:t>
            </a:r>
            <a:r>
              <a:rPr kumimoji="0" lang="uk-UA" sz="22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main industry sectors in the economy of Ukraine</a:t>
            </a:r>
            <a:r>
              <a:rPr kumimoji="0" lang="uk-UA" sz="22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and most dynamic. </a:t>
            </a: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It covers production of pharmaceuticals</a:t>
            </a:r>
            <a:r>
              <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and medical purpose articles, wholesale and retail trade,</a:t>
            </a:r>
            <a:r>
              <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specialized storage and distribution through developed sales</a:t>
            </a:r>
            <a:r>
              <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network.</a:t>
            </a:r>
            <a:endPar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Commodity supply chain of the pharmaceutical industry in the</a:t>
            </a:r>
            <a:r>
              <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country includes foreign companies (imported products), local</a:t>
            </a:r>
            <a:r>
              <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manufacturers, wholesalers/distributors of pharma related</a:t>
            </a:r>
            <a:r>
              <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products, public and private hospitals and the retail segment.</a:t>
            </a:r>
            <a:endPar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The most famous representatives of the local market are</a:t>
            </a:r>
            <a:r>
              <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b="1" i="0" u="none" strike="noStrike" kern="1200" cap="none" spc="0" normalizeH="0" baseline="0" noProof="0" err="1">
                <a:ln>
                  <a:noFill/>
                </a:ln>
                <a:solidFill>
                  <a:srgbClr val="292B2D"/>
                </a:solidFill>
                <a:effectLst/>
                <a:uLnTx/>
                <a:uFillTx/>
                <a:latin typeface="Montserrat" pitchFamily="2" charset="0"/>
                <a:ea typeface="Mazzard H Regular" pitchFamily="34" charset="-122"/>
                <a:cs typeface="Mazzard H Regular" pitchFamily="34" charset="-120"/>
              </a:rPr>
              <a:t>Medicover</a:t>
            </a:r>
            <a:r>
              <a:rPr kumimoji="0" lang="en-US" sz="22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br>
              <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b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(chain of private clinics), </a:t>
            </a:r>
            <a:r>
              <a:rPr kumimoji="0" lang="en-US" sz="2200" b="1" i="0" u="none" strike="noStrike" kern="1200" cap="none" spc="0" normalizeH="0" baseline="0" noProof="0" err="1">
                <a:ln>
                  <a:noFill/>
                </a:ln>
                <a:solidFill>
                  <a:srgbClr val="292B2D"/>
                </a:solidFill>
                <a:effectLst/>
                <a:uLnTx/>
                <a:uFillTx/>
                <a:latin typeface="Montserrat" pitchFamily="2" charset="0"/>
                <a:ea typeface="Mazzard H Regular" pitchFamily="34" charset="-122"/>
                <a:cs typeface="Mazzard H Regular" pitchFamily="34" charset="-120"/>
              </a:rPr>
              <a:t>Synevo</a:t>
            </a: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(chain of private</a:t>
            </a:r>
            <a:r>
              <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laboratories) and </a:t>
            </a:r>
            <a:br>
              <a:rPr kumimoji="0" lang="uk-UA"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br>
            <a:r>
              <a:rPr kumimoji="0" lang="en-US" sz="2200" b="1" i="0" u="none" strike="noStrike" kern="1200" cap="none" spc="0" normalizeH="0" baseline="0" noProof="0" err="1">
                <a:ln>
                  <a:noFill/>
                </a:ln>
                <a:solidFill>
                  <a:srgbClr val="292B2D"/>
                </a:solidFill>
                <a:effectLst/>
                <a:uLnTx/>
                <a:uFillTx/>
                <a:latin typeface="Montserrat" pitchFamily="2" charset="0"/>
                <a:ea typeface="Mazzard H Regular" pitchFamily="34" charset="-122"/>
                <a:cs typeface="Mazzard H Regular" pitchFamily="34" charset="-120"/>
              </a:rPr>
              <a:t>Arterium</a:t>
            </a:r>
            <a:r>
              <a:rPr kumimoji="0" lang="en-US" sz="2200" b="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(producer of drugs and pills).</a:t>
            </a:r>
            <a:endParaRPr kumimoji="0" lang="en-US" sz="2200" b="0" i="0" u="none" strike="noStrike" kern="1200" cap="none" spc="0" normalizeH="0" baseline="0" noProof="0">
              <a:ln>
                <a:noFill/>
              </a:ln>
              <a:solidFill>
                <a:srgbClr val="292B2D"/>
              </a:solidFill>
              <a:effectLst/>
              <a:uLnTx/>
              <a:uFillTx/>
              <a:latin typeface="Montserrat"/>
              <a:ea typeface="+mn-ea"/>
              <a:cs typeface="+mn-cs"/>
            </a:endParaRPr>
          </a:p>
        </p:txBody>
      </p:sp>
      <p:pic>
        <p:nvPicPr>
          <p:cNvPr id="14" name="Рисунок 13">
            <a:extLst>
              <a:ext uri="{FF2B5EF4-FFF2-40B4-BE49-F238E27FC236}">
                <a16:creationId xmlns:a16="http://schemas.microsoft.com/office/drawing/2014/main" id="{2F78457C-3878-4268-960B-FF88654F9489}"/>
              </a:ext>
            </a:extLst>
          </p:cNvPr>
          <p:cNvPicPr>
            <a:picLocks noChangeAspect="1"/>
          </p:cNvPicPr>
          <p:nvPr/>
        </p:nvPicPr>
        <p:blipFill rotWithShape="1">
          <a:blip r:embed="rId7"/>
          <a:srcRect l="10587" r="22189"/>
          <a:stretch/>
        </p:blipFill>
        <p:spPr>
          <a:xfrm>
            <a:off x="12140135" y="3344477"/>
            <a:ext cx="6147865" cy="6147866"/>
          </a:xfrm>
          <a:prstGeom prst="rect">
            <a:avLst/>
          </a:prstGeom>
        </p:spPr>
      </p:pic>
    </p:spTree>
    <p:extLst>
      <p:ext uri="{BB962C8B-B14F-4D97-AF65-F5344CB8AC3E}">
        <p14:creationId xmlns:p14="http://schemas.microsoft.com/office/powerpoint/2010/main" val="695105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marR="0" lvl="0" indent="0" algn="l" defTabSz="914400" rtl="0" eaLnBrk="1" fontAlgn="auto" latinLnBrk="0" hangingPunct="1">
              <a:lnSpc>
                <a:spcPts val="5775"/>
              </a:lnSpc>
              <a:spcBef>
                <a:spcPts val="0"/>
              </a:spcBef>
              <a:spcAft>
                <a:spcPts val="0"/>
              </a:spcAft>
              <a:buClrTx/>
              <a:buSzTx/>
              <a:buFontTx/>
              <a:buNone/>
              <a:tabLst/>
              <a:defRPr/>
            </a:pPr>
            <a:r>
              <a:rPr kumimoji="0" lang="en-US" sz="3800" b="1" i="0" u="none" strike="noStrike" kern="1200" cap="none" spc="0" normalizeH="0" baseline="0" noProof="0">
                <a:ln>
                  <a:noFill/>
                </a:ln>
                <a:solidFill>
                  <a:srgbClr val="FFFFFF"/>
                </a:solidFill>
                <a:effectLst/>
                <a:uLnTx/>
                <a:uFillTx/>
                <a:latin typeface="Montserrat"/>
                <a:ea typeface="Mazzard H Semi Bold"/>
                <a:cs typeface="+mn-cs"/>
              </a:rPr>
              <a:t>Sectors to invest</a:t>
            </a:r>
            <a:endParaRPr kumimoji="0" lang="uk-UA" sz="3800" b="1" i="0" u="none" strike="noStrike" kern="1200" cap="none" spc="0" normalizeH="0" baseline="0" noProof="0">
              <a:ln>
                <a:noFill/>
              </a:ln>
              <a:solidFill>
                <a:srgbClr val="FFFFFF"/>
              </a:solidFill>
              <a:effectLst/>
              <a:uLnTx/>
              <a:uFillTx/>
              <a:latin typeface="Montserrat"/>
              <a:ea typeface="Mazzard H Semi Bold"/>
              <a:cs typeface="+mn-cs"/>
            </a:endParaRPr>
          </a:p>
        </p:txBody>
      </p:sp>
      <p:sp>
        <p:nvSpPr>
          <p:cNvPr id="22" name="object 19">
            <a:extLst>
              <a:ext uri="{FF2B5EF4-FFF2-40B4-BE49-F238E27FC236}">
                <a16:creationId xmlns:a16="http://schemas.microsoft.com/office/drawing/2014/main" id="{88EBCDEE-0243-43A6-8339-A7EEE38C7B0B}"/>
              </a:ext>
            </a:extLst>
          </p:cNvPr>
          <p:cNvSpPr txBox="1"/>
          <p:nvPr/>
        </p:nvSpPr>
        <p:spPr>
          <a:xfrm>
            <a:off x="955613" y="2671399"/>
            <a:ext cx="5379495" cy="908903"/>
          </a:xfrm>
          <a:prstGeom prst="rect">
            <a:avLst/>
          </a:prstGeom>
        </p:spPr>
        <p:txBody>
          <a:bodyPr vert="horz" wrap="square" lIns="0" tIns="0" rIns="0" bIns="0" rtlCol="0">
            <a:spAutoFit/>
          </a:bodyPr>
          <a:lstStyle/>
          <a:p>
            <a:pPr marL="12247" marR="0" lvl="0" indent="0" algn="l" defTabSz="914400" rtl="0" eaLnBrk="1" fontAlgn="auto" latinLnBrk="0" hangingPunct="1">
              <a:lnSpc>
                <a:spcPts val="8000"/>
              </a:lnSpc>
              <a:spcBef>
                <a:spcPts val="0"/>
              </a:spcBef>
              <a:spcAft>
                <a:spcPts val="0"/>
              </a:spcAft>
              <a:buClrTx/>
              <a:buSzTx/>
              <a:buFontTx/>
              <a:buNone/>
              <a:tabLst/>
              <a:defRPr/>
            </a:pPr>
            <a:r>
              <a:rPr kumimoji="0" lang="en-US" sz="4400" b="1" i="0" u="none" strike="noStrike" kern="1200" cap="none" spc="0" normalizeH="0" baseline="0" noProof="0">
                <a:ln>
                  <a:noFill/>
                </a:ln>
                <a:solidFill>
                  <a:srgbClr val="C23350"/>
                </a:solidFill>
                <a:effectLst/>
                <a:uLnTx/>
                <a:uFillTx/>
                <a:latin typeface="Montserrat" panose="00000500000000000000" pitchFamily="2" charset="-52"/>
                <a:ea typeface="+mn-ea"/>
                <a:cs typeface="+mn-cs"/>
              </a:rPr>
              <a:t>Pharmaceuticals</a:t>
            </a:r>
            <a:endParaRPr kumimoji="0" sz="4400" b="1" i="0" u="none" strike="noStrike" kern="1200" cap="none" spc="0" normalizeH="0" baseline="0" noProof="0">
              <a:ln>
                <a:noFill/>
              </a:ln>
              <a:solidFill>
                <a:srgbClr val="C23350"/>
              </a:solidFill>
              <a:effectLst/>
              <a:uLnTx/>
              <a:uFillTx/>
              <a:latin typeface="Montserrat" panose="00000500000000000000" pitchFamily="2" charset="-52"/>
              <a:ea typeface="+mn-ea"/>
              <a:cs typeface="+mn-cs"/>
            </a:endParaRPr>
          </a:p>
        </p:txBody>
      </p:sp>
      <p:sp>
        <p:nvSpPr>
          <p:cNvPr id="11" name="Description">
            <a:extLst>
              <a:ext uri="{FF2B5EF4-FFF2-40B4-BE49-F238E27FC236}">
                <a16:creationId xmlns:a16="http://schemas.microsoft.com/office/drawing/2014/main" id="{CCA3E35E-9940-44B8-9108-31930917CABF}"/>
              </a:ext>
            </a:extLst>
          </p:cNvPr>
          <p:cNvSpPr/>
          <p:nvPr/>
        </p:nvSpPr>
        <p:spPr>
          <a:xfrm>
            <a:off x="955614" y="3855557"/>
            <a:ext cx="7249238" cy="3173044"/>
          </a:xfrm>
          <a:prstGeom prst="rect">
            <a:avLst/>
          </a:prstGeom>
          <a:noFill/>
          <a:ln/>
        </p:spPr>
        <p:txBody>
          <a:bodyPr wrap="square" lIns="0" tIns="0" rIns="0" bIns="0" rtlCol="0" anchor="t"/>
          <a:lstStyle/>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2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Potential spheres to develop your business in:</a:t>
            </a:r>
            <a:endParaRPr kumimoji="0" lang="uk-UA" sz="22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endParaRPr kumimoji="0" lang="uk-UA" sz="22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200" b="1" i="0" u="none" strike="noStrike" kern="1200" cap="none" spc="0" normalizeH="0" baseline="0" noProof="0">
                <a:ln>
                  <a:noFill/>
                </a:ln>
                <a:solidFill>
                  <a:srgbClr val="C23350"/>
                </a:solidFill>
                <a:effectLst/>
                <a:uLnTx/>
                <a:uFillTx/>
                <a:latin typeface="Montserrat" pitchFamily="2" charset="0"/>
                <a:ea typeface="Mazzard H Regular" pitchFamily="34" charset="-122"/>
                <a:cs typeface="Mazzard H Regular" pitchFamily="34" charset="-120"/>
              </a:rPr>
              <a:t>Laboratories: </a:t>
            </a:r>
            <a:r>
              <a:rPr kumimoji="0" lang="en-US" sz="220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in recent years improvement in the sector of</a:t>
            </a:r>
            <a:r>
              <a:rPr kumimoji="0" lang="uk-UA" sz="220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private laboratories may be observed. Though these laboratories</a:t>
            </a:r>
            <a:r>
              <a:rPr kumimoji="0" lang="uk-UA" sz="220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were opened by local business representatives as for now.</a:t>
            </a:r>
            <a:endParaRPr kumimoji="0" lang="en-US" sz="2200" i="0" u="none" strike="noStrike" kern="1200" cap="none" spc="0" normalizeH="0" baseline="0" noProof="0">
              <a:ln>
                <a:noFill/>
              </a:ln>
              <a:solidFill>
                <a:srgbClr val="292B2D"/>
              </a:solidFill>
              <a:effectLst/>
              <a:uLnTx/>
              <a:uFillTx/>
              <a:latin typeface="Montserrat"/>
              <a:ea typeface="+mn-ea"/>
              <a:cs typeface="+mn-cs"/>
            </a:endParaRPr>
          </a:p>
        </p:txBody>
      </p:sp>
      <p:sp>
        <p:nvSpPr>
          <p:cNvPr id="12" name="object 19">
            <a:extLst>
              <a:ext uri="{FF2B5EF4-FFF2-40B4-BE49-F238E27FC236}">
                <a16:creationId xmlns:a16="http://schemas.microsoft.com/office/drawing/2014/main" id="{09F057BD-8627-43AF-8B10-9FD893067F9A}"/>
              </a:ext>
            </a:extLst>
          </p:cNvPr>
          <p:cNvSpPr txBox="1"/>
          <p:nvPr/>
        </p:nvSpPr>
        <p:spPr>
          <a:xfrm>
            <a:off x="9933292" y="2671399"/>
            <a:ext cx="5379495" cy="908903"/>
          </a:xfrm>
          <a:prstGeom prst="rect">
            <a:avLst/>
          </a:prstGeom>
        </p:spPr>
        <p:txBody>
          <a:bodyPr vert="horz" wrap="square" lIns="0" tIns="0" rIns="0" bIns="0" rtlCol="0">
            <a:spAutoFit/>
          </a:bodyPr>
          <a:lstStyle/>
          <a:p>
            <a:pPr marL="12247" marR="0" lvl="0" indent="0" algn="l" defTabSz="914400" rtl="0" eaLnBrk="1" fontAlgn="auto" latinLnBrk="0" hangingPunct="1">
              <a:lnSpc>
                <a:spcPts val="8000"/>
              </a:lnSpc>
              <a:spcBef>
                <a:spcPts val="0"/>
              </a:spcBef>
              <a:spcAft>
                <a:spcPts val="0"/>
              </a:spcAft>
              <a:buClrTx/>
              <a:buSzTx/>
              <a:buFontTx/>
              <a:buNone/>
              <a:tabLst/>
              <a:defRPr/>
            </a:pPr>
            <a:r>
              <a:rPr kumimoji="0" lang="en-US" sz="4400" b="1" i="0" u="none" strike="noStrike" kern="1200" cap="none" spc="0" normalizeH="0" baseline="0" noProof="0">
                <a:ln>
                  <a:noFill/>
                </a:ln>
                <a:solidFill>
                  <a:srgbClr val="C23350"/>
                </a:solidFill>
                <a:effectLst/>
                <a:uLnTx/>
                <a:uFillTx/>
                <a:latin typeface="Montserrat" panose="00000500000000000000" pitchFamily="2" charset="-52"/>
                <a:ea typeface="+mn-ea"/>
                <a:cs typeface="+mn-cs"/>
              </a:rPr>
              <a:t>Healthcare</a:t>
            </a:r>
          </a:p>
        </p:txBody>
      </p:sp>
      <p:sp>
        <p:nvSpPr>
          <p:cNvPr id="13" name="Description">
            <a:extLst>
              <a:ext uri="{FF2B5EF4-FFF2-40B4-BE49-F238E27FC236}">
                <a16:creationId xmlns:a16="http://schemas.microsoft.com/office/drawing/2014/main" id="{D9234400-97D1-4672-90B5-8A461620CAC6}"/>
              </a:ext>
            </a:extLst>
          </p:cNvPr>
          <p:cNvSpPr/>
          <p:nvPr/>
        </p:nvSpPr>
        <p:spPr>
          <a:xfrm>
            <a:off x="9933293" y="3855557"/>
            <a:ext cx="7249238" cy="3173044"/>
          </a:xfrm>
          <a:prstGeom prst="rect">
            <a:avLst/>
          </a:prstGeom>
          <a:noFill/>
          <a:ln/>
        </p:spPr>
        <p:txBody>
          <a:bodyPr wrap="square" lIns="0" tIns="0" rIns="0" bIns="0" rtlCol="0" anchor="t"/>
          <a:lstStyle/>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2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Potential spheres to develop your business in:</a:t>
            </a:r>
            <a:endParaRPr kumimoji="0" lang="uk-UA" sz="22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endParaRPr kumimoji="0" lang="uk-UA" sz="2200" b="1"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endParaRPr>
          </a:p>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200" b="1" i="0" u="none" strike="noStrike" kern="1200" cap="none" spc="0" normalizeH="0" baseline="0" noProof="0">
                <a:ln>
                  <a:noFill/>
                </a:ln>
                <a:solidFill>
                  <a:srgbClr val="C23350"/>
                </a:solidFill>
                <a:effectLst/>
                <a:uLnTx/>
                <a:uFillTx/>
                <a:latin typeface="Montserrat" pitchFamily="2" charset="0"/>
                <a:ea typeface="Mazzard H Regular" pitchFamily="34" charset="-122"/>
                <a:cs typeface="Mazzard H Regular" pitchFamily="34" charset="-120"/>
              </a:rPr>
              <a:t>Private clinics: </a:t>
            </a:r>
            <a:r>
              <a:rPr kumimoji="0" lang="en-US" sz="220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there is a huge perspective in this field as</a:t>
            </a:r>
            <a:r>
              <a:rPr kumimoji="0" lang="uk-UA" sz="220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private clinics are on the very beginning of their development and</a:t>
            </a:r>
            <a:r>
              <a:rPr kumimoji="0" lang="uk-UA" sz="220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there is no great variety of them on the market yet.</a:t>
            </a:r>
            <a:endParaRPr kumimoji="0" lang="en-US" sz="2200" i="0" u="none" strike="noStrike" kern="1200" cap="none" spc="0" normalizeH="0" baseline="0" noProof="0">
              <a:ln>
                <a:noFill/>
              </a:ln>
              <a:solidFill>
                <a:srgbClr val="292B2D"/>
              </a:solidFill>
              <a:effectLst/>
              <a:uLnTx/>
              <a:uFillTx/>
              <a:latin typeface="Montserrat"/>
              <a:ea typeface="+mn-ea"/>
              <a:cs typeface="+mn-cs"/>
            </a:endParaRPr>
          </a:p>
        </p:txBody>
      </p:sp>
      <p:sp>
        <p:nvSpPr>
          <p:cNvPr id="15" name="Description">
            <a:extLst>
              <a:ext uri="{FF2B5EF4-FFF2-40B4-BE49-F238E27FC236}">
                <a16:creationId xmlns:a16="http://schemas.microsoft.com/office/drawing/2014/main" id="{889F3626-F5AF-431B-B91D-5B32F70D4BEE}"/>
              </a:ext>
            </a:extLst>
          </p:cNvPr>
          <p:cNvSpPr/>
          <p:nvPr/>
        </p:nvSpPr>
        <p:spPr>
          <a:xfrm>
            <a:off x="761999" y="7411879"/>
            <a:ext cx="16420532" cy="1241947"/>
          </a:xfrm>
          <a:prstGeom prst="rect">
            <a:avLst/>
          </a:prstGeom>
          <a:noFill/>
          <a:ln/>
        </p:spPr>
        <p:txBody>
          <a:bodyPr wrap="square" lIns="0" tIns="0" rIns="0" bIns="0" rtlCol="0" anchor="t"/>
          <a:lstStyle/>
          <a:p>
            <a:pPr marL="0" marR="0" lvl="0" indent="0" algn="l" defTabSz="914400" rtl="0" eaLnBrk="1" fontAlgn="auto" latinLnBrk="0" hangingPunct="1">
              <a:lnSpc>
                <a:spcPts val="3150"/>
              </a:lnSpc>
              <a:spcBef>
                <a:spcPts val="0"/>
              </a:spcBef>
              <a:spcAft>
                <a:spcPts val="0"/>
              </a:spcAft>
              <a:buClrTx/>
              <a:buSzTx/>
              <a:buFontTx/>
              <a:buNone/>
              <a:tabLst/>
              <a:defRPr/>
            </a:pPr>
            <a:r>
              <a:rPr kumimoji="0" lang="en-US" sz="220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Also, Lviv region, as well as all Western region, has significant potential of growing sales of medicines and other pharmaceutical</a:t>
            </a:r>
            <a:r>
              <a:rPr kumimoji="0" lang="uk-UA" sz="220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 </a:t>
            </a:r>
            <a:r>
              <a:rPr kumimoji="0" lang="en-US" sz="220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products due to the large number of educational medical institutions and hospitals</a:t>
            </a:r>
            <a:r>
              <a:rPr kumimoji="0" lang="uk-UA" sz="2200" i="0" u="none" strike="noStrike" kern="1200" cap="none" spc="0" normalizeH="0" baseline="0" noProof="0">
                <a:ln>
                  <a:noFill/>
                </a:ln>
                <a:solidFill>
                  <a:srgbClr val="292B2D"/>
                </a:solidFill>
                <a:effectLst/>
                <a:uLnTx/>
                <a:uFillTx/>
                <a:latin typeface="Montserrat" pitchFamily="2" charset="0"/>
                <a:ea typeface="Mazzard H Regular" pitchFamily="34" charset="-122"/>
                <a:cs typeface="Mazzard H Regular" pitchFamily="34" charset="-120"/>
              </a:rPr>
              <a:t>.</a:t>
            </a:r>
            <a:endParaRPr kumimoji="0" lang="en-US" sz="2200" i="0" u="none" strike="noStrike" kern="1200" cap="none" spc="0" normalizeH="0" baseline="0" noProof="0">
              <a:ln>
                <a:noFill/>
              </a:ln>
              <a:solidFill>
                <a:srgbClr val="292B2D"/>
              </a:solidFill>
              <a:effectLst/>
              <a:uLnTx/>
              <a:uFillTx/>
              <a:latin typeface="Montserrat"/>
              <a:ea typeface="+mn-ea"/>
              <a:cs typeface="+mn-cs"/>
            </a:endParaRPr>
          </a:p>
        </p:txBody>
      </p:sp>
      <p:sp>
        <p:nvSpPr>
          <p:cNvPr id="16" name="Прямоугольник 4">
            <a:extLst>
              <a:ext uri="{FF2B5EF4-FFF2-40B4-BE49-F238E27FC236}">
                <a16:creationId xmlns:a16="http://schemas.microsoft.com/office/drawing/2014/main" id="{2B9FA35D-7CE1-4F39-B675-0F975BEFC054}"/>
              </a:ext>
            </a:extLst>
          </p:cNvPr>
          <p:cNvSpPr/>
          <p:nvPr/>
        </p:nvSpPr>
        <p:spPr>
          <a:xfrm>
            <a:off x="955613" y="1633174"/>
            <a:ext cx="6802299" cy="1038225"/>
          </a:xfrm>
          <a:custGeom>
            <a:avLst/>
            <a:gdLst>
              <a:gd name="connsiteX0" fmla="*/ 0 w 3494756"/>
              <a:gd name="connsiteY0" fmla="*/ 0 h 533400"/>
              <a:gd name="connsiteX1" fmla="*/ 3494756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494756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35730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203208 w 3494756"/>
              <a:gd name="connsiteY1" fmla="*/ 26504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9226 w 3494756"/>
              <a:gd name="connsiteY1" fmla="*/ 26504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13252 h 546652"/>
              <a:gd name="connsiteX1" fmla="*/ 3242965 w 3494756"/>
              <a:gd name="connsiteY1" fmla="*/ 0 h 546652"/>
              <a:gd name="connsiteX2" fmla="*/ 3494756 w 3494756"/>
              <a:gd name="connsiteY2" fmla="*/ 546652 h 546652"/>
              <a:gd name="connsiteX3" fmla="*/ 0 w 3494756"/>
              <a:gd name="connsiteY3" fmla="*/ 546652 h 546652"/>
              <a:gd name="connsiteX4" fmla="*/ 0 w 3494756"/>
              <a:gd name="connsiteY4" fmla="*/ 13252 h 546652"/>
              <a:gd name="connsiteX0" fmla="*/ 0 w 3494756"/>
              <a:gd name="connsiteY0" fmla="*/ 0 h 533400"/>
              <a:gd name="connsiteX1" fmla="*/ 3295973 w 3494756"/>
              <a:gd name="connsiteY1" fmla="*/ 53008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15023 w 3494756"/>
              <a:gd name="connsiteY1" fmla="*/ 10146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5498 w 3494756"/>
              <a:gd name="connsiteY1" fmla="*/ 621 h 533400"/>
              <a:gd name="connsiteX2" fmla="*/ 3494756 w 3494756"/>
              <a:gd name="connsiteY2" fmla="*/ 533400 h 533400"/>
              <a:gd name="connsiteX3" fmla="*/ 0 w 3494756"/>
              <a:gd name="connsiteY3" fmla="*/ 533400 h 533400"/>
              <a:gd name="connsiteX4" fmla="*/ 0 w 3494756"/>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756" h="533400">
                <a:moveTo>
                  <a:pt x="0" y="0"/>
                </a:moveTo>
                <a:lnTo>
                  <a:pt x="3305498" y="621"/>
                </a:lnTo>
                <a:lnTo>
                  <a:pt x="3494756" y="533400"/>
                </a:lnTo>
                <a:lnTo>
                  <a:pt x="0" y="533400"/>
                </a:lnTo>
                <a:lnTo>
                  <a:pt x="0" y="0"/>
                </a:lnTo>
                <a:close/>
              </a:path>
            </a:pathLst>
          </a:custGeom>
          <a:blipFill dpi="0" rotWithShape="1">
            <a:blip r:embed="rId5"/>
            <a:srcRect/>
            <a:stretch>
              <a:fillRect t="-10000" b="-10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Прямоугольник 4">
            <a:extLst>
              <a:ext uri="{FF2B5EF4-FFF2-40B4-BE49-F238E27FC236}">
                <a16:creationId xmlns:a16="http://schemas.microsoft.com/office/drawing/2014/main" id="{0E589268-F9D7-4470-A5C0-2EDFD2ECAB53}"/>
              </a:ext>
            </a:extLst>
          </p:cNvPr>
          <p:cNvSpPr/>
          <p:nvPr/>
        </p:nvSpPr>
        <p:spPr>
          <a:xfrm>
            <a:off x="9933292" y="1642260"/>
            <a:ext cx="6802299" cy="1038225"/>
          </a:xfrm>
          <a:custGeom>
            <a:avLst/>
            <a:gdLst>
              <a:gd name="connsiteX0" fmla="*/ 0 w 3494756"/>
              <a:gd name="connsiteY0" fmla="*/ 0 h 533400"/>
              <a:gd name="connsiteX1" fmla="*/ 3494756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494756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35730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203208 w 3494756"/>
              <a:gd name="connsiteY1" fmla="*/ 26504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9226 w 3494756"/>
              <a:gd name="connsiteY1" fmla="*/ 26504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13252 h 546652"/>
              <a:gd name="connsiteX1" fmla="*/ 3242965 w 3494756"/>
              <a:gd name="connsiteY1" fmla="*/ 0 h 546652"/>
              <a:gd name="connsiteX2" fmla="*/ 3494756 w 3494756"/>
              <a:gd name="connsiteY2" fmla="*/ 546652 h 546652"/>
              <a:gd name="connsiteX3" fmla="*/ 0 w 3494756"/>
              <a:gd name="connsiteY3" fmla="*/ 546652 h 546652"/>
              <a:gd name="connsiteX4" fmla="*/ 0 w 3494756"/>
              <a:gd name="connsiteY4" fmla="*/ 13252 h 546652"/>
              <a:gd name="connsiteX0" fmla="*/ 0 w 3494756"/>
              <a:gd name="connsiteY0" fmla="*/ 0 h 533400"/>
              <a:gd name="connsiteX1" fmla="*/ 3295973 w 3494756"/>
              <a:gd name="connsiteY1" fmla="*/ 53008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15023 w 3494756"/>
              <a:gd name="connsiteY1" fmla="*/ 10146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5498 w 3494756"/>
              <a:gd name="connsiteY1" fmla="*/ 621 h 533400"/>
              <a:gd name="connsiteX2" fmla="*/ 3494756 w 3494756"/>
              <a:gd name="connsiteY2" fmla="*/ 533400 h 533400"/>
              <a:gd name="connsiteX3" fmla="*/ 0 w 3494756"/>
              <a:gd name="connsiteY3" fmla="*/ 533400 h 533400"/>
              <a:gd name="connsiteX4" fmla="*/ 0 w 3494756"/>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756" h="533400">
                <a:moveTo>
                  <a:pt x="0" y="0"/>
                </a:moveTo>
                <a:lnTo>
                  <a:pt x="3305498" y="621"/>
                </a:lnTo>
                <a:lnTo>
                  <a:pt x="3494756" y="533400"/>
                </a:lnTo>
                <a:lnTo>
                  <a:pt x="0" y="533400"/>
                </a:lnTo>
                <a:lnTo>
                  <a:pt x="0" y="0"/>
                </a:lnTo>
                <a:close/>
              </a:path>
            </a:pathLst>
          </a:custGeom>
          <a:blipFill dpi="0" rotWithShape="1">
            <a:blip r:embed="rId6"/>
            <a:srcRect/>
            <a:stretch>
              <a:fillRect t="-195000" b="-7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8" name="Divider" descr="preencoded.png">
            <a:extLst>
              <a:ext uri="{FF2B5EF4-FFF2-40B4-BE49-F238E27FC236}">
                <a16:creationId xmlns:a16="http://schemas.microsoft.com/office/drawing/2014/main" id="{AEF6F24F-31CE-4E28-8E05-BC6C8F9D3C7A}"/>
              </a:ext>
            </a:extLst>
          </p:cNvPr>
          <p:cNvPicPr>
            <a:picLocks noChangeAspect="1"/>
          </p:cNvPicPr>
          <p:nvPr/>
        </p:nvPicPr>
        <p:blipFill>
          <a:blip r:embed="rId7"/>
          <a:srcRect/>
          <a:stretch/>
        </p:blipFill>
        <p:spPr>
          <a:xfrm>
            <a:off x="8773143" y="3125850"/>
            <a:ext cx="23568" cy="3276000"/>
          </a:xfrm>
          <a:prstGeom prst="rect">
            <a:avLst/>
          </a:prstGeom>
        </p:spPr>
      </p:pic>
    </p:spTree>
    <p:extLst>
      <p:ext uri="{BB962C8B-B14F-4D97-AF65-F5344CB8AC3E}">
        <p14:creationId xmlns:p14="http://schemas.microsoft.com/office/powerpoint/2010/main" val="1404199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6" name="default_name">
            <a:extLst>
              <a:ext uri="{FF2B5EF4-FFF2-40B4-BE49-F238E27FC236}">
                <a16:creationId xmlns:a16="http://schemas.microsoft.com/office/drawing/2014/main" id="{5F31EAA5-9F2A-431E-B5B8-CE103AC8581E}"/>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err="1">
                <a:solidFill>
                  <a:srgbClr val="FFFFFF"/>
                </a:solidFill>
                <a:latin typeface="Montserrat"/>
                <a:ea typeface="Mazzard H Semi Bold"/>
              </a:rPr>
              <a:t>Lviv</a:t>
            </a:r>
            <a:r>
              <a:rPr lang="en-US" sz="3800" b="1">
                <a:solidFill>
                  <a:srgbClr val="FFFFFF"/>
                </a:solidFill>
                <a:latin typeface="Montserrat"/>
                <a:ea typeface="Mazzard H Semi Bold"/>
              </a:rPr>
              <a:t> is…</a:t>
            </a:r>
            <a:endParaRPr lang="uk-UA" sz="3800" b="1">
              <a:solidFill>
                <a:srgbClr val="FFFFFF"/>
              </a:solidFill>
              <a:latin typeface="Montserrat"/>
              <a:ea typeface="Mazzard H Semi Bold"/>
            </a:endParaRPr>
          </a:p>
        </p:txBody>
      </p:sp>
      <p:sp>
        <p:nvSpPr>
          <p:cNvPr id="4" name="TextBox 3">
            <a:extLst>
              <a:ext uri="{FF2B5EF4-FFF2-40B4-BE49-F238E27FC236}">
                <a16:creationId xmlns:a16="http://schemas.microsoft.com/office/drawing/2014/main" id="{EA24700D-6586-4B3C-B8B9-AFC1FE11056E}"/>
              </a:ext>
            </a:extLst>
          </p:cNvPr>
          <p:cNvSpPr txBox="1"/>
          <p:nvPr/>
        </p:nvSpPr>
        <p:spPr>
          <a:xfrm>
            <a:off x="910760" y="1843843"/>
            <a:ext cx="9087482" cy="7231852"/>
          </a:xfrm>
          <a:prstGeom prst="rect">
            <a:avLst/>
          </a:prstGeom>
          <a:noFill/>
        </p:spPr>
        <p:txBody>
          <a:bodyPr wrap="square" rtlCol="0">
            <a:spAutoFit/>
          </a:bodyPr>
          <a:lstStyle/>
          <a:p>
            <a:pPr>
              <a:lnSpc>
                <a:spcPct val="150000"/>
              </a:lnSpc>
              <a:buClr>
                <a:srgbClr val="C23350"/>
              </a:buClr>
            </a:pPr>
            <a:r>
              <a:rPr lang="en-US" sz="2400" b="1" dirty="0">
                <a:solidFill>
                  <a:srgbClr val="292B2D"/>
                </a:solidFill>
                <a:latin typeface="Montserrat" panose="00000500000000000000" pitchFamily="2" charset="-52"/>
              </a:rPr>
              <a:t>Fast-growing and developing modern city </a:t>
            </a:r>
            <a:r>
              <a:rPr lang="en-US" sz="2400" dirty="0">
                <a:solidFill>
                  <a:srgbClr val="292B2D"/>
                </a:solidFill>
                <a:latin typeface="Montserrat" panose="00000500000000000000" pitchFamily="2" charset="-52"/>
              </a:rPr>
              <a:t>with a historical background. Central part of the city constitutes a historical and architectural reserve and is included in the </a:t>
            </a:r>
            <a:r>
              <a:rPr lang="en-US" sz="2400" b="1" dirty="0">
                <a:solidFill>
                  <a:srgbClr val="292B2D"/>
                </a:solidFill>
                <a:latin typeface="Montserrat" panose="00000500000000000000" pitchFamily="2" charset="-52"/>
              </a:rPr>
              <a:t>UNESCO List of World Cultural Heritage</a:t>
            </a:r>
            <a:endParaRPr lang="uk-UA" sz="2400" b="1" dirty="0">
              <a:solidFill>
                <a:srgbClr val="292B2D"/>
              </a:solidFill>
              <a:latin typeface="Montserrat" panose="00000500000000000000" pitchFamily="2" charset="-52"/>
            </a:endParaRPr>
          </a:p>
          <a:p>
            <a:pPr>
              <a:lnSpc>
                <a:spcPct val="150000"/>
              </a:lnSpc>
              <a:buClr>
                <a:srgbClr val="C23350"/>
              </a:buClr>
            </a:pPr>
            <a:endParaRPr lang="en-US" sz="2400" dirty="0">
              <a:solidFill>
                <a:srgbClr val="292B2D"/>
              </a:solidFill>
              <a:latin typeface="Montserrat" panose="00000500000000000000" pitchFamily="2" charset="-52"/>
            </a:endParaRPr>
          </a:p>
          <a:p>
            <a:pPr>
              <a:lnSpc>
                <a:spcPct val="150000"/>
              </a:lnSpc>
              <a:buClr>
                <a:srgbClr val="C23350"/>
              </a:buClr>
            </a:pPr>
            <a:r>
              <a:rPr lang="en-US" sz="2400" dirty="0">
                <a:solidFill>
                  <a:srgbClr val="292B2D"/>
                </a:solidFill>
                <a:latin typeface="Montserrat" panose="00000500000000000000" pitchFamily="2" charset="-52"/>
              </a:rPr>
              <a:t>Go-to destination for </a:t>
            </a:r>
            <a:r>
              <a:rPr lang="en-US" sz="2400" b="1" dirty="0">
                <a:solidFill>
                  <a:srgbClr val="292B2D"/>
                </a:solidFill>
                <a:latin typeface="Montserrat" panose="00000500000000000000" pitchFamily="2" charset="-52"/>
              </a:rPr>
              <a:t>tourism and business</a:t>
            </a:r>
            <a:endParaRPr lang="uk-UA" sz="2400" b="1" dirty="0">
              <a:solidFill>
                <a:srgbClr val="292B2D"/>
              </a:solidFill>
              <a:latin typeface="Montserrat" panose="00000500000000000000" pitchFamily="2" charset="-52"/>
            </a:endParaRPr>
          </a:p>
          <a:p>
            <a:pPr>
              <a:lnSpc>
                <a:spcPct val="150000"/>
              </a:lnSpc>
              <a:buClr>
                <a:srgbClr val="C23350"/>
              </a:buClr>
            </a:pPr>
            <a:endParaRPr lang="en-US" sz="2400" dirty="0">
              <a:solidFill>
                <a:srgbClr val="292B2D"/>
              </a:solidFill>
              <a:latin typeface="Montserrat" panose="00000500000000000000" pitchFamily="2" charset="-52"/>
            </a:endParaRPr>
          </a:p>
          <a:p>
            <a:pPr>
              <a:lnSpc>
                <a:spcPct val="150000"/>
              </a:lnSpc>
              <a:buClr>
                <a:srgbClr val="C23350"/>
              </a:buClr>
            </a:pPr>
            <a:r>
              <a:rPr lang="en-US" sz="2400" dirty="0">
                <a:solidFill>
                  <a:srgbClr val="292B2D"/>
                </a:solidFill>
                <a:latin typeface="Montserrat" panose="00000500000000000000" pitchFamily="2" charset="-52"/>
              </a:rPr>
              <a:t>On the crossroads of </a:t>
            </a:r>
            <a:r>
              <a:rPr lang="en-US" sz="2400" b="1" dirty="0">
                <a:solidFill>
                  <a:srgbClr val="292B2D"/>
                </a:solidFill>
                <a:latin typeface="Montserrat" panose="00000500000000000000" pitchFamily="2" charset="-52"/>
              </a:rPr>
              <a:t>Western and Eastern Europe</a:t>
            </a:r>
            <a:endParaRPr lang="uk-UA" sz="2400" b="1" dirty="0">
              <a:solidFill>
                <a:srgbClr val="292B2D"/>
              </a:solidFill>
              <a:latin typeface="Montserrat" panose="00000500000000000000" pitchFamily="2" charset="-52"/>
            </a:endParaRPr>
          </a:p>
          <a:p>
            <a:pPr>
              <a:lnSpc>
                <a:spcPct val="150000"/>
              </a:lnSpc>
              <a:buClr>
                <a:srgbClr val="C23350"/>
              </a:buClr>
            </a:pPr>
            <a:endParaRPr lang="en-US" sz="2400" dirty="0">
              <a:solidFill>
                <a:srgbClr val="292B2D"/>
              </a:solidFill>
              <a:latin typeface="Montserrat" panose="00000500000000000000" pitchFamily="2" charset="-52"/>
            </a:endParaRPr>
          </a:p>
          <a:p>
            <a:pPr>
              <a:lnSpc>
                <a:spcPct val="150000"/>
              </a:lnSpc>
              <a:buClr>
                <a:srgbClr val="C23350"/>
              </a:buClr>
            </a:pPr>
            <a:r>
              <a:rPr lang="en-US" sz="2400" dirty="0">
                <a:solidFill>
                  <a:srgbClr val="292B2D"/>
                </a:solidFill>
                <a:latin typeface="Montserrat" panose="00000500000000000000" pitchFamily="2" charset="-52"/>
              </a:rPr>
              <a:t>Widely regarded as </a:t>
            </a:r>
            <a:r>
              <a:rPr lang="en-US" sz="2400" b="1" dirty="0">
                <a:solidFill>
                  <a:srgbClr val="292B2D"/>
                </a:solidFill>
                <a:latin typeface="Montserrat" panose="00000500000000000000" pitchFamily="2" charset="-52"/>
              </a:rPr>
              <a:t>Ukraine’s European business card</a:t>
            </a:r>
            <a:endParaRPr lang="uk-UA" sz="2400" b="1" dirty="0">
              <a:solidFill>
                <a:srgbClr val="292B2D"/>
              </a:solidFill>
              <a:latin typeface="Montserrat" panose="00000500000000000000" pitchFamily="2" charset="-52"/>
            </a:endParaRPr>
          </a:p>
          <a:p>
            <a:pPr>
              <a:lnSpc>
                <a:spcPct val="150000"/>
              </a:lnSpc>
              <a:buClr>
                <a:srgbClr val="C23350"/>
              </a:buClr>
            </a:pPr>
            <a:endParaRPr lang="en-US" sz="2400" dirty="0">
              <a:solidFill>
                <a:srgbClr val="292B2D"/>
              </a:solidFill>
              <a:latin typeface="Montserrat" panose="00000500000000000000" pitchFamily="2" charset="-52"/>
            </a:endParaRPr>
          </a:p>
          <a:p>
            <a:pPr>
              <a:lnSpc>
                <a:spcPct val="150000"/>
              </a:lnSpc>
              <a:buClr>
                <a:srgbClr val="C23350"/>
              </a:buClr>
            </a:pPr>
            <a:r>
              <a:rPr lang="en-US" sz="2400" dirty="0">
                <a:solidFill>
                  <a:srgbClr val="292B2D"/>
                </a:solidFill>
                <a:latin typeface="Montserrat" panose="00000500000000000000" pitchFamily="2" charset="-52"/>
              </a:rPr>
              <a:t>City of youth and education. </a:t>
            </a:r>
            <a:r>
              <a:rPr lang="en-US" sz="2400" b="1" dirty="0">
                <a:solidFill>
                  <a:srgbClr val="292B2D"/>
                </a:solidFill>
                <a:latin typeface="Montserrat" panose="00000500000000000000" pitchFamily="2" charset="-52"/>
              </a:rPr>
              <a:t>16% of the population </a:t>
            </a:r>
            <a:r>
              <a:rPr lang="en-US" sz="2400" dirty="0">
                <a:solidFill>
                  <a:srgbClr val="292B2D"/>
                </a:solidFill>
                <a:latin typeface="Montserrat" panose="00000500000000000000" pitchFamily="2" charset="-52"/>
              </a:rPr>
              <a:t>are students, and this number is growing every year</a:t>
            </a:r>
            <a:endParaRPr lang="uk-UA" sz="2400" dirty="0">
              <a:solidFill>
                <a:srgbClr val="292B2D"/>
              </a:solidFill>
              <a:latin typeface="Montserrat" panose="00000500000000000000" pitchFamily="2" charset="-52"/>
            </a:endParaRPr>
          </a:p>
        </p:txBody>
      </p:sp>
      <p:pic>
        <p:nvPicPr>
          <p:cNvPr id="10" name="Рисунок 9">
            <a:extLst>
              <a:ext uri="{FF2B5EF4-FFF2-40B4-BE49-F238E27FC236}">
                <a16:creationId xmlns:a16="http://schemas.microsoft.com/office/drawing/2014/main" id="{1D19CDA2-DB24-47ED-9C88-476E1C19D46D}"/>
              </a:ext>
            </a:extLst>
          </p:cNvPr>
          <p:cNvPicPr>
            <a:picLocks noChangeAspect="1"/>
          </p:cNvPicPr>
          <p:nvPr/>
        </p:nvPicPr>
        <p:blipFill rotWithShape="1">
          <a:blip r:embed="rId5"/>
          <a:srcRect r="2931"/>
          <a:stretch/>
        </p:blipFill>
        <p:spPr>
          <a:xfrm>
            <a:off x="10324054" y="5888289"/>
            <a:ext cx="6823198" cy="4160172"/>
          </a:xfrm>
          <a:prstGeom prst="rect">
            <a:avLst/>
          </a:prstGeom>
        </p:spPr>
      </p:pic>
      <p:pic>
        <p:nvPicPr>
          <p:cNvPr id="8" name="Рисунок 7" descr="Зображення, що містить хмара, просто неба, небо, дерево&#10;&#10;Вміст, створений ШІ, може бути неправильним.">
            <a:extLst>
              <a:ext uri="{FF2B5EF4-FFF2-40B4-BE49-F238E27FC236}">
                <a16:creationId xmlns:a16="http://schemas.microsoft.com/office/drawing/2014/main" id="{6F3277C0-7A7D-D11E-DB52-0610AE0ACF35}"/>
              </a:ext>
            </a:extLst>
          </p:cNvPr>
          <p:cNvPicPr>
            <a:picLocks noChangeAspect="1"/>
          </p:cNvPicPr>
          <p:nvPr/>
        </p:nvPicPr>
        <p:blipFill>
          <a:blip r:embed="rId6"/>
          <a:stretch>
            <a:fillRect/>
          </a:stretch>
        </p:blipFill>
        <p:spPr>
          <a:xfrm>
            <a:off x="10324054" y="1189746"/>
            <a:ext cx="6823197" cy="4547022"/>
          </a:xfrm>
          <a:prstGeom prst="rect">
            <a:avLst/>
          </a:prstGeom>
        </p:spPr>
      </p:pic>
      <p:pic>
        <p:nvPicPr>
          <p:cNvPr id="9" name="Divider" descr="preencoded.png">
            <a:extLst>
              <a:ext uri="{FF2B5EF4-FFF2-40B4-BE49-F238E27FC236}">
                <a16:creationId xmlns:a16="http://schemas.microsoft.com/office/drawing/2014/main" id="{436B586D-868A-299D-15AD-5C01EAF25305}"/>
              </a:ext>
            </a:extLst>
          </p:cNvPr>
          <p:cNvPicPr>
            <a:picLocks noChangeAspect="1"/>
          </p:cNvPicPr>
          <p:nvPr/>
        </p:nvPicPr>
        <p:blipFill>
          <a:blip r:embed="rId7"/>
          <a:srcRect/>
          <a:stretch/>
        </p:blipFill>
        <p:spPr>
          <a:xfrm rot="16200000">
            <a:off x="2225210" y="7779355"/>
            <a:ext cx="19050" cy="2647950"/>
          </a:xfrm>
          <a:prstGeom prst="rect">
            <a:avLst/>
          </a:prstGeom>
        </p:spPr>
      </p:pic>
      <p:pic>
        <p:nvPicPr>
          <p:cNvPr id="11" name="Divider" descr="preencoded.png">
            <a:extLst>
              <a:ext uri="{FF2B5EF4-FFF2-40B4-BE49-F238E27FC236}">
                <a16:creationId xmlns:a16="http://schemas.microsoft.com/office/drawing/2014/main" id="{9AE00B3C-E3F4-A7FD-EC2C-776736434D7E}"/>
              </a:ext>
            </a:extLst>
          </p:cNvPr>
          <p:cNvPicPr>
            <a:picLocks noChangeAspect="1"/>
          </p:cNvPicPr>
          <p:nvPr/>
        </p:nvPicPr>
        <p:blipFill>
          <a:blip r:embed="rId7"/>
          <a:srcRect/>
          <a:stretch/>
        </p:blipFill>
        <p:spPr>
          <a:xfrm rot="16200000">
            <a:off x="2225210" y="6092355"/>
            <a:ext cx="19050" cy="2647950"/>
          </a:xfrm>
          <a:prstGeom prst="rect">
            <a:avLst/>
          </a:prstGeom>
        </p:spPr>
      </p:pic>
      <p:pic>
        <p:nvPicPr>
          <p:cNvPr id="12" name="Divider" descr="preencoded.png">
            <a:extLst>
              <a:ext uri="{FF2B5EF4-FFF2-40B4-BE49-F238E27FC236}">
                <a16:creationId xmlns:a16="http://schemas.microsoft.com/office/drawing/2014/main" id="{024D06F6-ED69-729D-5A81-D7E98F7B7F67}"/>
              </a:ext>
            </a:extLst>
          </p:cNvPr>
          <p:cNvPicPr>
            <a:picLocks noChangeAspect="1"/>
          </p:cNvPicPr>
          <p:nvPr/>
        </p:nvPicPr>
        <p:blipFill>
          <a:blip r:embed="rId7"/>
          <a:srcRect/>
          <a:stretch/>
        </p:blipFill>
        <p:spPr>
          <a:xfrm rot="16200000">
            <a:off x="2203799" y="5034907"/>
            <a:ext cx="19050" cy="2647950"/>
          </a:xfrm>
          <a:prstGeom prst="rect">
            <a:avLst/>
          </a:prstGeom>
        </p:spPr>
      </p:pic>
      <p:pic>
        <p:nvPicPr>
          <p:cNvPr id="13" name="Divider" descr="preencoded.png">
            <a:extLst>
              <a:ext uri="{FF2B5EF4-FFF2-40B4-BE49-F238E27FC236}">
                <a16:creationId xmlns:a16="http://schemas.microsoft.com/office/drawing/2014/main" id="{E001F996-4A63-69C2-6D92-726AE5516586}"/>
              </a:ext>
            </a:extLst>
          </p:cNvPr>
          <p:cNvPicPr>
            <a:picLocks noChangeAspect="1"/>
          </p:cNvPicPr>
          <p:nvPr/>
        </p:nvPicPr>
        <p:blipFill>
          <a:blip r:embed="rId7"/>
          <a:srcRect/>
          <a:stretch/>
        </p:blipFill>
        <p:spPr>
          <a:xfrm rot="16200000">
            <a:off x="2225210" y="3978746"/>
            <a:ext cx="19050" cy="2647950"/>
          </a:xfrm>
          <a:prstGeom prst="rect">
            <a:avLst/>
          </a:prstGeom>
        </p:spPr>
      </p:pic>
      <p:pic>
        <p:nvPicPr>
          <p:cNvPr id="14" name="Divider" descr="preencoded.png">
            <a:extLst>
              <a:ext uri="{FF2B5EF4-FFF2-40B4-BE49-F238E27FC236}">
                <a16:creationId xmlns:a16="http://schemas.microsoft.com/office/drawing/2014/main" id="{19A029A5-F4E5-BC69-86CB-12B7DA2C2F67}"/>
              </a:ext>
            </a:extLst>
          </p:cNvPr>
          <p:cNvPicPr>
            <a:picLocks noChangeAspect="1"/>
          </p:cNvPicPr>
          <p:nvPr/>
        </p:nvPicPr>
        <p:blipFill>
          <a:blip r:embed="rId7"/>
          <a:srcRect/>
          <a:stretch/>
        </p:blipFill>
        <p:spPr>
          <a:xfrm rot="16200000">
            <a:off x="2225210" y="2808093"/>
            <a:ext cx="19050" cy="2647950"/>
          </a:xfrm>
          <a:prstGeom prst="rect">
            <a:avLst/>
          </a:prstGeom>
        </p:spPr>
      </p:pic>
    </p:spTree>
    <p:extLst>
      <p:ext uri="{BB962C8B-B14F-4D97-AF65-F5344CB8AC3E}">
        <p14:creationId xmlns:p14="http://schemas.microsoft.com/office/powerpoint/2010/main" val="3114652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marR="0" lvl="0" indent="0" algn="l" defTabSz="914400" rtl="0" eaLnBrk="1" fontAlgn="auto" latinLnBrk="0" hangingPunct="1">
              <a:lnSpc>
                <a:spcPts val="5775"/>
              </a:lnSpc>
              <a:spcBef>
                <a:spcPts val="0"/>
              </a:spcBef>
              <a:spcAft>
                <a:spcPts val="0"/>
              </a:spcAft>
              <a:buClrTx/>
              <a:buSzTx/>
              <a:buFontTx/>
              <a:buNone/>
              <a:tabLst/>
              <a:defRPr/>
            </a:pPr>
            <a:r>
              <a:rPr kumimoji="0" lang="en-US" sz="3800" b="1" i="0" u="none" strike="noStrike" kern="1200" cap="none" spc="0" normalizeH="0" baseline="0" noProof="0">
                <a:ln>
                  <a:noFill/>
                </a:ln>
                <a:solidFill>
                  <a:srgbClr val="FFFFFF"/>
                </a:solidFill>
                <a:effectLst/>
                <a:uLnTx/>
                <a:uFillTx/>
                <a:latin typeface="Montserrat"/>
                <a:ea typeface="Mazzard H Semi Bold"/>
                <a:cs typeface="+mn-cs"/>
              </a:rPr>
              <a:t>Sectors to invest</a:t>
            </a:r>
            <a:endParaRPr kumimoji="0" lang="uk-UA" sz="3800" b="1" i="0" u="none" strike="noStrike" kern="1200" cap="none" spc="0" normalizeH="0" baseline="0" noProof="0">
              <a:ln>
                <a:noFill/>
              </a:ln>
              <a:solidFill>
                <a:srgbClr val="FFFFFF"/>
              </a:solidFill>
              <a:effectLst/>
              <a:uLnTx/>
              <a:uFillTx/>
              <a:latin typeface="Montserrat"/>
              <a:ea typeface="Mazzard H Semi Bold"/>
              <a:cs typeface="+mn-cs"/>
            </a:endParaRPr>
          </a:p>
        </p:txBody>
      </p:sp>
      <p:sp>
        <p:nvSpPr>
          <p:cNvPr id="33" name="object 19">
            <a:extLst>
              <a:ext uri="{FF2B5EF4-FFF2-40B4-BE49-F238E27FC236}">
                <a16:creationId xmlns:a16="http://schemas.microsoft.com/office/drawing/2014/main" id="{F74EA69C-696B-466E-B74D-FB6ADB1BF0F8}"/>
              </a:ext>
            </a:extLst>
          </p:cNvPr>
          <p:cNvSpPr txBox="1"/>
          <p:nvPr/>
        </p:nvSpPr>
        <p:spPr>
          <a:xfrm>
            <a:off x="2941189" y="1897420"/>
            <a:ext cx="8596875" cy="677108"/>
          </a:xfrm>
          <a:prstGeom prst="rect">
            <a:avLst/>
          </a:prstGeom>
        </p:spPr>
        <p:txBody>
          <a:bodyPr vert="horz" wrap="square" lIns="0" tIns="0" rIns="0" bIns="0" rtlCol="0">
            <a:spAutoFit/>
          </a:bodyPr>
          <a:lstStyle/>
          <a:p>
            <a:pPr marL="12247"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Bold"/>
              </a:rPr>
              <a:t>Tourism</a:t>
            </a:r>
            <a:endParaRPr kumimoji="0" sz="4400" b="0" i="0" u="none" strike="noStrike" kern="1200" cap="none" spc="0" normalizeH="0" baseline="0" noProof="0">
              <a:ln>
                <a:noFill/>
              </a:ln>
              <a:solidFill>
                <a:prstClr val="black"/>
              </a:solidFill>
              <a:effectLst/>
              <a:uLnTx/>
              <a:uFillTx/>
              <a:latin typeface="Montserrat" panose="00000500000000000000" pitchFamily="2" charset="-52"/>
              <a:ea typeface="+mn-ea"/>
              <a:cs typeface="Futura PT Bold"/>
            </a:endParaRPr>
          </a:p>
        </p:txBody>
      </p:sp>
      <p:sp>
        <p:nvSpPr>
          <p:cNvPr id="34" name="object 27">
            <a:extLst>
              <a:ext uri="{FF2B5EF4-FFF2-40B4-BE49-F238E27FC236}">
                <a16:creationId xmlns:a16="http://schemas.microsoft.com/office/drawing/2014/main" id="{A1E556E5-6E0D-4689-BC9F-F1EC717E088E}"/>
              </a:ext>
            </a:extLst>
          </p:cNvPr>
          <p:cNvSpPr txBox="1"/>
          <p:nvPr/>
        </p:nvSpPr>
        <p:spPr>
          <a:xfrm>
            <a:off x="1321558" y="3433723"/>
            <a:ext cx="7201594" cy="5846836"/>
          </a:xfrm>
          <a:prstGeom prst="rect">
            <a:avLst/>
          </a:prstGeom>
        </p:spPr>
        <p:txBody>
          <a:bodyPr vert="horz" wrap="square" lIns="0" tIns="0" rIns="0" bIns="0" numCol="1" rtlCol="0">
            <a:noAutofit/>
          </a:bodyPr>
          <a:lstStyle/>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Approx. </a:t>
            </a:r>
            <a:r>
              <a:rPr kumimoji="0" lang="en-US" sz="2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Light"/>
              </a:rPr>
              <a:t>2,5 million </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of tourists visit </a:t>
            </a:r>
            <a:r>
              <a:rPr kumimoji="0" lang="en-US" sz="2400" b="0" i="0" u="none" strike="noStrike" kern="1200" cap="none" spc="0" normalizeH="0" baseline="0" noProof="0" err="1">
                <a:ln>
                  <a:noFill/>
                </a:ln>
                <a:solidFill>
                  <a:srgbClr val="4C4D4F"/>
                </a:solidFill>
                <a:effectLst/>
                <a:uLnTx/>
                <a:uFillTx/>
                <a:latin typeface="Montserrat" panose="00000500000000000000" pitchFamily="2" charset="-52"/>
                <a:ea typeface="+mn-ea"/>
                <a:cs typeface="Futura PT Light"/>
              </a:rPr>
              <a:t>Lviv</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 </a:t>
            </a:r>
            <a:br>
              <a:rPr kumimoji="0" lang="uk-UA"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b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every year</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Light"/>
              </a:rPr>
              <a:t>Over </a:t>
            </a:r>
            <a:r>
              <a:rPr kumimoji="0" lang="uk-UA" sz="2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Light"/>
              </a:rPr>
              <a:t>2</a:t>
            </a:r>
            <a:r>
              <a:rPr kumimoji="0" lang="en-US" sz="2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Light"/>
              </a:rPr>
              <a:t>00 hotels </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and other accommodation facilities</a:t>
            </a:r>
            <a:r>
              <a:rPr kumimoji="0" lang="uk-UA"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 </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in </a:t>
            </a:r>
            <a:r>
              <a:rPr kumimoji="0" lang="en-US" sz="2400" b="0" i="0" u="none" strike="noStrike" kern="1200" cap="none" spc="0" normalizeH="0" baseline="0" noProof="0" err="1">
                <a:ln>
                  <a:noFill/>
                </a:ln>
                <a:solidFill>
                  <a:srgbClr val="4C4D4F"/>
                </a:solidFill>
                <a:effectLst/>
                <a:uLnTx/>
                <a:uFillTx/>
                <a:latin typeface="Montserrat" panose="00000500000000000000" pitchFamily="2" charset="-52"/>
                <a:ea typeface="+mn-ea"/>
                <a:cs typeface="Futura PT Light"/>
              </a:rPr>
              <a:t>Lviv</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 region</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About </a:t>
            </a:r>
            <a:r>
              <a:rPr kumimoji="0" lang="en-US" sz="2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Light"/>
              </a:rPr>
              <a:t>33 000 bed places </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in hotels and other accommodation facilities</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Light"/>
              </a:rPr>
              <a:t>More than 1 000 cafes</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 restaurants, bistros and other</a:t>
            </a:r>
            <a:r>
              <a:rPr kumimoji="0" lang="uk-UA"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 </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food establishments</a:t>
            </a:r>
          </a:p>
          <a:p>
            <a:pPr marL="360000" marR="0" lvl="0" indent="-360000" algn="l" defTabSz="914400" rtl="0" eaLnBrk="1" fontAlgn="auto" latinLnBrk="0" hangingPunct="1">
              <a:lnSpc>
                <a:spcPct val="100000"/>
              </a:lnSpc>
              <a:spcBef>
                <a:spcPts val="1800"/>
              </a:spcBef>
              <a:spcAft>
                <a:spcPts val="0"/>
              </a:spcAft>
              <a:buClr>
                <a:srgbClr val="B83A4B"/>
              </a:buClr>
              <a:buSzTx/>
              <a:buFont typeface="Wingdings" panose="05000000000000000000" pitchFamily="2" charset="2"/>
              <a:buChar char="§"/>
              <a:tabLst/>
              <a:defRPr/>
            </a:pPr>
            <a:r>
              <a:rPr kumimoji="0" lang="en-US" sz="24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Light"/>
              </a:rPr>
              <a:t>Over 4 thousand </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of historical and architectural relics of</a:t>
            </a:r>
            <a:r>
              <a:rPr kumimoji="0" lang="uk-UA"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 </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12-20th century in </a:t>
            </a:r>
            <a:br>
              <a:rPr kumimoji="0" lang="uk-UA"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br>
            <a:r>
              <a:rPr kumimoji="0" lang="en-US" sz="2400" b="0" i="0" u="none" strike="noStrike" kern="1200" cap="none" spc="0" normalizeH="0" baseline="0" noProof="0" err="1">
                <a:ln>
                  <a:noFill/>
                </a:ln>
                <a:solidFill>
                  <a:srgbClr val="4C4D4F"/>
                </a:solidFill>
                <a:effectLst/>
                <a:uLnTx/>
                <a:uFillTx/>
                <a:latin typeface="Montserrat" panose="00000500000000000000" pitchFamily="2" charset="-52"/>
                <a:ea typeface="+mn-ea"/>
                <a:cs typeface="Futura PT Light"/>
              </a:rPr>
              <a:t>Lviv</a:t>
            </a:r>
            <a:r>
              <a:rPr kumimoji="0" lang="en-US" sz="2400" b="0" i="0" u="none" strike="noStrike" kern="1200" cap="none" spc="0" normalizeH="0" baseline="0" noProof="0">
                <a:ln>
                  <a:noFill/>
                </a:ln>
                <a:solidFill>
                  <a:srgbClr val="4C4D4F"/>
                </a:solidFill>
                <a:effectLst/>
                <a:uLnTx/>
                <a:uFillTx/>
                <a:latin typeface="Montserrat" panose="00000500000000000000" pitchFamily="2" charset="-52"/>
                <a:ea typeface="+mn-ea"/>
                <a:cs typeface="Futura PT Light"/>
              </a:rPr>
              <a:t> region (25% of all objects in Ukraine)</a:t>
            </a:r>
            <a:endParaRPr kumimoji="0" sz="2400" b="0" i="0" u="none" strike="noStrike" kern="1200" cap="none" spc="0" normalizeH="0" baseline="0" noProof="0">
              <a:ln>
                <a:noFill/>
              </a:ln>
              <a:solidFill>
                <a:prstClr val="black"/>
              </a:solidFill>
              <a:effectLst/>
              <a:uLnTx/>
              <a:uFillTx/>
              <a:latin typeface="Montserrat" panose="00000500000000000000" pitchFamily="2" charset="-52"/>
              <a:ea typeface="+mn-ea"/>
              <a:cs typeface="Futura PT Light"/>
            </a:endParaRPr>
          </a:p>
        </p:txBody>
      </p:sp>
      <p:pic>
        <p:nvPicPr>
          <p:cNvPr id="35" name="Ellipse 9" descr="preencoded.png">
            <a:extLst>
              <a:ext uri="{FF2B5EF4-FFF2-40B4-BE49-F238E27FC236}">
                <a16:creationId xmlns:a16="http://schemas.microsoft.com/office/drawing/2014/main" id="{F1CB0CCE-8905-4EB5-B8A0-E6AC53DA165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761999" y="1276764"/>
            <a:ext cx="1670958" cy="1670958"/>
          </a:xfrm>
          <a:prstGeom prst="rect">
            <a:avLst/>
          </a:prstGeom>
        </p:spPr>
      </p:pic>
      <p:sp>
        <p:nvSpPr>
          <p:cNvPr id="41" name="object 2">
            <a:extLst>
              <a:ext uri="{FF2B5EF4-FFF2-40B4-BE49-F238E27FC236}">
                <a16:creationId xmlns:a16="http://schemas.microsoft.com/office/drawing/2014/main" id="{9AA245A1-D51F-4504-841F-06EF6E26C9BA}"/>
              </a:ext>
            </a:extLst>
          </p:cNvPr>
          <p:cNvSpPr txBox="1"/>
          <p:nvPr/>
        </p:nvSpPr>
        <p:spPr>
          <a:xfrm>
            <a:off x="761999" y="9368493"/>
            <a:ext cx="9668461" cy="276999"/>
          </a:xfrm>
          <a:prstGeom prst="rect">
            <a:avLst/>
          </a:prstGeom>
        </p:spPr>
        <p:txBody>
          <a:bodyPr vert="horz" wrap="square" lIns="0" tIns="0" rIns="0" bIns="0" rtlCol="0">
            <a:spAutoFit/>
          </a:bodyPr>
          <a:lstStyle/>
          <a:p>
            <a:pPr marL="12247" marR="4899"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10" normalizeH="0" baseline="0" noProof="0">
                <a:ln>
                  <a:noFill/>
                </a:ln>
                <a:solidFill>
                  <a:srgbClr val="292B2D"/>
                </a:solidFill>
                <a:effectLst/>
                <a:uLnTx/>
                <a:uFillTx/>
                <a:latin typeface="Montserrat" panose="00000500000000000000" pitchFamily="2" charset="-52"/>
                <a:ea typeface="+mn-ea"/>
                <a:cs typeface="Futura PT Light"/>
              </a:rPr>
              <a:t>Source: </a:t>
            </a:r>
            <a:r>
              <a:rPr kumimoji="0" lang="fr-FR" sz="1800" b="0" i="1" u="none" strike="noStrike" kern="1200" cap="none" spc="-10" normalizeH="0" baseline="0" noProof="0">
                <a:ln>
                  <a:noFill/>
                </a:ln>
                <a:solidFill>
                  <a:srgbClr val="292B2D"/>
                </a:solidFill>
                <a:effectLst/>
                <a:uLnTx/>
                <a:uFillTx/>
                <a:latin typeface="Montserrat" panose="00000500000000000000" pitchFamily="2" charset="-52"/>
                <a:ea typeface="+mn-ea"/>
                <a:cs typeface="Futura PT Light"/>
                <a:hlinkClick r:id="rId6"/>
              </a:rPr>
              <a:t>http://dashboard.city-adm.lviv.ua/statystyka/turyzm</a:t>
            </a:r>
            <a:endParaRPr kumimoji="0" sz="1800" b="0" i="1" u="none" strike="noStrike" kern="1200" cap="none" spc="0" normalizeH="0" baseline="0" noProof="0">
              <a:ln>
                <a:noFill/>
              </a:ln>
              <a:solidFill>
                <a:srgbClr val="292B2D"/>
              </a:solidFill>
              <a:effectLst/>
              <a:uLnTx/>
              <a:uFillTx/>
              <a:latin typeface="Montserrat" panose="00000500000000000000" pitchFamily="2" charset="-52"/>
              <a:ea typeface="+mn-ea"/>
              <a:cs typeface="Futura PT Light"/>
            </a:endParaRPr>
          </a:p>
        </p:txBody>
      </p:sp>
      <p:pic>
        <p:nvPicPr>
          <p:cNvPr id="6" name="Рисунок 5">
            <a:extLst>
              <a:ext uri="{FF2B5EF4-FFF2-40B4-BE49-F238E27FC236}">
                <a16:creationId xmlns:a16="http://schemas.microsoft.com/office/drawing/2014/main" id="{AC3A3142-4DA5-41A9-9C6F-6F1A12C250B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44044" y="1659680"/>
            <a:ext cx="1077903" cy="956053"/>
          </a:xfrm>
          <a:prstGeom prst="rect">
            <a:avLst/>
          </a:prstGeom>
        </p:spPr>
      </p:pic>
      <p:pic>
        <p:nvPicPr>
          <p:cNvPr id="10" name="Рисунок 9">
            <a:extLst>
              <a:ext uri="{FF2B5EF4-FFF2-40B4-BE49-F238E27FC236}">
                <a16:creationId xmlns:a16="http://schemas.microsoft.com/office/drawing/2014/main" id="{EEFE7E59-FFFA-49CF-9703-E55434E2BD2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679112" y="1639458"/>
            <a:ext cx="6036135" cy="7148942"/>
          </a:xfrm>
          <a:prstGeom prst="rect">
            <a:avLst/>
          </a:prstGeom>
        </p:spPr>
      </p:pic>
    </p:spTree>
    <p:extLst>
      <p:ext uri="{BB962C8B-B14F-4D97-AF65-F5344CB8AC3E}">
        <p14:creationId xmlns:p14="http://schemas.microsoft.com/office/powerpoint/2010/main" val="1937379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 name="Полілінія: фігура 67">
            <a:extLst>
              <a:ext uri="{FF2B5EF4-FFF2-40B4-BE49-F238E27FC236}">
                <a16:creationId xmlns:a16="http://schemas.microsoft.com/office/drawing/2014/main" id="{76E6EB5C-9C78-6C2A-4A31-AFF6E82F656E}"/>
              </a:ext>
            </a:extLst>
          </p:cNvPr>
          <p:cNvSpPr/>
          <p:nvPr/>
        </p:nvSpPr>
        <p:spPr>
          <a:xfrm>
            <a:off x="1782204" y="9055045"/>
            <a:ext cx="14673970" cy="43349"/>
          </a:xfrm>
          <a:custGeom>
            <a:avLst/>
            <a:gdLst>
              <a:gd name="connsiteX0" fmla="*/ 0 w 14673970"/>
              <a:gd name="connsiteY0" fmla="*/ 0 h 43349"/>
              <a:gd name="connsiteX1" fmla="*/ 14673970 w 14673970"/>
              <a:gd name="connsiteY1" fmla="*/ 0 h 43349"/>
            </a:gdLst>
            <a:ahLst/>
            <a:cxnLst>
              <a:cxn ang="0">
                <a:pos x="connsiteX0" y="connsiteY0"/>
              </a:cxn>
              <a:cxn ang="0">
                <a:pos x="connsiteX1" y="connsiteY1"/>
              </a:cxn>
            </a:cxnLst>
            <a:rect l="l" t="t" r="r" b="b"/>
            <a:pathLst>
              <a:path w="14673970" h="43349">
                <a:moveTo>
                  <a:pt x="0" y="0"/>
                </a:moveTo>
                <a:lnTo>
                  <a:pt x="14673970" y="0"/>
                </a:lnTo>
              </a:path>
            </a:pathLst>
          </a:custGeom>
          <a:ln w="19499" cap="flat">
            <a:solidFill>
              <a:srgbClr val="BCBEC0"/>
            </a:solidFill>
            <a:prstDash val="solid"/>
            <a:miter/>
          </a:ln>
        </p:spPr>
        <p:txBody>
          <a:bodyPr rtlCol="0" anchor="ctr"/>
          <a:lstStyle/>
          <a:p>
            <a:endParaRPr lang="uk-UA"/>
          </a:p>
        </p:txBody>
      </p:sp>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a:lnSpc>
                <a:spcPts val="5775"/>
              </a:lnSpc>
              <a:defRPr/>
            </a:pPr>
            <a:r>
              <a:rPr kumimoji="0" lang="en-US" sz="3800" b="1" i="0" u="none" strike="noStrike" kern="1200" cap="none" spc="0" normalizeH="0" baseline="0" noProof="0">
                <a:ln>
                  <a:noFill/>
                </a:ln>
                <a:solidFill>
                  <a:srgbClr val="FFFFFF"/>
                </a:solidFill>
                <a:effectLst/>
                <a:uLnTx/>
                <a:uFillTx/>
                <a:latin typeface="Montserrat"/>
                <a:ea typeface="Mazzard H Semi Bold"/>
                <a:cs typeface="+mn-cs"/>
              </a:rPr>
              <a:t>Sectors to invest</a:t>
            </a:r>
            <a:r>
              <a:rPr kumimoji="0" lang="uk-UA" sz="3800" b="1" i="0" u="none" strike="noStrike" kern="1200" cap="none" spc="0" normalizeH="0" baseline="0" noProof="0">
                <a:ln>
                  <a:noFill/>
                </a:ln>
                <a:solidFill>
                  <a:srgbClr val="FFFFFF"/>
                </a:solidFill>
                <a:effectLst/>
                <a:uLnTx/>
                <a:uFillTx/>
                <a:latin typeface="Montserrat"/>
                <a:ea typeface="Mazzard H Semi Bold"/>
                <a:cs typeface="+mn-cs"/>
              </a:rPr>
              <a:t> </a:t>
            </a:r>
            <a:r>
              <a:rPr kumimoji="0" lang="en-US" sz="38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Bold"/>
              </a:rPr>
              <a:t>Tourism</a:t>
            </a:r>
            <a:endParaRPr kumimoji="0" lang="en-US" sz="3800" b="0" i="0" u="none" strike="noStrike" kern="1200" cap="none" spc="0" normalizeH="0" baseline="0" noProof="0">
              <a:ln>
                <a:noFill/>
              </a:ln>
              <a:solidFill>
                <a:prstClr val="black"/>
              </a:solidFill>
              <a:effectLst/>
              <a:uLnTx/>
              <a:uFillTx/>
              <a:latin typeface="Montserrat" panose="00000500000000000000" pitchFamily="2" charset="-52"/>
              <a:ea typeface="+mn-ea"/>
              <a:cs typeface="Futura PT Bold"/>
            </a:endParaRPr>
          </a:p>
        </p:txBody>
      </p:sp>
      <p:pic>
        <p:nvPicPr>
          <p:cNvPr id="121" name="Графіка 120">
            <a:extLst>
              <a:ext uri="{FF2B5EF4-FFF2-40B4-BE49-F238E27FC236}">
                <a16:creationId xmlns:a16="http://schemas.microsoft.com/office/drawing/2014/main" id="{638B9595-384D-4666-9313-9D4B5EDC61E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939883" y="1832629"/>
            <a:ext cx="13230007" cy="7176608"/>
          </a:xfrm>
          <a:prstGeom prst="rect">
            <a:avLst/>
          </a:prstGeom>
        </p:spPr>
      </p:pic>
      <p:grpSp>
        <p:nvGrpSpPr>
          <p:cNvPr id="122" name="Рисунок 6">
            <a:extLst>
              <a:ext uri="{FF2B5EF4-FFF2-40B4-BE49-F238E27FC236}">
                <a16:creationId xmlns:a16="http://schemas.microsoft.com/office/drawing/2014/main" id="{A0E6DA27-6BC6-4F78-A43D-DC7ED78CBC40}"/>
              </a:ext>
            </a:extLst>
          </p:cNvPr>
          <p:cNvGrpSpPr/>
          <p:nvPr/>
        </p:nvGrpSpPr>
        <p:grpSpPr>
          <a:xfrm>
            <a:off x="1674149" y="1352329"/>
            <a:ext cx="1314373" cy="454741"/>
            <a:chOff x="761999" y="1331416"/>
            <a:chExt cx="1237989" cy="428315"/>
          </a:xfrm>
          <a:solidFill>
            <a:srgbClr val="4D4D4F"/>
          </a:solidFill>
        </p:grpSpPr>
        <p:sp>
          <p:nvSpPr>
            <p:cNvPr id="171" name="Полилиния: фигура 10">
              <a:extLst>
                <a:ext uri="{FF2B5EF4-FFF2-40B4-BE49-F238E27FC236}">
                  <a16:creationId xmlns:a16="http://schemas.microsoft.com/office/drawing/2014/main" id="{01FF3592-E5F9-4D3A-824B-63A0FE88B51B}"/>
                </a:ext>
              </a:extLst>
            </p:cNvPr>
            <p:cNvSpPr/>
            <p:nvPr/>
          </p:nvSpPr>
          <p:spPr>
            <a:xfrm>
              <a:off x="761999" y="1332232"/>
              <a:ext cx="222527" cy="349103"/>
            </a:xfrm>
            <a:custGeom>
              <a:avLst/>
              <a:gdLst>
                <a:gd name="connsiteX0" fmla="*/ 0 w 222527"/>
                <a:gd name="connsiteY0" fmla="*/ 349103 h 349103"/>
                <a:gd name="connsiteX1" fmla="*/ 124942 w 222527"/>
                <a:gd name="connsiteY1" fmla="*/ 204562 h 349103"/>
                <a:gd name="connsiteX2" fmla="*/ 164956 w 222527"/>
                <a:gd name="connsiteY2" fmla="*/ 154749 h 349103"/>
                <a:gd name="connsiteX3" fmla="*/ 184147 w 222527"/>
                <a:gd name="connsiteY3" fmla="*/ 102077 h 349103"/>
                <a:gd name="connsiteX4" fmla="*/ 115551 w 222527"/>
                <a:gd name="connsiteY4" fmla="*/ 35114 h 349103"/>
                <a:gd name="connsiteX5" fmla="*/ 58388 w 222527"/>
                <a:gd name="connsiteY5" fmla="*/ 65329 h 349103"/>
                <a:gd name="connsiteX6" fmla="*/ 46955 w 222527"/>
                <a:gd name="connsiteY6" fmla="*/ 106160 h 349103"/>
                <a:gd name="connsiteX7" fmla="*/ 9391 w 222527"/>
                <a:gd name="connsiteY7" fmla="*/ 106160 h 349103"/>
                <a:gd name="connsiteX8" fmla="*/ 35114 w 222527"/>
                <a:gd name="connsiteY8" fmla="*/ 35114 h 349103"/>
                <a:gd name="connsiteX9" fmla="*/ 116368 w 222527"/>
                <a:gd name="connsiteY9" fmla="*/ 0 h 349103"/>
                <a:gd name="connsiteX10" fmla="*/ 222528 w 222527"/>
                <a:gd name="connsiteY10" fmla="*/ 102485 h 349103"/>
                <a:gd name="connsiteX11" fmla="*/ 195171 w 222527"/>
                <a:gd name="connsiteY11" fmla="*/ 175981 h 349103"/>
                <a:gd name="connsiteX12" fmla="*/ 148216 w 222527"/>
                <a:gd name="connsiteY12" fmla="*/ 233144 h 349103"/>
                <a:gd name="connsiteX13" fmla="*/ 76762 w 222527"/>
                <a:gd name="connsiteY13" fmla="*/ 313989 h 349103"/>
                <a:gd name="connsiteX14" fmla="*/ 221711 w 222527"/>
                <a:gd name="connsiteY14" fmla="*/ 313989 h 349103"/>
                <a:gd name="connsiteX15" fmla="*/ 221711 w 222527"/>
                <a:gd name="connsiteY15" fmla="*/ 349103 h 349103"/>
                <a:gd name="connsiteX16" fmla="*/ 0 w 222527"/>
                <a:gd name="connsiteY16" fmla="*/ 349103 h 34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527" h="349103">
                  <a:moveTo>
                    <a:pt x="0" y="349103"/>
                  </a:moveTo>
                  <a:lnTo>
                    <a:pt x="124942" y="204562"/>
                  </a:lnTo>
                  <a:cubicBezTo>
                    <a:pt x="133517" y="194355"/>
                    <a:pt x="156790" y="166998"/>
                    <a:pt x="164956" y="154749"/>
                  </a:cubicBezTo>
                  <a:cubicBezTo>
                    <a:pt x="180472" y="132700"/>
                    <a:pt x="184147" y="115959"/>
                    <a:pt x="184147" y="102077"/>
                  </a:cubicBezTo>
                  <a:cubicBezTo>
                    <a:pt x="184147" y="63288"/>
                    <a:pt x="156382" y="35114"/>
                    <a:pt x="115551" y="35114"/>
                  </a:cubicBezTo>
                  <a:cubicBezTo>
                    <a:pt x="91461" y="35114"/>
                    <a:pt x="71454" y="45731"/>
                    <a:pt x="58388" y="65329"/>
                  </a:cubicBezTo>
                  <a:cubicBezTo>
                    <a:pt x="51855" y="75537"/>
                    <a:pt x="47772" y="88603"/>
                    <a:pt x="46955" y="106160"/>
                  </a:cubicBezTo>
                  <a:lnTo>
                    <a:pt x="9391" y="106160"/>
                  </a:lnTo>
                  <a:cubicBezTo>
                    <a:pt x="11024" y="71862"/>
                    <a:pt x="21640" y="50630"/>
                    <a:pt x="35114" y="35114"/>
                  </a:cubicBezTo>
                  <a:cubicBezTo>
                    <a:pt x="49405" y="18782"/>
                    <a:pt x="73904" y="0"/>
                    <a:pt x="116368" y="0"/>
                  </a:cubicBezTo>
                  <a:cubicBezTo>
                    <a:pt x="177206" y="0"/>
                    <a:pt x="222528" y="43281"/>
                    <a:pt x="222528" y="102485"/>
                  </a:cubicBezTo>
                  <a:cubicBezTo>
                    <a:pt x="222528" y="125759"/>
                    <a:pt x="215995" y="146583"/>
                    <a:pt x="195171" y="175981"/>
                  </a:cubicBezTo>
                  <a:cubicBezTo>
                    <a:pt x="180880" y="195988"/>
                    <a:pt x="162098" y="217220"/>
                    <a:pt x="148216" y="233144"/>
                  </a:cubicBezTo>
                  <a:lnTo>
                    <a:pt x="76762" y="313989"/>
                  </a:lnTo>
                  <a:lnTo>
                    <a:pt x="221711" y="313989"/>
                  </a:lnTo>
                  <a:lnTo>
                    <a:pt x="221711" y="349103"/>
                  </a:lnTo>
                  <a:lnTo>
                    <a:pt x="0" y="349103"/>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72" name="Полилиния: фигура 11">
              <a:extLst>
                <a:ext uri="{FF2B5EF4-FFF2-40B4-BE49-F238E27FC236}">
                  <a16:creationId xmlns:a16="http://schemas.microsoft.com/office/drawing/2014/main" id="{A032BB49-B119-4333-BA07-7D357A77771D}"/>
                </a:ext>
              </a:extLst>
            </p:cNvPr>
            <p:cNvSpPr/>
            <p:nvPr/>
          </p:nvSpPr>
          <p:spPr>
            <a:xfrm>
              <a:off x="1023724" y="1337948"/>
              <a:ext cx="259275" cy="351553"/>
            </a:xfrm>
            <a:custGeom>
              <a:avLst/>
              <a:gdLst>
                <a:gd name="connsiteX0" fmla="*/ 194763 w 259275"/>
                <a:gd name="connsiteY0" fmla="*/ 35114 h 351553"/>
                <a:gd name="connsiteX1" fmla="*/ 6941 w 259275"/>
                <a:gd name="connsiteY1" fmla="*/ 35114 h 351553"/>
                <a:gd name="connsiteX2" fmla="*/ 6941 w 259275"/>
                <a:gd name="connsiteY2" fmla="*/ 0 h 351553"/>
                <a:gd name="connsiteX3" fmla="*/ 259276 w 259275"/>
                <a:gd name="connsiteY3" fmla="*/ 0 h 351553"/>
                <a:gd name="connsiteX4" fmla="*/ 29806 w 259275"/>
                <a:gd name="connsiteY4" fmla="*/ 351553 h 351553"/>
                <a:gd name="connsiteX5" fmla="*/ 0 w 259275"/>
                <a:gd name="connsiteY5" fmla="*/ 331546 h 351553"/>
                <a:gd name="connsiteX6" fmla="*/ 195171 w 259275"/>
                <a:gd name="connsiteY6" fmla="*/ 35114 h 35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75" h="351553">
                  <a:moveTo>
                    <a:pt x="194763" y="35114"/>
                  </a:moveTo>
                  <a:lnTo>
                    <a:pt x="6941" y="35114"/>
                  </a:lnTo>
                  <a:lnTo>
                    <a:pt x="6941" y="0"/>
                  </a:lnTo>
                  <a:lnTo>
                    <a:pt x="259276" y="0"/>
                  </a:lnTo>
                  <a:lnTo>
                    <a:pt x="29806" y="351553"/>
                  </a:lnTo>
                  <a:lnTo>
                    <a:pt x="0" y="331546"/>
                  </a:lnTo>
                  <a:lnTo>
                    <a:pt x="195171" y="35114"/>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73" name="Полилиния: фигура 12">
              <a:extLst>
                <a:ext uri="{FF2B5EF4-FFF2-40B4-BE49-F238E27FC236}">
                  <a16:creationId xmlns:a16="http://schemas.microsoft.com/office/drawing/2014/main" id="{E0579BED-6733-4EFA-9462-3CF64E4C5807}"/>
                </a:ext>
              </a:extLst>
            </p:cNvPr>
            <p:cNvSpPr/>
            <p:nvPr/>
          </p:nvSpPr>
          <p:spPr>
            <a:xfrm>
              <a:off x="1230736" y="1631114"/>
              <a:ext cx="75945" cy="128617"/>
            </a:xfrm>
            <a:custGeom>
              <a:avLst/>
              <a:gdLst>
                <a:gd name="connsiteX0" fmla="*/ 42056 w 75945"/>
                <a:gd name="connsiteY0" fmla="*/ 0 h 128617"/>
                <a:gd name="connsiteX1" fmla="*/ 75945 w 75945"/>
                <a:gd name="connsiteY1" fmla="*/ 12249 h 128617"/>
                <a:gd name="connsiteX2" fmla="*/ 24090 w 75945"/>
                <a:gd name="connsiteY2" fmla="*/ 128617 h 128617"/>
                <a:gd name="connsiteX3" fmla="*/ 0 w 75945"/>
                <a:gd name="connsiteY3" fmla="*/ 118818 h 128617"/>
                <a:gd name="connsiteX4" fmla="*/ 42056 w 75945"/>
                <a:gd name="connsiteY4" fmla="*/ 0 h 12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45" h="128617">
                  <a:moveTo>
                    <a:pt x="42056" y="0"/>
                  </a:moveTo>
                  <a:lnTo>
                    <a:pt x="75945" y="12249"/>
                  </a:lnTo>
                  <a:lnTo>
                    <a:pt x="24090" y="128617"/>
                  </a:lnTo>
                  <a:lnTo>
                    <a:pt x="0" y="118818"/>
                  </a:lnTo>
                  <a:lnTo>
                    <a:pt x="42056" y="0"/>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74" name="Полилиния: фигура 13">
              <a:extLst>
                <a:ext uri="{FF2B5EF4-FFF2-40B4-BE49-F238E27FC236}">
                  <a16:creationId xmlns:a16="http://schemas.microsoft.com/office/drawing/2014/main" id="{841957E0-E6D7-4704-93F7-CB1138395D0D}"/>
                </a:ext>
              </a:extLst>
            </p:cNvPr>
            <p:cNvSpPr/>
            <p:nvPr/>
          </p:nvSpPr>
          <p:spPr>
            <a:xfrm>
              <a:off x="1392426" y="1332640"/>
              <a:ext cx="208645" cy="355227"/>
            </a:xfrm>
            <a:custGeom>
              <a:avLst/>
              <a:gdLst>
                <a:gd name="connsiteX0" fmla="*/ 11024 w 208645"/>
                <a:gd name="connsiteY0" fmla="*/ 90236 h 355227"/>
                <a:gd name="connsiteX1" fmla="*/ 26948 w 208645"/>
                <a:gd name="connsiteY1" fmla="*/ 40014 h 355227"/>
                <a:gd name="connsiteX2" fmla="*/ 106568 w 208645"/>
                <a:gd name="connsiteY2" fmla="*/ 0 h 355227"/>
                <a:gd name="connsiteX3" fmla="*/ 203337 w 208645"/>
                <a:gd name="connsiteY3" fmla="*/ 92686 h 355227"/>
                <a:gd name="connsiteX4" fmla="*/ 159240 w 208645"/>
                <a:gd name="connsiteY4" fmla="*/ 169040 h 355227"/>
                <a:gd name="connsiteX5" fmla="*/ 208645 w 208645"/>
                <a:gd name="connsiteY5" fmla="*/ 251926 h 355227"/>
                <a:gd name="connsiteX6" fmla="*/ 103302 w 208645"/>
                <a:gd name="connsiteY6" fmla="*/ 355228 h 355227"/>
                <a:gd name="connsiteX7" fmla="*/ 7758 w 208645"/>
                <a:gd name="connsiteY7" fmla="*/ 296023 h 355227"/>
                <a:gd name="connsiteX8" fmla="*/ 0 w 208645"/>
                <a:gd name="connsiteY8" fmla="*/ 260092 h 355227"/>
                <a:gd name="connsiteX9" fmla="*/ 37973 w 208645"/>
                <a:gd name="connsiteY9" fmla="*/ 260092 h 355227"/>
                <a:gd name="connsiteX10" fmla="*/ 50222 w 208645"/>
                <a:gd name="connsiteY10" fmla="*/ 294390 h 355227"/>
                <a:gd name="connsiteX11" fmla="*/ 103302 w 208645"/>
                <a:gd name="connsiteY11" fmla="*/ 320113 h 355227"/>
                <a:gd name="connsiteX12" fmla="*/ 170673 w 208645"/>
                <a:gd name="connsiteY12" fmla="*/ 250701 h 355227"/>
                <a:gd name="connsiteX13" fmla="*/ 136783 w 208645"/>
                <a:gd name="connsiteY13" fmla="*/ 193130 h 355227"/>
                <a:gd name="connsiteX14" fmla="*/ 97586 w 208645"/>
                <a:gd name="connsiteY14" fmla="*/ 185780 h 355227"/>
                <a:gd name="connsiteX15" fmla="*/ 97586 w 208645"/>
                <a:gd name="connsiteY15" fmla="*/ 151891 h 355227"/>
                <a:gd name="connsiteX16" fmla="*/ 136783 w 208645"/>
                <a:gd name="connsiteY16" fmla="*/ 144541 h 355227"/>
                <a:gd name="connsiteX17" fmla="*/ 165773 w 208645"/>
                <a:gd name="connsiteY17" fmla="*/ 93503 h 355227"/>
                <a:gd name="connsiteX18" fmla="*/ 106977 w 208645"/>
                <a:gd name="connsiteY18" fmla="*/ 34706 h 355227"/>
                <a:gd name="connsiteX19" fmla="*/ 62879 w 208645"/>
                <a:gd name="connsiteY19" fmla="*/ 54305 h 355227"/>
                <a:gd name="connsiteX20" fmla="*/ 49405 w 208645"/>
                <a:gd name="connsiteY20" fmla="*/ 90236 h 355227"/>
                <a:gd name="connsiteX21" fmla="*/ 11433 w 208645"/>
                <a:gd name="connsiteY21" fmla="*/ 90236 h 35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645" h="355227">
                  <a:moveTo>
                    <a:pt x="11024" y="90236"/>
                  </a:moveTo>
                  <a:cubicBezTo>
                    <a:pt x="11841" y="71046"/>
                    <a:pt x="18374" y="53488"/>
                    <a:pt x="26948" y="40014"/>
                  </a:cubicBezTo>
                  <a:cubicBezTo>
                    <a:pt x="49405" y="4491"/>
                    <a:pt x="86153" y="0"/>
                    <a:pt x="106568" y="0"/>
                  </a:cubicBezTo>
                  <a:cubicBezTo>
                    <a:pt x="171489" y="0"/>
                    <a:pt x="203337" y="45322"/>
                    <a:pt x="203337" y="92686"/>
                  </a:cubicBezTo>
                  <a:cubicBezTo>
                    <a:pt x="203337" y="117184"/>
                    <a:pt x="193946" y="151482"/>
                    <a:pt x="159240" y="169040"/>
                  </a:cubicBezTo>
                  <a:cubicBezTo>
                    <a:pt x="171081" y="173531"/>
                    <a:pt x="208645" y="192721"/>
                    <a:pt x="208645" y="251926"/>
                  </a:cubicBezTo>
                  <a:cubicBezTo>
                    <a:pt x="208645" y="316439"/>
                    <a:pt x="161690" y="355228"/>
                    <a:pt x="103302" y="355228"/>
                  </a:cubicBezTo>
                  <a:cubicBezTo>
                    <a:pt x="67779" y="355228"/>
                    <a:pt x="26132" y="340121"/>
                    <a:pt x="7758" y="296023"/>
                  </a:cubicBezTo>
                  <a:cubicBezTo>
                    <a:pt x="2450" y="283774"/>
                    <a:pt x="408" y="272341"/>
                    <a:pt x="0" y="260092"/>
                  </a:cubicBezTo>
                  <a:lnTo>
                    <a:pt x="37973" y="260092"/>
                  </a:lnTo>
                  <a:cubicBezTo>
                    <a:pt x="39606" y="272341"/>
                    <a:pt x="43689" y="285407"/>
                    <a:pt x="50222" y="294390"/>
                  </a:cubicBezTo>
                  <a:cubicBezTo>
                    <a:pt x="61655" y="310722"/>
                    <a:pt x="81662" y="320113"/>
                    <a:pt x="103302" y="320113"/>
                  </a:cubicBezTo>
                  <a:cubicBezTo>
                    <a:pt x="141275" y="320113"/>
                    <a:pt x="170673" y="288674"/>
                    <a:pt x="170673" y="250701"/>
                  </a:cubicBezTo>
                  <a:cubicBezTo>
                    <a:pt x="170673" y="231102"/>
                    <a:pt x="162915" y="204971"/>
                    <a:pt x="136783" y="193130"/>
                  </a:cubicBezTo>
                  <a:cubicBezTo>
                    <a:pt x="126167" y="187822"/>
                    <a:pt x="111060" y="185372"/>
                    <a:pt x="97586" y="185780"/>
                  </a:cubicBezTo>
                  <a:lnTo>
                    <a:pt x="97586" y="151891"/>
                  </a:lnTo>
                  <a:cubicBezTo>
                    <a:pt x="111060" y="152707"/>
                    <a:pt x="125759" y="150257"/>
                    <a:pt x="136783" y="144541"/>
                  </a:cubicBezTo>
                  <a:cubicBezTo>
                    <a:pt x="147399" y="138825"/>
                    <a:pt x="165773" y="124534"/>
                    <a:pt x="165773" y="93503"/>
                  </a:cubicBezTo>
                  <a:cubicBezTo>
                    <a:pt x="165773" y="62471"/>
                    <a:pt x="149441" y="34706"/>
                    <a:pt x="106977" y="34706"/>
                  </a:cubicBezTo>
                  <a:cubicBezTo>
                    <a:pt x="93094" y="34706"/>
                    <a:pt x="75945" y="37156"/>
                    <a:pt x="62879" y="54305"/>
                  </a:cubicBezTo>
                  <a:cubicBezTo>
                    <a:pt x="56347" y="62879"/>
                    <a:pt x="50630" y="75945"/>
                    <a:pt x="49405" y="90236"/>
                  </a:cubicBezTo>
                  <a:lnTo>
                    <a:pt x="11433" y="90236"/>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75" name="Полилиния: фигура 14">
              <a:extLst>
                <a:ext uri="{FF2B5EF4-FFF2-40B4-BE49-F238E27FC236}">
                  <a16:creationId xmlns:a16="http://schemas.microsoft.com/office/drawing/2014/main" id="{FAFC986D-A076-4920-8F7C-154236BAAA75}"/>
                </a:ext>
              </a:extLst>
            </p:cNvPr>
            <p:cNvSpPr/>
            <p:nvPr/>
          </p:nvSpPr>
          <p:spPr>
            <a:xfrm>
              <a:off x="1668442" y="1331416"/>
              <a:ext cx="331546" cy="356861"/>
            </a:xfrm>
            <a:custGeom>
              <a:avLst/>
              <a:gdLst>
                <a:gd name="connsiteX0" fmla="*/ 149441 w 331546"/>
                <a:gd name="connsiteY0" fmla="*/ 78395 h 356861"/>
                <a:gd name="connsiteX1" fmla="*/ 74720 w 331546"/>
                <a:gd name="connsiteY1" fmla="*/ 153116 h 356861"/>
                <a:gd name="connsiteX2" fmla="*/ 0 w 331546"/>
                <a:gd name="connsiteY2" fmla="*/ 78395 h 356861"/>
                <a:gd name="connsiteX3" fmla="*/ 74720 w 331546"/>
                <a:gd name="connsiteY3" fmla="*/ 3675 h 356861"/>
                <a:gd name="connsiteX4" fmla="*/ 149441 w 331546"/>
                <a:gd name="connsiteY4" fmla="*/ 78395 h 356861"/>
                <a:gd name="connsiteX5" fmla="*/ 118409 w 331546"/>
                <a:gd name="connsiteY5" fmla="*/ 78395 h 356861"/>
                <a:gd name="connsiteX6" fmla="*/ 74720 w 331546"/>
                <a:gd name="connsiteY6" fmla="*/ 32256 h 356861"/>
                <a:gd name="connsiteX7" fmla="*/ 31031 w 331546"/>
                <a:gd name="connsiteY7" fmla="*/ 78395 h 356861"/>
                <a:gd name="connsiteX8" fmla="*/ 74720 w 331546"/>
                <a:gd name="connsiteY8" fmla="*/ 124534 h 356861"/>
                <a:gd name="connsiteX9" fmla="*/ 118409 w 331546"/>
                <a:gd name="connsiteY9" fmla="*/ 78395 h 356861"/>
                <a:gd name="connsiteX10" fmla="*/ 256009 w 331546"/>
                <a:gd name="connsiteY10" fmla="*/ 0 h 356861"/>
                <a:gd name="connsiteX11" fmla="*/ 276016 w 331546"/>
                <a:gd name="connsiteY11" fmla="*/ 11433 h 356861"/>
                <a:gd name="connsiteX12" fmla="*/ 75945 w 331546"/>
                <a:gd name="connsiteY12" fmla="*/ 356861 h 356861"/>
                <a:gd name="connsiteX13" fmla="*/ 55938 w 331546"/>
                <a:gd name="connsiteY13" fmla="*/ 345020 h 356861"/>
                <a:gd name="connsiteX14" fmla="*/ 256009 w 331546"/>
                <a:gd name="connsiteY14" fmla="*/ 408 h 356861"/>
                <a:gd name="connsiteX15" fmla="*/ 331546 w 331546"/>
                <a:gd name="connsiteY15" fmla="*/ 278874 h 356861"/>
                <a:gd name="connsiteX16" fmla="*/ 256826 w 331546"/>
                <a:gd name="connsiteY16" fmla="*/ 353595 h 356861"/>
                <a:gd name="connsiteX17" fmla="*/ 182105 w 331546"/>
                <a:gd name="connsiteY17" fmla="*/ 278874 h 356861"/>
                <a:gd name="connsiteX18" fmla="*/ 256826 w 331546"/>
                <a:gd name="connsiteY18" fmla="*/ 204154 h 356861"/>
                <a:gd name="connsiteX19" fmla="*/ 331546 w 331546"/>
                <a:gd name="connsiteY19" fmla="*/ 278874 h 356861"/>
                <a:gd name="connsiteX20" fmla="*/ 300515 w 331546"/>
                <a:gd name="connsiteY20" fmla="*/ 278874 h 356861"/>
                <a:gd name="connsiteX21" fmla="*/ 256826 w 331546"/>
                <a:gd name="connsiteY21" fmla="*/ 232736 h 356861"/>
                <a:gd name="connsiteX22" fmla="*/ 213137 w 331546"/>
                <a:gd name="connsiteY22" fmla="*/ 278874 h 356861"/>
                <a:gd name="connsiteX23" fmla="*/ 256826 w 331546"/>
                <a:gd name="connsiteY23" fmla="*/ 325013 h 356861"/>
                <a:gd name="connsiteX24" fmla="*/ 300515 w 331546"/>
                <a:gd name="connsiteY24" fmla="*/ 278874 h 35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1546" h="356861">
                  <a:moveTo>
                    <a:pt x="149441" y="78395"/>
                  </a:moveTo>
                  <a:cubicBezTo>
                    <a:pt x="149441" y="120043"/>
                    <a:pt x="116368" y="153116"/>
                    <a:pt x="74720" y="153116"/>
                  </a:cubicBezTo>
                  <a:cubicBezTo>
                    <a:pt x="33073" y="153116"/>
                    <a:pt x="0" y="120043"/>
                    <a:pt x="0" y="78395"/>
                  </a:cubicBezTo>
                  <a:cubicBezTo>
                    <a:pt x="0" y="36748"/>
                    <a:pt x="33073" y="3675"/>
                    <a:pt x="74720" y="3675"/>
                  </a:cubicBezTo>
                  <a:cubicBezTo>
                    <a:pt x="116368" y="3675"/>
                    <a:pt x="149441" y="36748"/>
                    <a:pt x="149441" y="78395"/>
                  </a:cubicBezTo>
                  <a:close/>
                  <a:moveTo>
                    <a:pt x="118409" y="78395"/>
                  </a:moveTo>
                  <a:cubicBezTo>
                    <a:pt x="118409" y="53080"/>
                    <a:pt x="100035" y="32256"/>
                    <a:pt x="74720" y="32256"/>
                  </a:cubicBezTo>
                  <a:cubicBezTo>
                    <a:pt x="49405" y="32256"/>
                    <a:pt x="31031" y="52672"/>
                    <a:pt x="31031" y="78395"/>
                  </a:cubicBezTo>
                  <a:cubicBezTo>
                    <a:pt x="31031" y="104119"/>
                    <a:pt x="50630" y="124534"/>
                    <a:pt x="74720" y="124534"/>
                  </a:cubicBezTo>
                  <a:cubicBezTo>
                    <a:pt x="98811" y="124534"/>
                    <a:pt x="118409" y="103302"/>
                    <a:pt x="118409" y="78395"/>
                  </a:cubicBezTo>
                  <a:close/>
                  <a:moveTo>
                    <a:pt x="256009" y="0"/>
                  </a:moveTo>
                  <a:lnTo>
                    <a:pt x="276016" y="11433"/>
                  </a:lnTo>
                  <a:lnTo>
                    <a:pt x="75945" y="356861"/>
                  </a:lnTo>
                  <a:lnTo>
                    <a:pt x="55938" y="345020"/>
                  </a:lnTo>
                  <a:lnTo>
                    <a:pt x="256009" y="408"/>
                  </a:lnTo>
                  <a:close/>
                  <a:moveTo>
                    <a:pt x="331546" y="278874"/>
                  </a:moveTo>
                  <a:cubicBezTo>
                    <a:pt x="331546" y="320522"/>
                    <a:pt x="298473" y="353595"/>
                    <a:pt x="256826" y="353595"/>
                  </a:cubicBezTo>
                  <a:cubicBezTo>
                    <a:pt x="215178" y="353595"/>
                    <a:pt x="182105" y="320522"/>
                    <a:pt x="182105" y="278874"/>
                  </a:cubicBezTo>
                  <a:cubicBezTo>
                    <a:pt x="182105" y="237227"/>
                    <a:pt x="215178" y="204154"/>
                    <a:pt x="256826" y="204154"/>
                  </a:cubicBezTo>
                  <a:cubicBezTo>
                    <a:pt x="298473" y="204154"/>
                    <a:pt x="331546" y="237227"/>
                    <a:pt x="331546" y="278874"/>
                  </a:cubicBezTo>
                  <a:close/>
                  <a:moveTo>
                    <a:pt x="300515" y="278874"/>
                  </a:moveTo>
                  <a:cubicBezTo>
                    <a:pt x="300515" y="253559"/>
                    <a:pt x="282141" y="232736"/>
                    <a:pt x="256826" y="232736"/>
                  </a:cubicBezTo>
                  <a:cubicBezTo>
                    <a:pt x="231511" y="232736"/>
                    <a:pt x="213137" y="253151"/>
                    <a:pt x="213137" y="278874"/>
                  </a:cubicBezTo>
                  <a:cubicBezTo>
                    <a:pt x="213137" y="304598"/>
                    <a:pt x="232736" y="325013"/>
                    <a:pt x="256826" y="325013"/>
                  </a:cubicBezTo>
                  <a:cubicBezTo>
                    <a:pt x="280916" y="325013"/>
                    <a:pt x="300515" y="303781"/>
                    <a:pt x="300515" y="278874"/>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grpSp>
      <p:grpSp>
        <p:nvGrpSpPr>
          <p:cNvPr id="123" name="Рисунок 6">
            <a:extLst>
              <a:ext uri="{FF2B5EF4-FFF2-40B4-BE49-F238E27FC236}">
                <a16:creationId xmlns:a16="http://schemas.microsoft.com/office/drawing/2014/main" id="{2CAEE799-C210-45AB-BFD6-E53FA675C94A}"/>
              </a:ext>
            </a:extLst>
          </p:cNvPr>
          <p:cNvGrpSpPr/>
          <p:nvPr/>
        </p:nvGrpSpPr>
        <p:grpSpPr>
          <a:xfrm>
            <a:off x="14181367" y="1232682"/>
            <a:ext cx="1402805" cy="454307"/>
            <a:chOff x="13948306" y="1218723"/>
            <a:chExt cx="1321283" cy="427906"/>
          </a:xfrm>
          <a:solidFill>
            <a:srgbClr val="4D4D4F"/>
          </a:solidFill>
        </p:grpSpPr>
        <p:sp>
          <p:nvSpPr>
            <p:cNvPr id="166" name="Полилиния: фигура 17">
              <a:extLst>
                <a:ext uri="{FF2B5EF4-FFF2-40B4-BE49-F238E27FC236}">
                  <a16:creationId xmlns:a16="http://schemas.microsoft.com/office/drawing/2014/main" id="{3A277A22-4F95-42F0-9F0A-F0FBFB506B91}"/>
                </a:ext>
              </a:extLst>
            </p:cNvPr>
            <p:cNvSpPr/>
            <p:nvPr/>
          </p:nvSpPr>
          <p:spPr>
            <a:xfrm>
              <a:off x="13948306" y="1219539"/>
              <a:ext cx="222527" cy="349103"/>
            </a:xfrm>
            <a:custGeom>
              <a:avLst/>
              <a:gdLst>
                <a:gd name="connsiteX0" fmla="*/ 407 w 222527"/>
                <a:gd name="connsiteY0" fmla="*/ 349103 h 349103"/>
                <a:gd name="connsiteX1" fmla="*/ 125350 w 222527"/>
                <a:gd name="connsiteY1" fmla="*/ 204562 h 349103"/>
                <a:gd name="connsiteX2" fmla="*/ 165364 w 222527"/>
                <a:gd name="connsiteY2" fmla="*/ 154749 h 349103"/>
                <a:gd name="connsiteX3" fmla="*/ 184555 w 222527"/>
                <a:gd name="connsiteY3" fmla="*/ 102077 h 349103"/>
                <a:gd name="connsiteX4" fmla="*/ 115959 w 222527"/>
                <a:gd name="connsiteY4" fmla="*/ 35114 h 349103"/>
                <a:gd name="connsiteX5" fmla="*/ 58796 w 222527"/>
                <a:gd name="connsiteY5" fmla="*/ 65329 h 349103"/>
                <a:gd name="connsiteX6" fmla="*/ 47363 w 222527"/>
                <a:gd name="connsiteY6" fmla="*/ 106160 h 349103"/>
                <a:gd name="connsiteX7" fmla="*/ 9390 w 222527"/>
                <a:gd name="connsiteY7" fmla="*/ 106160 h 349103"/>
                <a:gd name="connsiteX8" fmla="*/ 35114 w 222527"/>
                <a:gd name="connsiteY8" fmla="*/ 35114 h 349103"/>
                <a:gd name="connsiteX9" fmla="*/ 116367 w 222527"/>
                <a:gd name="connsiteY9" fmla="*/ 0 h 349103"/>
                <a:gd name="connsiteX10" fmla="*/ 222527 w 222527"/>
                <a:gd name="connsiteY10" fmla="*/ 102485 h 349103"/>
                <a:gd name="connsiteX11" fmla="*/ 195171 w 222527"/>
                <a:gd name="connsiteY11" fmla="*/ 175981 h 349103"/>
                <a:gd name="connsiteX12" fmla="*/ 148215 w 222527"/>
                <a:gd name="connsiteY12" fmla="*/ 233144 h 349103"/>
                <a:gd name="connsiteX13" fmla="*/ 76761 w 222527"/>
                <a:gd name="connsiteY13" fmla="*/ 313989 h 349103"/>
                <a:gd name="connsiteX14" fmla="*/ 221711 w 222527"/>
                <a:gd name="connsiteY14" fmla="*/ 313989 h 349103"/>
                <a:gd name="connsiteX15" fmla="*/ 221711 w 222527"/>
                <a:gd name="connsiteY15" fmla="*/ 349103 h 349103"/>
                <a:gd name="connsiteX16" fmla="*/ 0 w 222527"/>
                <a:gd name="connsiteY16" fmla="*/ 349103 h 34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527" h="349103">
                  <a:moveTo>
                    <a:pt x="407" y="349103"/>
                  </a:moveTo>
                  <a:lnTo>
                    <a:pt x="125350" y="204562"/>
                  </a:lnTo>
                  <a:cubicBezTo>
                    <a:pt x="133925" y="194355"/>
                    <a:pt x="157198" y="166998"/>
                    <a:pt x="165364" y="154749"/>
                  </a:cubicBezTo>
                  <a:cubicBezTo>
                    <a:pt x="180880" y="132700"/>
                    <a:pt x="184555" y="115959"/>
                    <a:pt x="184555" y="102077"/>
                  </a:cubicBezTo>
                  <a:cubicBezTo>
                    <a:pt x="184555" y="63288"/>
                    <a:pt x="156790" y="35114"/>
                    <a:pt x="115959" y="35114"/>
                  </a:cubicBezTo>
                  <a:cubicBezTo>
                    <a:pt x="91869" y="35114"/>
                    <a:pt x="71861" y="45730"/>
                    <a:pt x="58796" y="65329"/>
                  </a:cubicBezTo>
                  <a:cubicBezTo>
                    <a:pt x="52263" y="75537"/>
                    <a:pt x="48180" y="88603"/>
                    <a:pt x="47363" y="106160"/>
                  </a:cubicBezTo>
                  <a:lnTo>
                    <a:pt x="9390" y="106160"/>
                  </a:lnTo>
                  <a:cubicBezTo>
                    <a:pt x="11024" y="71862"/>
                    <a:pt x="21640" y="50630"/>
                    <a:pt x="35114" y="35114"/>
                  </a:cubicBezTo>
                  <a:cubicBezTo>
                    <a:pt x="49405" y="18782"/>
                    <a:pt x="73904" y="0"/>
                    <a:pt x="116367" y="0"/>
                  </a:cubicBezTo>
                  <a:cubicBezTo>
                    <a:pt x="177206" y="0"/>
                    <a:pt x="222527" y="43281"/>
                    <a:pt x="222527" y="102485"/>
                  </a:cubicBezTo>
                  <a:cubicBezTo>
                    <a:pt x="222527" y="125759"/>
                    <a:pt x="215994" y="146583"/>
                    <a:pt x="195171" y="175981"/>
                  </a:cubicBezTo>
                  <a:cubicBezTo>
                    <a:pt x="180880" y="195988"/>
                    <a:pt x="162098" y="217220"/>
                    <a:pt x="148215" y="233144"/>
                  </a:cubicBezTo>
                  <a:lnTo>
                    <a:pt x="76761" y="313989"/>
                  </a:lnTo>
                  <a:lnTo>
                    <a:pt x="221711" y="313989"/>
                  </a:lnTo>
                  <a:lnTo>
                    <a:pt x="221711" y="349103"/>
                  </a:lnTo>
                  <a:lnTo>
                    <a:pt x="0" y="349103"/>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67" name="Полилиния: фигура 18">
              <a:extLst>
                <a:ext uri="{FF2B5EF4-FFF2-40B4-BE49-F238E27FC236}">
                  <a16:creationId xmlns:a16="http://schemas.microsoft.com/office/drawing/2014/main" id="{396D30A9-9218-483B-A32D-47408E63DDFD}"/>
                </a:ext>
              </a:extLst>
            </p:cNvPr>
            <p:cNvSpPr/>
            <p:nvPr/>
          </p:nvSpPr>
          <p:spPr>
            <a:xfrm>
              <a:off x="14237387" y="1219947"/>
              <a:ext cx="209870" cy="354819"/>
            </a:xfrm>
            <a:custGeom>
              <a:avLst/>
              <a:gdLst>
                <a:gd name="connsiteX0" fmla="*/ 209871 w 209870"/>
                <a:gd name="connsiteY0" fmla="*/ 253968 h 354819"/>
                <a:gd name="connsiteX1" fmla="*/ 104935 w 209870"/>
                <a:gd name="connsiteY1" fmla="*/ 354820 h 354819"/>
                <a:gd name="connsiteX2" fmla="*/ 0 w 209870"/>
                <a:gd name="connsiteY2" fmla="*/ 253968 h 354819"/>
                <a:gd name="connsiteX3" fmla="*/ 51855 w 209870"/>
                <a:gd name="connsiteY3" fmla="*/ 170264 h 354819"/>
                <a:gd name="connsiteX4" fmla="*/ 10208 w 209870"/>
                <a:gd name="connsiteY4" fmla="*/ 95136 h 354819"/>
                <a:gd name="connsiteX5" fmla="*/ 104935 w 209870"/>
                <a:gd name="connsiteY5" fmla="*/ 0 h 354819"/>
                <a:gd name="connsiteX6" fmla="*/ 199663 w 209870"/>
                <a:gd name="connsiteY6" fmla="*/ 95136 h 354819"/>
                <a:gd name="connsiteX7" fmla="*/ 158015 w 209870"/>
                <a:gd name="connsiteY7" fmla="*/ 170264 h 354819"/>
                <a:gd name="connsiteX8" fmla="*/ 209871 w 209870"/>
                <a:gd name="connsiteY8" fmla="*/ 253968 h 354819"/>
                <a:gd name="connsiteX9" fmla="*/ 171897 w 209870"/>
                <a:gd name="connsiteY9" fmla="*/ 253151 h 354819"/>
                <a:gd name="connsiteX10" fmla="*/ 104935 w 209870"/>
                <a:gd name="connsiteY10" fmla="*/ 187822 h 354819"/>
                <a:gd name="connsiteX11" fmla="*/ 37972 w 209870"/>
                <a:gd name="connsiteY11" fmla="*/ 253151 h 354819"/>
                <a:gd name="connsiteX12" fmla="*/ 104935 w 209870"/>
                <a:gd name="connsiteY12" fmla="*/ 320113 h 354819"/>
                <a:gd name="connsiteX13" fmla="*/ 171897 w 209870"/>
                <a:gd name="connsiteY13" fmla="*/ 253151 h 354819"/>
                <a:gd name="connsiteX14" fmla="*/ 163732 w 209870"/>
                <a:gd name="connsiteY14" fmla="*/ 95544 h 354819"/>
                <a:gd name="connsiteX15" fmla="*/ 104935 w 209870"/>
                <a:gd name="connsiteY15" fmla="*/ 34706 h 354819"/>
                <a:gd name="connsiteX16" fmla="*/ 46139 w 209870"/>
                <a:gd name="connsiteY16" fmla="*/ 95544 h 354819"/>
                <a:gd name="connsiteX17" fmla="*/ 104935 w 209870"/>
                <a:gd name="connsiteY17" fmla="*/ 154749 h 354819"/>
                <a:gd name="connsiteX18" fmla="*/ 163732 w 209870"/>
                <a:gd name="connsiteY18" fmla="*/ 95544 h 35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9870" h="354819">
                  <a:moveTo>
                    <a:pt x="209871" y="253968"/>
                  </a:moveTo>
                  <a:cubicBezTo>
                    <a:pt x="209871" y="307456"/>
                    <a:pt x="174756" y="354820"/>
                    <a:pt x="104935" y="354820"/>
                  </a:cubicBezTo>
                  <a:cubicBezTo>
                    <a:pt x="35115" y="354820"/>
                    <a:pt x="0" y="307456"/>
                    <a:pt x="0" y="253968"/>
                  </a:cubicBezTo>
                  <a:cubicBezTo>
                    <a:pt x="0" y="216812"/>
                    <a:pt x="17149" y="185372"/>
                    <a:pt x="51855" y="170264"/>
                  </a:cubicBezTo>
                  <a:cubicBezTo>
                    <a:pt x="24499" y="154340"/>
                    <a:pt x="10208" y="126984"/>
                    <a:pt x="10208" y="95136"/>
                  </a:cubicBezTo>
                  <a:cubicBezTo>
                    <a:pt x="10208" y="46139"/>
                    <a:pt x="43281" y="0"/>
                    <a:pt x="104935" y="0"/>
                  </a:cubicBezTo>
                  <a:cubicBezTo>
                    <a:pt x="166589" y="0"/>
                    <a:pt x="199663" y="46139"/>
                    <a:pt x="199663" y="95136"/>
                  </a:cubicBezTo>
                  <a:cubicBezTo>
                    <a:pt x="199663" y="126984"/>
                    <a:pt x="185372" y="154340"/>
                    <a:pt x="158015" y="170264"/>
                  </a:cubicBezTo>
                  <a:cubicBezTo>
                    <a:pt x="193130" y="185780"/>
                    <a:pt x="209871" y="217220"/>
                    <a:pt x="209871" y="253968"/>
                  </a:cubicBezTo>
                  <a:close/>
                  <a:moveTo>
                    <a:pt x="171897" y="253151"/>
                  </a:moveTo>
                  <a:cubicBezTo>
                    <a:pt x="171897" y="214362"/>
                    <a:pt x="144133" y="187822"/>
                    <a:pt x="104935" y="187822"/>
                  </a:cubicBezTo>
                  <a:cubicBezTo>
                    <a:pt x="65738" y="187822"/>
                    <a:pt x="37972" y="214770"/>
                    <a:pt x="37972" y="253151"/>
                  </a:cubicBezTo>
                  <a:cubicBezTo>
                    <a:pt x="37972" y="291532"/>
                    <a:pt x="65330" y="320113"/>
                    <a:pt x="104935" y="320113"/>
                  </a:cubicBezTo>
                  <a:cubicBezTo>
                    <a:pt x="144541" y="320113"/>
                    <a:pt x="171897" y="292349"/>
                    <a:pt x="171897" y="253151"/>
                  </a:cubicBezTo>
                  <a:close/>
                  <a:moveTo>
                    <a:pt x="163732" y="95544"/>
                  </a:moveTo>
                  <a:cubicBezTo>
                    <a:pt x="163732" y="57980"/>
                    <a:pt x="136375" y="34706"/>
                    <a:pt x="104935" y="34706"/>
                  </a:cubicBezTo>
                  <a:cubicBezTo>
                    <a:pt x="73495" y="34706"/>
                    <a:pt x="46139" y="57980"/>
                    <a:pt x="46139" y="95544"/>
                  </a:cubicBezTo>
                  <a:cubicBezTo>
                    <a:pt x="46139" y="129434"/>
                    <a:pt x="71454" y="154749"/>
                    <a:pt x="104935" y="154749"/>
                  </a:cubicBezTo>
                  <a:cubicBezTo>
                    <a:pt x="138417" y="154749"/>
                    <a:pt x="163732" y="129434"/>
                    <a:pt x="163732" y="95544"/>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68" name="Полилиния: фигура 19">
              <a:extLst>
                <a:ext uri="{FF2B5EF4-FFF2-40B4-BE49-F238E27FC236}">
                  <a16:creationId xmlns:a16="http://schemas.microsoft.com/office/drawing/2014/main" id="{E487E241-4A36-4081-B865-1D4F31ACF829}"/>
                </a:ext>
              </a:extLst>
            </p:cNvPr>
            <p:cNvSpPr/>
            <p:nvPr/>
          </p:nvSpPr>
          <p:spPr>
            <a:xfrm>
              <a:off x="14500747" y="1518012"/>
              <a:ext cx="75944" cy="128617"/>
            </a:xfrm>
            <a:custGeom>
              <a:avLst/>
              <a:gdLst>
                <a:gd name="connsiteX0" fmla="*/ 42056 w 75944"/>
                <a:gd name="connsiteY0" fmla="*/ 0 h 128617"/>
                <a:gd name="connsiteX1" fmla="*/ 75945 w 75944"/>
                <a:gd name="connsiteY1" fmla="*/ 12249 h 128617"/>
                <a:gd name="connsiteX2" fmla="*/ 24090 w 75944"/>
                <a:gd name="connsiteY2" fmla="*/ 128617 h 128617"/>
                <a:gd name="connsiteX3" fmla="*/ 0 w 75944"/>
                <a:gd name="connsiteY3" fmla="*/ 118818 h 128617"/>
                <a:gd name="connsiteX4" fmla="*/ 42056 w 75944"/>
                <a:gd name="connsiteY4" fmla="*/ 0 h 12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44" h="128617">
                  <a:moveTo>
                    <a:pt x="42056" y="0"/>
                  </a:moveTo>
                  <a:lnTo>
                    <a:pt x="75945" y="12249"/>
                  </a:lnTo>
                  <a:lnTo>
                    <a:pt x="24090" y="128617"/>
                  </a:lnTo>
                  <a:lnTo>
                    <a:pt x="0" y="118818"/>
                  </a:lnTo>
                  <a:lnTo>
                    <a:pt x="42056" y="0"/>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69" name="Полилиния: фигура 20">
              <a:extLst>
                <a:ext uri="{FF2B5EF4-FFF2-40B4-BE49-F238E27FC236}">
                  <a16:creationId xmlns:a16="http://schemas.microsoft.com/office/drawing/2014/main" id="{51C12833-BC10-4E6E-99D6-042F3F07BCCB}"/>
                </a:ext>
              </a:extLst>
            </p:cNvPr>
            <p:cNvSpPr/>
            <p:nvPr/>
          </p:nvSpPr>
          <p:spPr>
            <a:xfrm>
              <a:off x="14653045" y="1219539"/>
              <a:ext cx="244984" cy="355227"/>
            </a:xfrm>
            <a:custGeom>
              <a:avLst/>
              <a:gdLst>
                <a:gd name="connsiteX0" fmla="*/ 34298 w 244984"/>
                <a:gd name="connsiteY0" fmla="*/ 303781 h 355227"/>
                <a:gd name="connsiteX1" fmla="*/ 0 w 244984"/>
                <a:gd name="connsiteY1" fmla="*/ 177614 h 355227"/>
                <a:gd name="connsiteX2" fmla="*/ 34298 w 244984"/>
                <a:gd name="connsiteY2" fmla="*/ 51447 h 355227"/>
                <a:gd name="connsiteX3" fmla="*/ 122492 w 244984"/>
                <a:gd name="connsiteY3" fmla="*/ 0 h 355227"/>
                <a:gd name="connsiteX4" fmla="*/ 210687 w 244984"/>
                <a:gd name="connsiteY4" fmla="*/ 51447 h 355227"/>
                <a:gd name="connsiteX5" fmla="*/ 244985 w 244984"/>
                <a:gd name="connsiteY5" fmla="*/ 177614 h 355227"/>
                <a:gd name="connsiteX6" fmla="*/ 210687 w 244984"/>
                <a:gd name="connsiteY6" fmla="*/ 303781 h 355227"/>
                <a:gd name="connsiteX7" fmla="*/ 122492 w 244984"/>
                <a:gd name="connsiteY7" fmla="*/ 355228 h 355227"/>
                <a:gd name="connsiteX8" fmla="*/ 34298 w 244984"/>
                <a:gd name="connsiteY8" fmla="*/ 303781 h 355227"/>
                <a:gd name="connsiteX9" fmla="*/ 63288 w 244984"/>
                <a:gd name="connsiteY9" fmla="*/ 73087 h 355227"/>
                <a:gd name="connsiteX10" fmla="*/ 37974 w 244984"/>
                <a:gd name="connsiteY10" fmla="*/ 177614 h 355227"/>
                <a:gd name="connsiteX11" fmla="*/ 63288 w 244984"/>
                <a:gd name="connsiteY11" fmla="*/ 282141 h 355227"/>
                <a:gd name="connsiteX12" fmla="*/ 122492 w 244984"/>
                <a:gd name="connsiteY12" fmla="*/ 320113 h 355227"/>
                <a:gd name="connsiteX13" fmla="*/ 181698 w 244984"/>
                <a:gd name="connsiteY13" fmla="*/ 282141 h 355227"/>
                <a:gd name="connsiteX14" fmla="*/ 207012 w 244984"/>
                <a:gd name="connsiteY14" fmla="*/ 177614 h 355227"/>
                <a:gd name="connsiteX15" fmla="*/ 181698 w 244984"/>
                <a:gd name="connsiteY15" fmla="*/ 73087 h 355227"/>
                <a:gd name="connsiteX16" fmla="*/ 122492 w 244984"/>
                <a:gd name="connsiteY16" fmla="*/ 35114 h 355227"/>
                <a:gd name="connsiteX17" fmla="*/ 63288 w 244984"/>
                <a:gd name="connsiteY17" fmla="*/ 73087 h 35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984" h="355227">
                  <a:moveTo>
                    <a:pt x="34298" y="303781"/>
                  </a:moveTo>
                  <a:cubicBezTo>
                    <a:pt x="11841" y="270708"/>
                    <a:pt x="0" y="226611"/>
                    <a:pt x="0" y="177614"/>
                  </a:cubicBezTo>
                  <a:cubicBezTo>
                    <a:pt x="0" y="128617"/>
                    <a:pt x="11841" y="84520"/>
                    <a:pt x="34298" y="51447"/>
                  </a:cubicBezTo>
                  <a:cubicBezTo>
                    <a:pt x="60430" y="13474"/>
                    <a:pt x="95136" y="0"/>
                    <a:pt x="122492" y="0"/>
                  </a:cubicBezTo>
                  <a:cubicBezTo>
                    <a:pt x="149850" y="0"/>
                    <a:pt x="184147" y="13474"/>
                    <a:pt x="210687" y="51447"/>
                  </a:cubicBezTo>
                  <a:cubicBezTo>
                    <a:pt x="233145" y="84520"/>
                    <a:pt x="244985" y="128617"/>
                    <a:pt x="244985" y="177614"/>
                  </a:cubicBezTo>
                  <a:cubicBezTo>
                    <a:pt x="244985" y="226611"/>
                    <a:pt x="233145" y="270708"/>
                    <a:pt x="210687" y="303781"/>
                  </a:cubicBezTo>
                  <a:cubicBezTo>
                    <a:pt x="184556" y="341754"/>
                    <a:pt x="149850" y="355228"/>
                    <a:pt x="122492" y="355228"/>
                  </a:cubicBezTo>
                  <a:cubicBezTo>
                    <a:pt x="95136" y="355228"/>
                    <a:pt x="60839" y="341754"/>
                    <a:pt x="34298" y="303781"/>
                  </a:cubicBezTo>
                  <a:close/>
                  <a:moveTo>
                    <a:pt x="63288" y="73087"/>
                  </a:moveTo>
                  <a:cubicBezTo>
                    <a:pt x="44914" y="102485"/>
                    <a:pt x="37974" y="141683"/>
                    <a:pt x="37974" y="177614"/>
                  </a:cubicBezTo>
                  <a:cubicBezTo>
                    <a:pt x="37974" y="213545"/>
                    <a:pt x="44505" y="252743"/>
                    <a:pt x="63288" y="282141"/>
                  </a:cubicBezTo>
                  <a:cubicBezTo>
                    <a:pt x="81254" y="311131"/>
                    <a:pt x="104935" y="320113"/>
                    <a:pt x="122492" y="320113"/>
                  </a:cubicBezTo>
                  <a:cubicBezTo>
                    <a:pt x="140051" y="320113"/>
                    <a:pt x="163732" y="310722"/>
                    <a:pt x="181698" y="282141"/>
                  </a:cubicBezTo>
                  <a:cubicBezTo>
                    <a:pt x="200071" y="252743"/>
                    <a:pt x="207012" y="213545"/>
                    <a:pt x="207012" y="177614"/>
                  </a:cubicBezTo>
                  <a:cubicBezTo>
                    <a:pt x="207012" y="141683"/>
                    <a:pt x="200479" y="102485"/>
                    <a:pt x="181698" y="73087"/>
                  </a:cubicBezTo>
                  <a:cubicBezTo>
                    <a:pt x="163732" y="44097"/>
                    <a:pt x="140051" y="35114"/>
                    <a:pt x="122492" y="35114"/>
                  </a:cubicBezTo>
                  <a:cubicBezTo>
                    <a:pt x="104935" y="35114"/>
                    <a:pt x="81254" y="44506"/>
                    <a:pt x="63288" y="73087"/>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70" name="Полилиния: фигура 21">
              <a:extLst>
                <a:ext uri="{FF2B5EF4-FFF2-40B4-BE49-F238E27FC236}">
                  <a16:creationId xmlns:a16="http://schemas.microsoft.com/office/drawing/2014/main" id="{D202731A-CDBE-409A-9129-8CF8D65FC8E7}"/>
                </a:ext>
              </a:extLst>
            </p:cNvPr>
            <p:cNvSpPr/>
            <p:nvPr/>
          </p:nvSpPr>
          <p:spPr>
            <a:xfrm>
              <a:off x="14938044" y="1218723"/>
              <a:ext cx="331545" cy="356861"/>
            </a:xfrm>
            <a:custGeom>
              <a:avLst/>
              <a:gdLst>
                <a:gd name="connsiteX0" fmla="*/ 149441 w 331545"/>
                <a:gd name="connsiteY0" fmla="*/ 78395 h 356861"/>
                <a:gd name="connsiteX1" fmla="*/ 74720 w 331545"/>
                <a:gd name="connsiteY1" fmla="*/ 153116 h 356861"/>
                <a:gd name="connsiteX2" fmla="*/ 0 w 331545"/>
                <a:gd name="connsiteY2" fmla="*/ 78395 h 356861"/>
                <a:gd name="connsiteX3" fmla="*/ 74720 w 331545"/>
                <a:gd name="connsiteY3" fmla="*/ 3675 h 356861"/>
                <a:gd name="connsiteX4" fmla="*/ 149441 w 331545"/>
                <a:gd name="connsiteY4" fmla="*/ 78395 h 356861"/>
                <a:gd name="connsiteX5" fmla="*/ 118409 w 331545"/>
                <a:gd name="connsiteY5" fmla="*/ 78395 h 356861"/>
                <a:gd name="connsiteX6" fmla="*/ 74720 w 331545"/>
                <a:gd name="connsiteY6" fmla="*/ 32256 h 356861"/>
                <a:gd name="connsiteX7" fmla="*/ 31032 w 331545"/>
                <a:gd name="connsiteY7" fmla="*/ 78395 h 356861"/>
                <a:gd name="connsiteX8" fmla="*/ 74720 w 331545"/>
                <a:gd name="connsiteY8" fmla="*/ 124534 h 356861"/>
                <a:gd name="connsiteX9" fmla="*/ 118409 w 331545"/>
                <a:gd name="connsiteY9" fmla="*/ 78395 h 356861"/>
                <a:gd name="connsiteX10" fmla="*/ 256009 w 331545"/>
                <a:gd name="connsiteY10" fmla="*/ 0 h 356861"/>
                <a:gd name="connsiteX11" fmla="*/ 276017 w 331545"/>
                <a:gd name="connsiteY11" fmla="*/ 11433 h 356861"/>
                <a:gd name="connsiteX12" fmla="*/ 75945 w 331545"/>
                <a:gd name="connsiteY12" fmla="*/ 356861 h 356861"/>
                <a:gd name="connsiteX13" fmla="*/ 55938 w 331545"/>
                <a:gd name="connsiteY13" fmla="*/ 345020 h 356861"/>
                <a:gd name="connsiteX14" fmla="*/ 256009 w 331545"/>
                <a:gd name="connsiteY14" fmla="*/ 408 h 356861"/>
                <a:gd name="connsiteX15" fmla="*/ 331546 w 331545"/>
                <a:gd name="connsiteY15" fmla="*/ 278874 h 356861"/>
                <a:gd name="connsiteX16" fmla="*/ 256826 w 331545"/>
                <a:gd name="connsiteY16" fmla="*/ 353595 h 356861"/>
                <a:gd name="connsiteX17" fmla="*/ 182105 w 331545"/>
                <a:gd name="connsiteY17" fmla="*/ 278874 h 356861"/>
                <a:gd name="connsiteX18" fmla="*/ 256826 w 331545"/>
                <a:gd name="connsiteY18" fmla="*/ 204154 h 356861"/>
                <a:gd name="connsiteX19" fmla="*/ 331546 w 331545"/>
                <a:gd name="connsiteY19" fmla="*/ 278874 h 356861"/>
                <a:gd name="connsiteX20" fmla="*/ 300514 w 331545"/>
                <a:gd name="connsiteY20" fmla="*/ 278874 h 356861"/>
                <a:gd name="connsiteX21" fmla="*/ 256826 w 331545"/>
                <a:gd name="connsiteY21" fmla="*/ 232736 h 356861"/>
                <a:gd name="connsiteX22" fmla="*/ 213137 w 331545"/>
                <a:gd name="connsiteY22" fmla="*/ 278874 h 356861"/>
                <a:gd name="connsiteX23" fmla="*/ 256826 w 331545"/>
                <a:gd name="connsiteY23" fmla="*/ 325013 h 356861"/>
                <a:gd name="connsiteX24" fmla="*/ 300514 w 331545"/>
                <a:gd name="connsiteY24" fmla="*/ 278874 h 35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1545" h="356861">
                  <a:moveTo>
                    <a:pt x="149441" y="78395"/>
                  </a:moveTo>
                  <a:cubicBezTo>
                    <a:pt x="149441" y="120043"/>
                    <a:pt x="116368" y="153116"/>
                    <a:pt x="74720" y="153116"/>
                  </a:cubicBezTo>
                  <a:cubicBezTo>
                    <a:pt x="33073" y="153116"/>
                    <a:pt x="0" y="120043"/>
                    <a:pt x="0" y="78395"/>
                  </a:cubicBezTo>
                  <a:cubicBezTo>
                    <a:pt x="0" y="36748"/>
                    <a:pt x="33073" y="3675"/>
                    <a:pt x="74720" y="3675"/>
                  </a:cubicBezTo>
                  <a:cubicBezTo>
                    <a:pt x="116368" y="3675"/>
                    <a:pt x="149441" y="36748"/>
                    <a:pt x="149441" y="78395"/>
                  </a:cubicBezTo>
                  <a:close/>
                  <a:moveTo>
                    <a:pt x="118409" y="78395"/>
                  </a:moveTo>
                  <a:cubicBezTo>
                    <a:pt x="118409" y="53080"/>
                    <a:pt x="100036" y="32256"/>
                    <a:pt x="74720" y="32256"/>
                  </a:cubicBezTo>
                  <a:cubicBezTo>
                    <a:pt x="49405" y="32256"/>
                    <a:pt x="31032" y="52672"/>
                    <a:pt x="31032" y="78395"/>
                  </a:cubicBezTo>
                  <a:cubicBezTo>
                    <a:pt x="31032" y="104119"/>
                    <a:pt x="50630" y="124534"/>
                    <a:pt x="74720" y="124534"/>
                  </a:cubicBezTo>
                  <a:cubicBezTo>
                    <a:pt x="98810" y="124534"/>
                    <a:pt x="118409" y="103302"/>
                    <a:pt x="118409" y="78395"/>
                  </a:cubicBezTo>
                  <a:close/>
                  <a:moveTo>
                    <a:pt x="256009" y="0"/>
                  </a:moveTo>
                  <a:lnTo>
                    <a:pt x="276017" y="11433"/>
                  </a:lnTo>
                  <a:lnTo>
                    <a:pt x="75945" y="356861"/>
                  </a:lnTo>
                  <a:lnTo>
                    <a:pt x="55938" y="345020"/>
                  </a:lnTo>
                  <a:lnTo>
                    <a:pt x="256009" y="408"/>
                  </a:lnTo>
                  <a:close/>
                  <a:moveTo>
                    <a:pt x="331546" y="278874"/>
                  </a:moveTo>
                  <a:cubicBezTo>
                    <a:pt x="331546" y="320522"/>
                    <a:pt x="298473" y="353595"/>
                    <a:pt x="256826" y="353595"/>
                  </a:cubicBezTo>
                  <a:cubicBezTo>
                    <a:pt x="215178" y="353595"/>
                    <a:pt x="182105" y="320522"/>
                    <a:pt x="182105" y="278874"/>
                  </a:cubicBezTo>
                  <a:cubicBezTo>
                    <a:pt x="182105" y="237227"/>
                    <a:pt x="215178" y="204154"/>
                    <a:pt x="256826" y="204154"/>
                  </a:cubicBezTo>
                  <a:cubicBezTo>
                    <a:pt x="298473" y="204154"/>
                    <a:pt x="331546" y="237227"/>
                    <a:pt x="331546" y="278874"/>
                  </a:cubicBezTo>
                  <a:close/>
                  <a:moveTo>
                    <a:pt x="300514" y="278874"/>
                  </a:moveTo>
                  <a:cubicBezTo>
                    <a:pt x="300514" y="253559"/>
                    <a:pt x="282141" y="232736"/>
                    <a:pt x="256826" y="232736"/>
                  </a:cubicBezTo>
                  <a:cubicBezTo>
                    <a:pt x="231510" y="232736"/>
                    <a:pt x="213137" y="253151"/>
                    <a:pt x="213137" y="278874"/>
                  </a:cubicBezTo>
                  <a:cubicBezTo>
                    <a:pt x="213137" y="304598"/>
                    <a:pt x="232736" y="325013"/>
                    <a:pt x="256826" y="325013"/>
                  </a:cubicBezTo>
                  <a:cubicBezTo>
                    <a:pt x="280916" y="325013"/>
                    <a:pt x="300514" y="303781"/>
                    <a:pt x="300514" y="278874"/>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grpSp>
      <p:grpSp>
        <p:nvGrpSpPr>
          <p:cNvPr id="124" name="Рисунок 6">
            <a:extLst>
              <a:ext uri="{FF2B5EF4-FFF2-40B4-BE49-F238E27FC236}">
                <a16:creationId xmlns:a16="http://schemas.microsoft.com/office/drawing/2014/main" id="{52257CFB-5132-4261-AA52-74F7F7336564}"/>
              </a:ext>
            </a:extLst>
          </p:cNvPr>
          <p:cNvGrpSpPr/>
          <p:nvPr/>
        </p:nvGrpSpPr>
        <p:grpSpPr>
          <a:xfrm>
            <a:off x="3272024" y="5849033"/>
            <a:ext cx="1109757" cy="454743"/>
            <a:chOff x="2267022" y="5566794"/>
            <a:chExt cx="1045268" cy="428316"/>
          </a:xfrm>
          <a:solidFill>
            <a:srgbClr val="4D4D4F"/>
          </a:solidFill>
        </p:grpSpPr>
        <p:sp>
          <p:nvSpPr>
            <p:cNvPr id="162" name="Полилиния: фигура 23">
              <a:extLst>
                <a:ext uri="{FF2B5EF4-FFF2-40B4-BE49-F238E27FC236}">
                  <a16:creationId xmlns:a16="http://schemas.microsoft.com/office/drawing/2014/main" id="{47B07D8D-FBE5-42F3-B99D-A0F61998CCB1}"/>
                </a:ext>
              </a:extLst>
            </p:cNvPr>
            <p:cNvSpPr/>
            <p:nvPr/>
          </p:nvSpPr>
          <p:spPr>
            <a:xfrm>
              <a:off x="2267022" y="5568019"/>
              <a:ext cx="236818" cy="357269"/>
            </a:xfrm>
            <a:custGeom>
              <a:avLst/>
              <a:gdLst>
                <a:gd name="connsiteX0" fmla="*/ 62471 w 236818"/>
                <a:gd name="connsiteY0" fmla="*/ 336038 h 357269"/>
                <a:gd name="connsiteX1" fmla="*/ 141275 w 236818"/>
                <a:gd name="connsiteY1" fmla="*/ 226611 h 357269"/>
                <a:gd name="connsiteX2" fmla="*/ 111060 w 236818"/>
                <a:gd name="connsiteY2" fmla="*/ 231102 h 357269"/>
                <a:gd name="connsiteX3" fmla="*/ 0 w 236818"/>
                <a:gd name="connsiteY3" fmla="*/ 118001 h 357269"/>
                <a:gd name="connsiteX4" fmla="*/ 118001 w 236818"/>
                <a:gd name="connsiteY4" fmla="*/ 0 h 357269"/>
                <a:gd name="connsiteX5" fmla="*/ 236819 w 236818"/>
                <a:gd name="connsiteY5" fmla="*/ 116776 h 357269"/>
                <a:gd name="connsiteX6" fmla="*/ 208645 w 236818"/>
                <a:gd name="connsiteY6" fmla="*/ 195580 h 357269"/>
                <a:gd name="connsiteX7" fmla="*/ 91869 w 236818"/>
                <a:gd name="connsiteY7" fmla="*/ 357270 h 357269"/>
                <a:gd name="connsiteX8" fmla="*/ 62879 w 236818"/>
                <a:gd name="connsiteY8" fmla="*/ 336038 h 357269"/>
                <a:gd name="connsiteX9" fmla="*/ 37973 w 236818"/>
                <a:gd name="connsiteY9" fmla="*/ 116776 h 357269"/>
                <a:gd name="connsiteX10" fmla="*/ 118818 w 236818"/>
                <a:gd name="connsiteY10" fmla="*/ 195988 h 357269"/>
                <a:gd name="connsiteX11" fmla="*/ 198438 w 236818"/>
                <a:gd name="connsiteY11" fmla="*/ 116776 h 357269"/>
                <a:gd name="connsiteX12" fmla="*/ 118001 w 236818"/>
                <a:gd name="connsiteY12" fmla="*/ 35115 h 357269"/>
                <a:gd name="connsiteX13" fmla="*/ 37564 w 236818"/>
                <a:gd name="connsiteY13" fmla="*/ 116776 h 35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818" h="357269">
                  <a:moveTo>
                    <a:pt x="62471" y="336038"/>
                  </a:moveTo>
                  <a:lnTo>
                    <a:pt x="141275" y="226611"/>
                  </a:lnTo>
                  <a:cubicBezTo>
                    <a:pt x="131475" y="229878"/>
                    <a:pt x="121676" y="231102"/>
                    <a:pt x="111060" y="231102"/>
                  </a:cubicBezTo>
                  <a:cubicBezTo>
                    <a:pt x="45322" y="231102"/>
                    <a:pt x="0" y="181697"/>
                    <a:pt x="0" y="118001"/>
                  </a:cubicBezTo>
                  <a:cubicBezTo>
                    <a:pt x="0" y="49406"/>
                    <a:pt x="49405" y="0"/>
                    <a:pt x="118001" y="0"/>
                  </a:cubicBezTo>
                  <a:cubicBezTo>
                    <a:pt x="198846" y="0"/>
                    <a:pt x="236819" y="62879"/>
                    <a:pt x="236819" y="116776"/>
                  </a:cubicBezTo>
                  <a:cubicBezTo>
                    <a:pt x="236819" y="129434"/>
                    <a:pt x="234369" y="160057"/>
                    <a:pt x="208645" y="195580"/>
                  </a:cubicBezTo>
                  <a:lnTo>
                    <a:pt x="91869" y="357270"/>
                  </a:lnTo>
                  <a:lnTo>
                    <a:pt x="62879" y="336038"/>
                  </a:lnTo>
                  <a:close/>
                  <a:moveTo>
                    <a:pt x="37973" y="116776"/>
                  </a:moveTo>
                  <a:cubicBezTo>
                    <a:pt x="37973" y="162507"/>
                    <a:pt x="71862" y="195988"/>
                    <a:pt x="118818" y="195988"/>
                  </a:cubicBezTo>
                  <a:cubicBezTo>
                    <a:pt x="165773" y="195988"/>
                    <a:pt x="198438" y="161690"/>
                    <a:pt x="198438" y="116776"/>
                  </a:cubicBezTo>
                  <a:cubicBezTo>
                    <a:pt x="198438" y="71862"/>
                    <a:pt x="166181" y="35115"/>
                    <a:pt x="118001" y="35115"/>
                  </a:cubicBezTo>
                  <a:cubicBezTo>
                    <a:pt x="69821" y="35115"/>
                    <a:pt x="37564" y="70637"/>
                    <a:pt x="37564" y="116776"/>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63" name="Полилиния: фигура 24">
              <a:extLst>
                <a:ext uri="{FF2B5EF4-FFF2-40B4-BE49-F238E27FC236}">
                  <a16:creationId xmlns:a16="http://schemas.microsoft.com/office/drawing/2014/main" id="{33A0F224-54F1-44A0-AE49-22BCC0BD7FF9}"/>
                </a:ext>
              </a:extLst>
            </p:cNvPr>
            <p:cNvSpPr/>
            <p:nvPr/>
          </p:nvSpPr>
          <p:spPr>
            <a:xfrm>
              <a:off x="2543446" y="5866493"/>
              <a:ext cx="75945" cy="128617"/>
            </a:xfrm>
            <a:custGeom>
              <a:avLst/>
              <a:gdLst>
                <a:gd name="connsiteX0" fmla="*/ 42056 w 75945"/>
                <a:gd name="connsiteY0" fmla="*/ 0 h 128617"/>
                <a:gd name="connsiteX1" fmla="*/ 75945 w 75945"/>
                <a:gd name="connsiteY1" fmla="*/ 12249 h 128617"/>
                <a:gd name="connsiteX2" fmla="*/ 24090 w 75945"/>
                <a:gd name="connsiteY2" fmla="*/ 128617 h 128617"/>
                <a:gd name="connsiteX3" fmla="*/ 0 w 75945"/>
                <a:gd name="connsiteY3" fmla="*/ 118817 h 128617"/>
                <a:gd name="connsiteX4" fmla="*/ 42056 w 75945"/>
                <a:gd name="connsiteY4" fmla="*/ 0 h 12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45" h="128617">
                  <a:moveTo>
                    <a:pt x="42056" y="0"/>
                  </a:moveTo>
                  <a:lnTo>
                    <a:pt x="75945" y="12249"/>
                  </a:lnTo>
                  <a:lnTo>
                    <a:pt x="24090" y="128617"/>
                  </a:lnTo>
                  <a:lnTo>
                    <a:pt x="0" y="118817"/>
                  </a:lnTo>
                  <a:lnTo>
                    <a:pt x="42056" y="0"/>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64" name="Полилиния: фигура 25">
              <a:extLst>
                <a:ext uri="{FF2B5EF4-FFF2-40B4-BE49-F238E27FC236}">
                  <a16:creationId xmlns:a16="http://schemas.microsoft.com/office/drawing/2014/main" id="{5B1B88EB-D10C-4CF3-B474-F62707543B1E}"/>
                </a:ext>
              </a:extLst>
            </p:cNvPr>
            <p:cNvSpPr/>
            <p:nvPr/>
          </p:nvSpPr>
          <p:spPr>
            <a:xfrm>
              <a:off x="2713302" y="5568019"/>
              <a:ext cx="209870" cy="354819"/>
            </a:xfrm>
            <a:custGeom>
              <a:avLst/>
              <a:gdLst>
                <a:gd name="connsiteX0" fmla="*/ 209870 w 209870"/>
                <a:gd name="connsiteY0" fmla="*/ 253968 h 354819"/>
                <a:gd name="connsiteX1" fmla="*/ 104935 w 209870"/>
                <a:gd name="connsiteY1" fmla="*/ 354820 h 354819"/>
                <a:gd name="connsiteX2" fmla="*/ 0 w 209870"/>
                <a:gd name="connsiteY2" fmla="*/ 253968 h 354819"/>
                <a:gd name="connsiteX3" fmla="*/ 51855 w 209870"/>
                <a:gd name="connsiteY3" fmla="*/ 170265 h 354819"/>
                <a:gd name="connsiteX4" fmla="*/ 10208 w 209870"/>
                <a:gd name="connsiteY4" fmla="*/ 95136 h 354819"/>
                <a:gd name="connsiteX5" fmla="*/ 104935 w 209870"/>
                <a:gd name="connsiteY5" fmla="*/ 0 h 354819"/>
                <a:gd name="connsiteX6" fmla="*/ 199663 w 209870"/>
                <a:gd name="connsiteY6" fmla="*/ 95136 h 354819"/>
                <a:gd name="connsiteX7" fmla="*/ 158015 w 209870"/>
                <a:gd name="connsiteY7" fmla="*/ 170265 h 354819"/>
                <a:gd name="connsiteX8" fmla="*/ 209870 w 209870"/>
                <a:gd name="connsiteY8" fmla="*/ 253968 h 354819"/>
                <a:gd name="connsiteX9" fmla="*/ 171898 w 209870"/>
                <a:gd name="connsiteY9" fmla="*/ 253151 h 354819"/>
                <a:gd name="connsiteX10" fmla="*/ 104935 w 209870"/>
                <a:gd name="connsiteY10" fmla="*/ 187822 h 354819"/>
                <a:gd name="connsiteX11" fmla="*/ 37973 w 209870"/>
                <a:gd name="connsiteY11" fmla="*/ 253151 h 354819"/>
                <a:gd name="connsiteX12" fmla="*/ 104935 w 209870"/>
                <a:gd name="connsiteY12" fmla="*/ 320114 h 354819"/>
                <a:gd name="connsiteX13" fmla="*/ 171898 w 209870"/>
                <a:gd name="connsiteY13" fmla="*/ 253151 h 354819"/>
                <a:gd name="connsiteX14" fmla="*/ 163731 w 209870"/>
                <a:gd name="connsiteY14" fmla="*/ 95544 h 354819"/>
                <a:gd name="connsiteX15" fmla="*/ 104935 w 209870"/>
                <a:gd name="connsiteY15" fmla="*/ 34706 h 354819"/>
                <a:gd name="connsiteX16" fmla="*/ 46139 w 209870"/>
                <a:gd name="connsiteY16" fmla="*/ 95544 h 354819"/>
                <a:gd name="connsiteX17" fmla="*/ 104935 w 209870"/>
                <a:gd name="connsiteY17" fmla="*/ 154749 h 354819"/>
                <a:gd name="connsiteX18" fmla="*/ 163731 w 209870"/>
                <a:gd name="connsiteY18" fmla="*/ 95544 h 35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9870" h="354819">
                  <a:moveTo>
                    <a:pt x="209870" y="253968"/>
                  </a:moveTo>
                  <a:cubicBezTo>
                    <a:pt x="209870" y="307456"/>
                    <a:pt x="174756" y="354820"/>
                    <a:pt x="104935" y="354820"/>
                  </a:cubicBezTo>
                  <a:cubicBezTo>
                    <a:pt x="35115" y="354820"/>
                    <a:pt x="0" y="307456"/>
                    <a:pt x="0" y="253968"/>
                  </a:cubicBezTo>
                  <a:cubicBezTo>
                    <a:pt x="0" y="216812"/>
                    <a:pt x="17149" y="185372"/>
                    <a:pt x="51855" y="170265"/>
                  </a:cubicBezTo>
                  <a:cubicBezTo>
                    <a:pt x="24498" y="154341"/>
                    <a:pt x="10208" y="126984"/>
                    <a:pt x="10208" y="95136"/>
                  </a:cubicBezTo>
                  <a:cubicBezTo>
                    <a:pt x="10208" y="46139"/>
                    <a:pt x="43281" y="0"/>
                    <a:pt x="104935" y="0"/>
                  </a:cubicBezTo>
                  <a:cubicBezTo>
                    <a:pt x="166590" y="0"/>
                    <a:pt x="199663" y="46139"/>
                    <a:pt x="199663" y="95136"/>
                  </a:cubicBezTo>
                  <a:cubicBezTo>
                    <a:pt x="199663" y="126984"/>
                    <a:pt x="185372" y="154341"/>
                    <a:pt x="158015" y="170265"/>
                  </a:cubicBezTo>
                  <a:cubicBezTo>
                    <a:pt x="193130" y="185780"/>
                    <a:pt x="209870" y="217220"/>
                    <a:pt x="209870" y="253968"/>
                  </a:cubicBezTo>
                  <a:close/>
                  <a:moveTo>
                    <a:pt x="171898" y="253151"/>
                  </a:moveTo>
                  <a:cubicBezTo>
                    <a:pt x="171898" y="214362"/>
                    <a:pt x="144133" y="187822"/>
                    <a:pt x="104935" y="187822"/>
                  </a:cubicBezTo>
                  <a:cubicBezTo>
                    <a:pt x="65738" y="187822"/>
                    <a:pt x="37973" y="214770"/>
                    <a:pt x="37973" y="253151"/>
                  </a:cubicBezTo>
                  <a:cubicBezTo>
                    <a:pt x="37973" y="291532"/>
                    <a:pt x="65329" y="320114"/>
                    <a:pt x="104935" y="320114"/>
                  </a:cubicBezTo>
                  <a:cubicBezTo>
                    <a:pt x="144541" y="320114"/>
                    <a:pt x="171898" y="292349"/>
                    <a:pt x="171898" y="253151"/>
                  </a:cubicBezTo>
                  <a:close/>
                  <a:moveTo>
                    <a:pt x="163731" y="95544"/>
                  </a:moveTo>
                  <a:cubicBezTo>
                    <a:pt x="163731" y="57980"/>
                    <a:pt x="136375" y="34706"/>
                    <a:pt x="104935" y="34706"/>
                  </a:cubicBezTo>
                  <a:cubicBezTo>
                    <a:pt x="73495" y="34706"/>
                    <a:pt x="46139" y="57980"/>
                    <a:pt x="46139" y="95544"/>
                  </a:cubicBezTo>
                  <a:cubicBezTo>
                    <a:pt x="46139" y="129434"/>
                    <a:pt x="71454" y="154749"/>
                    <a:pt x="104935" y="154749"/>
                  </a:cubicBezTo>
                  <a:cubicBezTo>
                    <a:pt x="138416" y="154749"/>
                    <a:pt x="163731" y="129434"/>
                    <a:pt x="163731" y="95544"/>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65" name="Полилиния: фигура 26">
              <a:extLst>
                <a:ext uri="{FF2B5EF4-FFF2-40B4-BE49-F238E27FC236}">
                  <a16:creationId xmlns:a16="http://schemas.microsoft.com/office/drawing/2014/main" id="{9661739E-060F-4571-A590-99D8ADEDA5BC}"/>
                </a:ext>
              </a:extLst>
            </p:cNvPr>
            <p:cNvSpPr/>
            <p:nvPr/>
          </p:nvSpPr>
          <p:spPr>
            <a:xfrm>
              <a:off x="2980744" y="5566794"/>
              <a:ext cx="331546" cy="356861"/>
            </a:xfrm>
            <a:custGeom>
              <a:avLst/>
              <a:gdLst>
                <a:gd name="connsiteX0" fmla="*/ 149441 w 331546"/>
                <a:gd name="connsiteY0" fmla="*/ 78395 h 356861"/>
                <a:gd name="connsiteX1" fmla="*/ 74720 w 331546"/>
                <a:gd name="connsiteY1" fmla="*/ 153116 h 356861"/>
                <a:gd name="connsiteX2" fmla="*/ 0 w 331546"/>
                <a:gd name="connsiteY2" fmla="*/ 78395 h 356861"/>
                <a:gd name="connsiteX3" fmla="*/ 74720 w 331546"/>
                <a:gd name="connsiteY3" fmla="*/ 3675 h 356861"/>
                <a:gd name="connsiteX4" fmla="*/ 149441 w 331546"/>
                <a:gd name="connsiteY4" fmla="*/ 78395 h 356861"/>
                <a:gd name="connsiteX5" fmla="*/ 118409 w 331546"/>
                <a:gd name="connsiteY5" fmla="*/ 78395 h 356861"/>
                <a:gd name="connsiteX6" fmla="*/ 74720 w 331546"/>
                <a:gd name="connsiteY6" fmla="*/ 32256 h 356861"/>
                <a:gd name="connsiteX7" fmla="*/ 31031 w 331546"/>
                <a:gd name="connsiteY7" fmla="*/ 78395 h 356861"/>
                <a:gd name="connsiteX8" fmla="*/ 74720 w 331546"/>
                <a:gd name="connsiteY8" fmla="*/ 124534 h 356861"/>
                <a:gd name="connsiteX9" fmla="*/ 118409 w 331546"/>
                <a:gd name="connsiteY9" fmla="*/ 78395 h 356861"/>
                <a:gd name="connsiteX10" fmla="*/ 256009 w 331546"/>
                <a:gd name="connsiteY10" fmla="*/ 0 h 356861"/>
                <a:gd name="connsiteX11" fmla="*/ 276016 w 331546"/>
                <a:gd name="connsiteY11" fmla="*/ 11433 h 356861"/>
                <a:gd name="connsiteX12" fmla="*/ 75945 w 331546"/>
                <a:gd name="connsiteY12" fmla="*/ 356861 h 356861"/>
                <a:gd name="connsiteX13" fmla="*/ 55938 w 331546"/>
                <a:gd name="connsiteY13" fmla="*/ 345020 h 356861"/>
                <a:gd name="connsiteX14" fmla="*/ 256009 w 331546"/>
                <a:gd name="connsiteY14" fmla="*/ 408 h 356861"/>
                <a:gd name="connsiteX15" fmla="*/ 331546 w 331546"/>
                <a:gd name="connsiteY15" fmla="*/ 278874 h 356861"/>
                <a:gd name="connsiteX16" fmla="*/ 256826 w 331546"/>
                <a:gd name="connsiteY16" fmla="*/ 353595 h 356861"/>
                <a:gd name="connsiteX17" fmla="*/ 182105 w 331546"/>
                <a:gd name="connsiteY17" fmla="*/ 278874 h 356861"/>
                <a:gd name="connsiteX18" fmla="*/ 256826 w 331546"/>
                <a:gd name="connsiteY18" fmla="*/ 204154 h 356861"/>
                <a:gd name="connsiteX19" fmla="*/ 331546 w 331546"/>
                <a:gd name="connsiteY19" fmla="*/ 278874 h 356861"/>
                <a:gd name="connsiteX20" fmla="*/ 300515 w 331546"/>
                <a:gd name="connsiteY20" fmla="*/ 278874 h 356861"/>
                <a:gd name="connsiteX21" fmla="*/ 256826 w 331546"/>
                <a:gd name="connsiteY21" fmla="*/ 232736 h 356861"/>
                <a:gd name="connsiteX22" fmla="*/ 213137 w 331546"/>
                <a:gd name="connsiteY22" fmla="*/ 278874 h 356861"/>
                <a:gd name="connsiteX23" fmla="*/ 256826 w 331546"/>
                <a:gd name="connsiteY23" fmla="*/ 325013 h 356861"/>
                <a:gd name="connsiteX24" fmla="*/ 300515 w 331546"/>
                <a:gd name="connsiteY24" fmla="*/ 278874 h 35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1546" h="356861">
                  <a:moveTo>
                    <a:pt x="149441" y="78395"/>
                  </a:moveTo>
                  <a:cubicBezTo>
                    <a:pt x="149441" y="120043"/>
                    <a:pt x="116368" y="153116"/>
                    <a:pt x="74720" y="153116"/>
                  </a:cubicBezTo>
                  <a:cubicBezTo>
                    <a:pt x="33073" y="153116"/>
                    <a:pt x="0" y="120043"/>
                    <a:pt x="0" y="78395"/>
                  </a:cubicBezTo>
                  <a:cubicBezTo>
                    <a:pt x="0" y="36748"/>
                    <a:pt x="33073" y="3675"/>
                    <a:pt x="74720" y="3675"/>
                  </a:cubicBezTo>
                  <a:cubicBezTo>
                    <a:pt x="116368" y="3675"/>
                    <a:pt x="149441" y="36748"/>
                    <a:pt x="149441" y="78395"/>
                  </a:cubicBezTo>
                  <a:close/>
                  <a:moveTo>
                    <a:pt x="118409" y="78395"/>
                  </a:moveTo>
                  <a:cubicBezTo>
                    <a:pt x="118409" y="53080"/>
                    <a:pt x="100035" y="32256"/>
                    <a:pt x="74720" y="32256"/>
                  </a:cubicBezTo>
                  <a:cubicBezTo>
                    <a:pt x="49405" y="32256"/>
                    <a:pt x="31031" y="52672"/>
                    <a:pt x="31031" y="78395"/>
                  </a:cubicBezTo>
                  <a:cubicBezTo>
                    <a:pt x="31031" y="104119"/>
                    <a:pt x="50630" y="124534"/>
                    <a:pt x="74720" y="124534"/>
                  </a:cubicBezTo>
                  <a:cubicBezTo>
                    <a:pt x="98810" y="124534"/>
                    <a:pt x="118409" y="103302"/>
                    <a:pt x="118409" y="78395"/>
                  </a:cubicBezTo>
                  <a:close/>
                  <a:moveTo>
                    <a:pt x="256009" y="0"/>
                  </a:moveTo>
                  <a:lnTo>
                    <a:pt x="276016" y="11433"/>
                  </a:lnTo>
                  <a:lnTo>
                    <a:pt x="75945" y="356861"/>
                  </a:lnTo>
                  <a:lnTo>
                    <a:pt x="55938" y="345020"/>
                  </a:lnTo>
                  <a:lnTo>
                    <a:pt x="256009" y="408"/>
                  </a:lnTo>
                  <a:close/>
                  <a:moveTo>
                    <a:pt x="331546" y="278874"/>
                  </a:moveTo>
                  <a:cubicBezTo>
                    <a:pt x="331546" y="320522"/>
                    <a:pt x="298473" y="353595"/>
                    <a:pt x="256826" y="353595"/>
                  </a:cubicBezTo>
                  <a:cubicBezTo>
                    <a:pt x="215178" y="353595"/>
                    <a:pt x="182105" y="320522"/>
                    <a:pt x="182105" y="278874"/>
                  </a:cubicBezTo>
                  <a:cubicBezTo>
                    <a:pt x="182105" y="237227"/>
                    <a:pt x="215178" y="204154"/>
                    <a:pt x="256826" y="204154"/>
                  </a:cubicBezTo>
                  <a:cubicBezTo>
                    <a:pt x="298473" y="204154"/>
                    <a:pt x="331546" y="237227"/>
                    <a:pt x="331546" y="278874"/>
                  </a:cubicBezTo>
                  <a:close/>
                  <a:moveTo>
                    <a:pt x="300515" y="278874"/>
                  </a:moveTo>
                  <a:cubicBezTo>
                    <a:pt x="300515" y="253559"/>
                    <a:pt x="282141" y="232736"/>
                    <a:pt x="256826" y="232736"/>
                  </a:cubicBezTo>
                  <a:cubicBezTo>
                    <a:pt x="231511" y="232736"/>
                    <a:pt x="213137" y="253151"/>
                    <a:pt x="213137" y="278874"/>
                  </a:cubicBezTo>
                  <a:cubicBezTo>
                    <a:pt x="213137" y="304598"/>
                    <a:pt x="232736" y="325013"/>
                    <a:pt x="256826" y="325013"/>
                  </a:cubicBezTo>
                  <a:cubicBezTo>
                    <a:pt x="280916" y="325013"/>
                    <a:pt x="300515" y="303781"/>
                    <a:pt x="300515" y="278874"/>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grpSp>
      <p:grpSp>
        <p:nvGrpSpPr>
          <p:cNvPr id="125" name="Рисунок 6">
            <a:extLst>
              <a:ext uri="{FF2B5EF4-FFF2-40B4-BE49-F238E27FC236}">
                <a16:creationId xmlns:a16="http://schemas.microsoft.com/office/drawing/2014/main" id="{101D5C43-E57A-417E-9034-0AF8EFD2ADD2}"/>
              </a:ext>
            </a:extLst>
          </p:cNvPr>
          <p:cNvGrpSpPr/>
          <p:nvPr/>
        </p:nvGrpSpPr>
        <p:grpSpPr>
          <a:xfrm>
            <a:off x="4570996" y="6277753"/>
            <a:ext cx="1096322" cy="454741"/>
            <a:chOff x="4917349" y="5970611"/>
            <a:chExt cx="1032610" cy="428315"/>
          </a:xfrm>
          <a:solidFill>
            <a:srgbClr val="4D4D4F"/>
          </a:solidFill>
        </p:grpSpPr>
        <p:sp>
          <p:nvSpPr>
            <p:cNvPr id="158" name="Полилиния: фигура 33">
              <a:extLst>
                <a:ext uri="{FF2B5EF4-FFF2-40B4-BE49-F238E27FC236}">
                  <a16:creationId xmlns:a16="http://schemas.microsoft.com/office/drawing/2014/main" id="{4D3990E8-DE89-4B49-8EDA-61014B37110D}"/>
                </a:ext>
              </a:extLst>
            </p:cNvPr>
            <p:cNvSpPr/>
            <p:nvPr/>
          </p:nvSpPr>
          <p:spPr>
            <a:xfrm>
              <a:off x="4917349" y="5972244"/>
              <a:ext cx="209870" cy="354819"/>
            </a:xfrm>
            <a:custGeom>
              <a:avLst/>
              <a:gdLst>
                <a:gd name="connsiteX0" fmla="*/ 209871 w 209870"/>
                <a:gd name="connsiteY0" fmla="*/ 253968 h 354819"/>
                <a:gd name="connsiteX1" fmla="*/ 104935 w 209870"/>
                <a:gd name="connsiteY1" fmla="*/ 354820 h 354819"/>
                <a:gd name="connsiteX2" fmla="*/ 0 w 209870"/>
                <a:gd name="connsiteY2" fmla="*/ 253968 h 354819"/>
                <a:gd name="connsiteX3" fmla="*/ 51855 w 209870"/>
                <a:gd name="connsiteY3" fmla="*/ 170264 h 354819"/>
                <a:gd name="connsiteX4" fmla="*/ 10208 w 209870"/>
                <a:gd name="connsiteY4" fmla="*/ 95136 h 354819"/>
                <a:gd name="connsiteX5" fmla="*/ 104935 w 209870"/>
                <a:gd name="connsiteY5" fmla="*/ 0 h 354819"/>
                <a:gd name="connsiteX6" fmla="*/ 199663 w 209870"/>
                <a:gd name="connsiteY6" fmla="*/ 95136 h 354819"/>
                <a:gd name="connsiteX7" fmla="*/ 158015 w 209870"/>
                <a:gd name="connsiteY7" fmla="*/ 170264 h 354819"/>
                <a:gd name="connsiteX8" fmla="*/ 209871 w 209870"/>
                <a:gd name="connsiteY8" fmla="*/ 253968 h 354819"/>
                <a:gd name="connsiteX9" fmla="*/ 171898 w 209870"/>
                <a:gd name="connsiteY9" fmla="*/ 252743 h 354819"/>
                <a:gd name="connsiteX10" fmla="*/ 104935 w 209870"/>
                <a:gd name="connsiteY10" fmla="*/ 187414 h 354819"/>
                <a:gd name="connsiteX11" fmla="*/ 37973 w 209870"/>
                <a:gd name="connsiteY11" fmla="*/ 252743 h 354819"/>
                <a:gd name="connsiteX12" fmla="*/ 104935 w 209870"/>
                <a:gd name="connsiteY12" fmla="*/ 319705 h 354819"/>
                <a:gd name="connsiteX13" fmla="*/ 171898 w 209870"/>
                <a:gd name="connsiteY13" fmla="*/ 252743 h 354819"/>
                <a:gd name="connsiteX14" fmla="*/ 163732 w 209870"/>
                <a:gd name="connsiteY14" fmla="*/ 95136 h 354819"/>
                <a:gd name="connsiteX15" fmla="*/ 104935 w 209870"/>
                <a:gd name="connsiteY15" fmla="*/ 34298 h 354819"/>
                <a:gd name="connsiteX16" fmla="*/ 46139 w 209870"/>
                <a:gd name="connsiteY16" fmla="*/ 95136 h 354819"/>
                <a:gd name="connsiteX17" fmla="*/ 104935 w 209870"/>
                <a:gd name="connsiteY17" fmla="*/ 154340 h 354819"/>
                <a:gd name="connsiteX18" fmla="*/ 163732 w 209870"/>
                <a:gd name="connsiteY18" fmla="*/ 95136 h 35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9870" h="354819">
                  <a:moveTo>
                    <a:pt x="209871" y="253968"/>
                  </a:moveTo>
                  <a:cubicBezTo>
                    <a:pt x="209871" y="307456"/>
                    <a:pt x="174756" y="354820"/>
                    <a:pt x="104935" y="354820"/>
                  </a:cubicBezTo>
                  <a:cubicBezTo>
                    <a:pt x="35115" y="354820"/>
                    <a:pt x="0" y="307456"/>
                    <a:pt x="0" y="253968"/>
                  </a:cubicBezTo>
                  <a:cubicBezTo>
                    <a:pt x="0" y="216812"/>
                    <a:pt x="17149" y="185372"/>
                    <a:pt x="51855" y="170264"/>
                  </a:cubicBezTo>
                  <a:cubicBezTo>
                    <a:pt x="24499" y="154340"/>
                    <a:pt x="10208" y="126984"/>
                    <a:pt x="10208" y="95136"/>
                  </a:cubicBezTo>
                  <a:cubicBezTo>
                    <a:pt x="10208" y="46139"/>
                    <a:pt x="43281" y="0"/>
                    <a:pt x="104935" y="0"/>
                  </a:cubicBezTo>
                  <a:cubicBezTo>
                    <a:pt x="166590" y="0"/>
                    <a:pt x="199663" y="46139"/>
                    <a:pt x="199663" y="95136"/>
                  </a:cubicBezTo>
                  <a:cubicBezTo>
                    <a:pt x="199663" y="126984"/>
                    <a:pt x="185372" y="154340"/>
                    <a:pt x="158015" y="170264"/>
                  </a:cubicBezTo>
                  <a:cubicBezTo>
                    <a:pt x="193130" y="185780"/>
                    <a:pt x="209871" y="217220"/>
                    <a:pt x="209871" y="253968"/>
                  </a:cubicBezTo>
                  <a:close/>
                  <a:moveTo>
                    <a:pt x="171898" y="252743"/>
                  </a:moveTo>
                  <a:cubicBezTo>
                    <a:pt x="171898" y="213954"/>
                    <a:pt x="144133" y="187414"/>
                    <a:pt x="104935" y="187414"/>
                  </a:cubicBezTo>
                  <a:cubicBezTo>
                    <a:pt x="65738" y="187414"/>
                    <a:pt x="37973" y="214362"/>
                    <a:pt x="37973" y="252743"/>
                  </a:cubicBezTo>
                  <a:cubicBezTo>
                    <a:pt x="37973" y="291124"/>
                    <a:pt x="65330" y="319705"/>
                    <a:pt x="104935" y="319705"/>
                  </a:cubicBezTo>
                  <a:cubicBezTo>
                    <a:pt x="144541" y="319705"/>
                    <a:pt x="171898" y="291940"/>
                    <a:pt x="171898" y="252743"/>
                  </a:cubicBezTo>
                  <a:close/>
                  <a:moveTo>
                    <a:pt x="163732" y="95136"/>
                  </a:moveTo>
                  <a:cubicBezTo>
                    <a:pt x="163732" y="57572"/>
                    <a:pt x="136375" y="34298"/>
                    <a:pt x="104935" y="34298"/>
                  </a:cubicBezTo>
                  <a:cubicBezTo>
                    <a:pt x="73496" y="34298"/>
                    <a:pt x="46139" y="57572"/>
                    <a:pt x="46139" y="95136"/>
                  </a:cubicBezTo>
                  <a:cubicBezTo>
                    <a:pt x="46139" y="129025"/>
                    <a:pt x="71454" y="154340"/>
                    <a:pt x="104935" y="154340"/>
                  </a:cubicBezTo>
                  <a:cubicBezTo>
                    <a:pt x="138417" y="154340"/>
                    <a:pt x="163732" y="129025"/>
                    <a:pt x="163732" y="95136"/>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59" name="Полилиния: фигура 34">
              <a:extLst>
                <a:ext uri="{FF2B5EF4-FFF2-40B4-BE49-F238E27FC236}">
                  <a16:creationId xmlns:a16="http://schemas.microsoft.com/office/drawing/2014/main" id="{F7DDA633-0070-4EEC-9B59-AA58BAD3F656}"/>
                </a:ext>
              </a:extLst>
            </p:cNvPr>
            <p:cNvSpPr/>
            <p:nvPr/>
          </p:nvSpPr>
          <p:spPr>
            <a:xfrm>
              <a:off x="5180708" y="6270309"/>
              <a:ext cx="75945" cy="128617"/>
            </a:xfrm>
            <a:custGeom>
              <a:avLst/>
              <a:gdLst>
                <a:gd name="connsiteX0" fmla="*/ 42056 w 75945"/>
                <a:gd name="connsiteY0" fmla="*/ 0 h 128617"/>
                <a:gd name="connsiteX1" fmla="*/ 75945 w 75945"/>
                <a:gd name="connsiteY1" fmla="*/ 12249 h 128617"/>
                <a:gd name="connsiteX2" fmla="*/ 24090 w 75945"/>
                <a:gd name="connsiteY2" fmla="*/ 128617 h 128617"/>
                <a:gd name="connsiteX3" fmla="*/ 0 w 75945"/>
                <a:gd name="connsiteY3" fmla="*/ 118817 h 128617"/>
                <a:gd name="connsiteX4" fmla="*/ 42056 w 75945"/>
                <a:gd name="connsiteY4" fmla="*/ 0 h 12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45" h="128617">
                  <a:moveTo>
                    <a:pt x="42056" y="0"/>
                  </a:moveTo>
                  <a:lnTo>
                    <a:pt x="75945" y="12249"/>
                  </a:lnTo>
                  <a:lnTo>
                    <a:pt x="24090" y="128617"/>
                  </a:lnTo>
                  <a:lnTo>
                    <a:pt x="0" y="118817"/>
                  </a:lnTo>
                  <a:lnTo>
                    <a:pt x="42056" y="0"/>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60" name="Полилиния: фигура 35">
              <a:extLst>
                <a:ext uri="{FF2B5EF4-FFF2-40B4-BE49-F238E27FC236}">
                  <a16:creationId xmlns:a16="http://schemas.microsoft.com/office/drawing/2014/main" id="{974F3F3D-C702-4F0E-8F94-3A9BFE432458}"/>
                </a:ext>
              </a:extLst>
            </p:cNvPr>
            <p:cNvSpPr/>
            <p:nvPr/>
          </p:nvSpPr>
          <p:spPr>
            <a:xfrm>
              <a:off x="5342398" y="5971836"/>
              <a:ext cx="208645" cy="355227"/>
            </a:xfrm>
            <a:custGeom>
              <a:avLst/>
              <a:gdLst>
                <a:gd name="connsiteX0" fmla="*/ 11024 w 208645"/>
                <a:gd name="connsiteY0" fmla="*/ 90644 h 355227"/>
                <a:gd name="connsiteX1" fmla="*/ 26948 w 208645"/>
                <a:gd name="connsiteY1" fmla="*/ 40014 h 355227"/>
                <a:gd name="connsiteX2" fmla="*/ 106568 w 208645"/>
                <a:gd name="connsiteY2" fmla="*/ 0 h 355227"/>
                <a:gd name="connsiteX3" fmla="*/ 203338 w 208645"/>
                <a:gd name="connsiteY3" fmla="*/ 92686 h 355227"/>
                <a:gd name="connsiteX4" fmla="*/ 159240 w 208645"/>
                <a:gd name="connsiteY4" fmla="*/ 169039 h 355227"/>
                <a:gd name="connsiteX5" fmla="*/ 208645 w 208645"/>
                <a:gd name="connsiteY5" fmla="*/ 251926 h 355227"/>
                <a:gd name="connsiteX6" fmla="*/ 103302 w 208645"/>
                <a:gd name="connsiteY6" fmla="*/ 355228 h 355227"/>
                <a:gd name="connsiteX7" fmla="*/ 7758 w 208645"/>
                <a:gd name="connsiteY7" fmla="*/ 296023 h 355227"/>
                <a:gd name="connsiteX8" fmla="*/ 0 w 208645"/>
                <a:gd name="connsiteY8" fmla="*/ 260092 h 355227"/>
                <a:gd name="connsiteX9" fmla="*/ 37973 w 208645"/>
                <a:gd name="connsiteY9" fmla="*/ 260092 h 355227"/>
                <a:gd name="connsiteX10" fmla="*/ 50222 w 208645"/>
                <a:gd name="connsiteY10" fmla="*/ 294390 h 355227"/>
                <a:gd name="connsiteX11" fmla="*/ 103302 w 208645"/>
                <a:gd name="connsiteY11" fmla="*/ 320113 h 355227"/>
                <a:gd name="connsiteX12" fmla="*/ 170673 w 208645"/>
                <a:gd name="connsiteY12" fmla="*/ 250701 h 355227"/>
                <a:gd name="connsiteX13" fmla="*/ 136783 w 208645"/>
                <a:gd name="connsiteY13" fmla="*/ 193130 h 355227"/>
                <a:gd name="connsiteX14" fmla="*/ 97586 w 208645"/>
                <a:gd name="connsiteY14" fmla="*/ 185780 h 355227"/>
                <a:gd name="connsiteX15" fmla="*/ 97586 w 208645"/>
                <a:gd name="connsiteY15" fmla="*/ 151890 h 355227"/>
                <a:gd name="connsiteX16" fmla="*/ 136783 w 208645"/>
                <a:gd name="connsiteY16" fmla="*/ 144541 h 355227"/>
                <a:gd name="connsiteX17" fmla="*/ 165773 w 208645"/>
                <a:gd name="connsiteY17" fmla="*/ 93502 h 355227"/>
                <a:gd name="connsiteX18" fmla="*/ 106977 w 208645"/>
                <a:gd name="connsiteY18" fmla="*/ 34706 h 355227"/>
                <a:gd name="connsiteX19" fmla="*/ 62879 w 208645"/>
                <a:gd name="connsiteY19" fmla="*/ 54305 h 355227"/>
                <a:gd name="connsiteX20" fmla="*/ 49405 w 208645"/>
                <a:gd name="connsiteY20" fmla="*/ 90236 h 355227"/>
                <a:gd name="connsiteX21" fmla="*/ 11433 w 208645"/>
                <a:gd name="connsiteY21" fmla="*/ 90236 h 35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645" h="355227">
                  <a:moveTo>
                    <a:pt x="11024" y="90644"/>
                  </a:moveTo>
                  <a:cubicBezTo>
                    <a:pt x="12249" y="71454"/>
                    <a:pt x="18374" y="54305"/>
                    <a:pt x="26948" y="40014"/>
                  </a:cubicBezTo>
                  <a:cubicBezTo>
                    <a:pt x="49405" y="4491"/>
                    <a:pt x="86153" y="0"/>
                    <a:pt x="106568" y="0"/>
                  </a:cubicBezTo>
                  <a:cubicBezTo>
                    <a:pt x="171489" y="0"/>
                    <a:pt x="203338" y="45322"/>
                    <a:pt x="203338" y="92686"/>
                  </a:cubicBezTo>
                  <a:cubicBezTo>
                    <a:pt x="203338" y="117184"/>
                    <a:pt x="193946" y="151482"/>
                    <a:pt x="159240" y="169039"/>
                  </a:cubicBezTo>
                  <a:cubicBezTo>
                    <a:pt x="171081" y="173531"/>
                    <a:pt x="208645" y="192721"/>
                    <a:pt x="208645" y="251926"/>
                  </a:cubicBezTo>
                  <a:cubicBezTo>
                    <a:pt x="208645" y="316439"/>
                    <a:pt x="161690" y="355228"/>
                    <a:pt x="103302" y="355228"/>
                  </a:cubicBezTo>
                  <a:cubicBezTo>
                    <a:pt x="67779" y="355228"/>
                    <a:pt x="26132" y="340120"/>
                    <a:pt x="7758" y="296023"/>
                  </a:cubicBezTo>
                  <a:cubicBezTo>
                    <a:pt x="2450" y="283774"/>
                    <a:pt x="408" y="272341"/>
                    <a:pt x="0" y="260092"/>
                  </a:cubicBezTo>
                  <a:lnTo>
                    <a:pt x="37973" y="260092"/>
                  </a:lnTo>
                  <a:cubicBezTo>
                    <a:pt x="39606" y="272341"/>
                    <a:pt x="43689" y="285407"/>
                    <a:pt x="50222" y="294390"/>
                  </a:cubicBezTo>
                  <a:cubicBezTo>
                    <a:pt x="61655" y="310722"/>
                    <a:pt x="81662" y="320113"/>
                    <a:pt x="103302" y="320113"/>
                  </a:cubicBezTo>
                  <a:cubicBezTo>
                    <a:pt x="141275" y="320113"/>
                    <a:pt x="170673" y="288674"/>
                    <a:pt x="170673" y="250701"/>
                  </a:cubicBezTo>
                  <a:cubicBezTo>
                    <a:pt x="170673" y="231102"/>
                    <a:pt x="162915" y="204970"/>
                    <a:pt x="136783" y="193130"/>
                  </a:cubicBezTo>
                  <a:cubicBezTo>
                    <a:pt x="126167" y="187822"/>
                    <a:pt x="111060" y="185372"/>
                    <a:pt x="97586" y="185780"/>
                  </a:cubicBezTo>
                  <a:lnTo>
                    <a:pt x="97586" y="151890"/>
                  </a:lnTo>
                  <a:cubicBezTo>
                    <a:pt x="111060" y="153116"/>
                    <a:pt x="125759" y="150257"/>
                    <a:pt x="136783" y="144541"/>
                  </a:cubicBezTo>
                  <a:cubicBezTo>
                    <a:pt x="147808" y="138824"/>
                    <a:pt x="165773" y="124534"/>
                    <a:pt x="165773" y="93502"/>
                  </a:cubicBezTo>
                  <a:cubicBezTo>
                    <a:pt x="165773" y="62471"/>
                    <a:pt x="149441" y="34706"/>
                    <a:pt x="106977" y="34706"/>
                  </a:cubicBezTo>
                  <a:cubicBezTo>
                    <a:pt x="93094" y="34706"/>
                    <a:pt x="75945" y="37156"/>
                    <a:pt x="62879" y="54305"/>
                  </a:cubicBezTo>
                  <a:cubicBezTo>
                    <a:pt x="56346" y="62879"/>
                    <a:pt x="50630" y="75945"/>
                    <a:pt x="49405" y="90236"/>
                  </a:cubicBezTo>
                  <a:lnTo>
                    <a:pt x="11433" y="90236"/>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61" name="Полилиния: фигура 36">
              <a:extLst>
                <a:ext uri="{FF2B5EF4-FFF2-40B4-BE49-F238E27FC236}">
                  <a16:creationId xmlns:a16="http://schemas.microsoft.com/office/drawing/2014/main" id="{F2596954-FEAF-49DD-BB87-9C01DC576533}"/>
                </a:ext>
              </a:extLst>
            </p:cNvPr>
            <p:cNvSpPr/>
            <p:nvPr/>
          </p:nvSpPr>
          <p:spPr>
            <a:xfrm>
              <a:off x="5618414" y="5970611"/>
              <a:ext cx="331545" cy="356861"/>
            </a:xfrm>
            <a:custGeom>
              <a:avLst/>
              <a:gdLst>
                <a:gd name="connsiteX0" fmla="*/ 149441 w 331545"/>
                <a:gd name="connsiteY0" fmla="*/ 78395 h 356861"/>
                <a:gd name="connsiteX1" fmla="*/ 74720 w 331545"/>
                <a:gd name="connsiteY1" fmla="*/ 153116 h 356861"/>
                <a:gd name="connsiteX2" fmla="*/ 0 w 331545"/>
                <a:gd name="connsiteY2" fmla="*/ 78395 h 356861"/>
                <a:gd name="connsiteX3" fmla="*/ 74720 w 331545"/>
                <a:gd name="connsiteY3" fmla="*/ 3675 h 356861"/>
                <a:gd name="connsiteX4" fmla="*/ 149441 w 331545"/>
                <a:gd name="connsiteY4" fmla="*/ 78395 h 356861"/>
                <a:gd name="connsiteX5" fmla="*/ 118409 w 331545"/>
                <a:gd name="connsiteY5" fmla="*/ 78395 h 356861"/>
                <a:gd name="connsiteX6" fmla="*/ 74720 w 331545"/>
                <a:gd name="connsiteY6" fmla="*/ 32256 h 356861"/>
                <a:gd name="connsiteX7" fmla="*/ 31031 w 331545"/>
                <a:gd name="connsiteY7" fmla="*/ 78395 h 356861"/>
                <a:gd name="connsiteX8" fmla="*/ 74720 w 331545"/>
                <a:gd name="connsiteY8" fmla="*/ 124534 h 356861"/>
                <a:gd name="connsiteX9" fmla="*/ 118409 w 331545"/>
                <a:gd name="connsiteY9" fmla="*/ 78395 h 356861"/>
                <a:gd name="connsiteX10" fmla="*/ 256009 w 331545"/>
                <a:gd name="connsiteY10" fmla="*/ 0 h 356861"/>
                <a:gd name="connsiteX11" fmla="*/ 276016 w 331545"/>
                <a:gd name="connsiteY11" fmla="*/ 11433 h 356861"/>
                <a:gd name="connsiteX12" fmla="*/ 75945 w 331545"/>
                <a:gd name="connsiteY12" fmla="*/ 356861 h 356861"/>
                <a:gd name="connsiteX13" fmla="*/ 55938 w 331545"/>
                <a:gd name="connsiteY13" fmla="*/ 345020 h 356861"/>
                <a:gd name="connsiteX14" fmla="*/ 256009 w 331545"/>
                <a:gd name="connsiteY14" fmla="*/ 408 h 356861"/>
                <a:gd name="connsiteX15" fmla="*/ 331546 w 331545"/>
                <a:gd name="connsiteY15" fmla="*/ 278874 h 356861"/>
                <a:gd name="connsiteX16" fmla="*/ 256826 w 331545"/>
                <a:gd name="connsiteY16" fmla="*/ 353595 h 356861"/>
                <a:gd name="connsiteX17" fmla="*/ 182105 w 331545"/>
                <a:gd name="connsiteY17" fmla="*/ 278874 h 356861"/>
                <a:gd name="connsiteX18" fmla="*/ 256826 w 331545"/>
                <a:gd name="connsiteY18" fmla="*/ 204154 h 356861"/>
                <a:gd name="connsiteX19" fmla="*/ 331546 w 331545"/>
                <a:gd name="connsiteY19" fmla="*/ 278874 h 356861"/>
                <a:gd name="connsiteX20" fmla="*/ 300515 w 331545"/>
                <a:gd name="connsiteY20" fmla="*/ 278874 h 356861"/>
                <a:gd name="connsiteX21" fmla="*/ 256826 w 331545"/>
                <a:gd name="connsiteY21" fmla="*/ 232736 h 356861"/>
                <a:gd name="connsiteX22" fmla="*/ 213137 w 331545"/>
                <a:gd name="connsiteY22" fmla="*/ 278874 h 356861"/>
                <a:gd name="connsiteX23" fmla="*/ 256826 w 331545"/>
                <a:gd name="connsiteY23" fmla="*/ 325013 h 356861"/>
                <a:gd name="connsiteX24" fmla="*/ 300515 w 331545"/>
                <a:gd name="connsiteY24" fmla="*/ 278874 h 35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1545" h="356861">
                  <a:moveTo>
                    <a:pt x="149441" y="78395"/>
                  </a:moveTo>
                  <a:cubicBezTo>
                    <a:pt x="149441" y="120043"/>
                    <a:pt x="116368" y="153116"/>
                    <a:pt x="74720" y="153116"/>
                  </a:cubicBezTo>
                  <a:cubicBezTo>
                    <a:pt x="33073" y="153116"/>
                    <a:pt x="0" y="120043"/>
                    <a:pt x="0" y="78395"/>
                  </a:cubicBezTo>
                  <a:cubicBezTo>
                    <a:pt x="0" y="36748"/>
                    <a:pt x="33073" y="3675"/>
                    <a:pt x="74720" y="3675"/>
                  </a:cubicBezTo>
                  <a:cubicBezTo>
                    <a:pt x="116368" y="3675"/>
                    <a:pt x="149441" y="36748"/>
                    <a:pt x="149441" y="78395"/>
                  </a:cubicBezTo>
                  <a:close/>
                  <a:moveTo>
                    <a:pt x="118409" y="78395"/>
                  </a:moveTo>
                  <a:cubicBezTo>
                    <a:pt x="118409" y="53080"/>
                    <a:pt x="100035" y="32256"/>
                    <a:pt x="74720" y="32256"/>
                  </a:cubicBezTo>
                  <a:cubicBezTo>
                    <a:pt x="49405" y="32256"/>
                    <a:pt x="31031" y="52672"/>
                    <a:pt x="31031" y="78395"/>
                  </a:cubicBezTo>
                  <a:cubicBezTo>
                    <a:pt x="31031" y="104119"/>
                    <a:pt x="50630" y="124534"/>
                    <a:pt x="74720" y="124534"/>
                  </a:cubicBezTo>
                  <a:cubicBezTo>
                    <a:pt x="98810" y="124534"/>
                    <a:pt x="118409" y="103302"/>
                    <a:pt x="118409" y="78395"/>
                  </a:cubicBezTo>
                  <a:close/>
                  <a:moveTo>
                    <a:pt x="256009" y="0"/>
                  </a:moveTo>
                  <a:lnTo>
                    <a:pt x="276016" y="11433"/>
                  </a:lnTo>
                  <a:lnTo>
                    <a:pt x="75945" y="356861"/>
                  </a:lnTo>
                  <a:lnTo>
                    <a:pt x="55938" y="345020"/>
                  </a:lnTo>
                  <a:lnTo>
                    <a:pt x="256009" y="408"/>
                  </a:lnTo>
                  <a:close/>
                  <a:moveTo>
                    <a:pt x="331546" y="278874"/>
                  </a:moveTo>
                  <a:cubicBezTo>
                    <a:pt x="331546" y="320522"/>
                    <a:pt x="298473" y="353595"/>
                    <a:pt x="256826" y="353595"/>
                  </a:cubicBezTo>
                  <a:cubicBezTo>
                    <a:pt x="215178" y="353595"/>
                    <a:pt x="182105" y="320522"/>
                    <a:pt x="182105" y="278874"/>
                  </a:cubicBezTo>
                  <a:cubicBezTo>
                    <a:pt x="182105" y="237227"/>
                    <a:pt x="215178" y="204154"/>
                    <a:pt x="256826" y="204154"/>
                  </a:cubicBezTo>
                  <a:cubicBezTo>
                    <a:pt x="298473" y="204154"/>
                    <a:pt x="331546" y="237227"/>
                    <a:pt x="331546" y="278874"/>
                  </a:cubicBezTo>
                  <a:close/>
                  <a:moveTo>
                    <a:pt x="300515" y="278874"/>
                  </a:moveTo>
                  <a:cubicBezTo>
                    <a:pt x="300515" y="253559"/>
                    <a:pt x="282141" y="232736"/>
                    <a:pt x="256826" y="232736"/>
                  </a:cubicBezTo>
                  <a:cubicBezTo>
                    <a:pt x="231511" y="232736"/>
                    <a:pt x="213137" y="253151"/>
                    <a:pt x="213137" y="278874"/>
                  </a:cubicBezTo>
                  <a:cubicBezTo>
                    <a:pt x="213137" y="304598"/>
                    <a:pt x="232735" y="325013"/>
                    <a:pt x="256826" y="325013"/>
                  </a:cubicBezTo>
                  <a:cubicBezTo>
                    <a:pt x="280916" y="325013"/>
                    <a:pt x="300515" y="303781"/>
                    <a:pt x="300515" y="278874"/>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grpSp>
      <p:grpSp>
        <p:nvGrpSpPr>
          <p:cNvPr id="126" name="Рисунок 6">
            <a:extLst>
              <a:ext uri="{FF2B5EF4-FFF2-40B4-BE49-F238E27FC236}">
                <a16:creationId xmlns:a16="http://schemas.microsoft.com/office/drawing/2014/main" id="{7C6C3CB7-43A7-4CB0-BE84-19EDF1A6ADBC}"/>
              </a:ext>
            </a:extLst>
          </p:cNvPr>
          <p:cNvGrpSpPr/>
          <p:nvPr/>
        </p:nvGrpSpPr>
        <p:grpSpPr>
          <a:xfrm>
            <a:off x="5938246" y="7240556"/>
            <a:ext cx="1128834" cy="467746"/>
            <a:chOff x="6205152" y="6877463"/>
            <a:chExt cx="1063234" cy="440564"/>
          </a:xfrm>
          <a:solidFill>
            <a:srgbClr val="4D4D4F"/>
          </a:solidFill>
        </p:grpSpPr>
        <p:sp>
          <p:nvSpPr>
            <p:cNvPr id="154" name="Полилиния: фигура 38">
              <a:extLst>
                <a:ext uri="{FF2B5EF4-FFF2-40B4-BE49-F238E27FC236}">
                  <a16:creationId xmlns:a16="http://schemas.microsoft.com/office/drawing/2014/main" id="{C621ED1B-803B-4671-960C-485CC8CC8998}"/>
                </a:ext>
              </a:extLst>
            </p:cNvPr>
            <p:cNvSpPr/>
            <p:nvPr/>
          </p:nvSpPr>
          <p:spPr>
            <a:xfrm>
              <a:off x="6205152" y="6877463"/>
              <a:ext cx="256009" cy="362577"/>
            </a:xfrm>
            <a:custGeom>
              <a:avLst/>
              <a:gdLst>
                <a:gd name="connsiteX0" fmla="*/ 213954 w 256009"/>
                <a:gd name="connsiteY0" fmla="*/ 262542 h 362577"/>
                <a:gd name="connsiteX1" fmla="*/ 256009 w 256009"/>
                <a:gd name="connsiteY1" fmla="*/ 262542 h 362577"/>
                <a:gd name="connsiteX2" fmla="*/ 256009 w 256009"/>
                <a:gd name="connsiteY2" fmla="*/ 297657 h 362577"/>
                <a:gd name="connsiteX3" fmla="*/ 213954 w 256009"/>
                <a:gd name="connsiteY3" fmla="*/ 297657 h 362577"/>
                <a:gd name="connsiteX4" fmla="*/ 213954 w 256009"/>
                <a:gd name="connsiteY4" fmla="*/ 362578 h 362577"/>
                <a:gd name="connsiteX5" fmla="*/ 175981 w 256009"/>
                <a:gd name="connsiteY5" fmla="*/ 362578 h 362577"/>
                <a:gd name="connsiteX6" fmla="*/ 175981 w 256009"/>
                <a:gd name="connsiteY6" fmla="*/ 297657 h 362577"/>
                <a:gd name="connsiteX7" fmla="*/ 0 w 256009"/>
                <a:gd name="connsiteY7" fmla="*/ 297657 h 362577"/>
                <a:gd name="connsiteX8" fmla="*/ 213954 w 256009"/>
                <a:gd name="connsiteY8" fmla="*/ 0 h 362577"/>
                <a:gd name="connsiteX9" fmla="*/ 213954 w 256009"/>
                <a:gd name="connsiteY9" fmla="*/ 262542 h 362577"/>
                <a:gd name="connsiteX10" fmla="*/ 175981 w 256009"/>
                <a:gd name="connsiteY10" fmla="*/ 262542 h 362577"/>
                <a:gd name="connsiteX11" fmla="*/ 175981 w 256009"/>
                <a:gd name="connsiteY11" fmla="*/ 110652 h 362577"/>
                <a:gd name="connsiteX12" fmla="*/ 67371 w 256009"/>
                <a:gd name="connsiteY12" fmla="*/ 262542 h 362577"/>
                <a:gd name="connsiteX13" fmla="*/ 175981 w 256009"/>
                <a:gd name="connsiteY13" fmla="*/ 262542 h 3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009" h="362577">
                  <a:moveTo>
                    <a:pt x="213954" y="262542"/>
                  </a:moveTo>
                  <a:lnTo>
                    <a:pt x="256009" y="262542"/>
                  </a:lnTo>
                  <a:lnTo>
                    <a:pt x="256009" y="297657"/>
                  </a:lnTo>
                  <a:lnTo>
                    <a:pt x="213954" y="297657"/>
                  </a:lnTo>
                  <a:lnTo>
                    <a:pt x="213954" y="362578"/>
                  </a:lnTo>
                  <a:lnTo>
                    <a:pt x="175981" y="362578"/>
                  </a:lnTo>
                  <a:lnTo>
                    <a:pt x="175981" y="297657"/>
                  </a:lnTo>
                  <a:lnTo>
                    <a:pt x="0" y="297657"/>
                  </a:lnTo>
                  <a:lnTo>
                    <a:pt x="213954" y="0"/>
                  </a:lnTo>
                  <a:lnTo>
                    <a:pt x="213954" y="262542"/>
                  </a:lnTo>
                  <a:close/>
                  <a:moveTo>
                    <a:pt x="175981" y="262542"/>
                  </a:moveTo>
                  <a:lnTo>
                    <a:pt x="175981" y="110652"/>
                  </a:lnTo>
                  <a:lnTo>
                    <a:pt x="67371" y="262542"/>
                  </a:lnTo>
                  <a:lnTo>
                    <a:pt x="175981" y="262542"/>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55" name="Полилиния: фигура 39">
              <a:extLst>
                <a:ext uri="{FF2B5EF4-FFF2-40B4-BE49-F238E27FC236}">
                  <a16:creationId xmlns:a16="http://schemas.microsoft.com/office/drawing/2014/main" id="{4C2BDA52-6911-4E3E-B63F-2C1351834B18}"/>
                </a:ext>
              </a:extLst>
            </p:cNvPr>
            <p:cNvSpPr/>
            <p:nvPr/>
          </p:nvSpPr>
          <p:spPr>
            <a:xfrm>
              <a:off x="6499543" y="7189410"/>
              <a:ext cx="75945" cy="128617"/>
            </a:xfrm>
            <a:custGeom>
              <a:avLst/>
              <a:gdLst>
                <a:gd name="connsiteX0" fmla="*/ 42056 w 75945"/>
                <a:gd name="connsiteY0" fmla="*/ 0 h 128617"/>
                <a:gd name="connsiteX1" fmla="*/ 75945 w 75945"/>
                <a:gd name="connsiteY1" fmla="*/ 12249 h 128617"/>
                <a:gd name="connsiteX2" fmla="*/ 24090 w 75945"/>
                <a:gd name="connsiteY2" fmla="*/ 128617 h 128617"/>
                <a:gd name="connsiteX3" fmla="*/ 0 w 75945"/>
                <a:gd name="connsiteY3" fmla="*/ 118818 h 128617"/>
                <a:gd name="connsiteX4" fmla="*/ 42056 w 75945"/>
                <a:gd name="connsiteY4" fmla="*/ 0 h 12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45" h="128617">
                  <a:moveTo>
                    <a:pt x="42056" y="0"/>
                  </a:moveTo>
                  <a:lnTo>
                    <a:pt x="75945" y="12249"/>
                  </a:lnTo>
                  <a:lnTo>
                    <a:pt x="24090" y="128617"/>
                  </a:lnTo>
                  <a:lnTo>
                    <a:pt x="0" y="118818"/>
                  </a:lnTo>
                  <a:lnTo>
                    <a:pt x="42056" y="0"/>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56" name="Полилиния: фигура 40">
              <a:extLst>
                <a:ext uri="{FF2B5EF4-FFF2-40B4-BE49-F238E27FC236}">
                  <a16:creationId xmlns:a16="http://schemas.microsoft.com/office/drawing/2014/main" id="{D6035BA5-E224-4B05-A32F-0A22D8F1A573}"/>
                </a:ext>
              </a:extLst>
            </p:cNvPr>
            <p:cNvSpPr/>
            <p:nvPr/>
          </p:nvSpPr>
          <p:spPr>
            <a:xfrm>
              <a:off x="6638367" y="6877463"/>
              <a:ext cx="256009" cy="362577"/>
            </a:xfrm>
            <a:custGeom>
              <a:avLst/>
              <a:gdLst>
                <a:gd name="connsiteX0" fmla="*/ 213954 w 256009"/>
                <a:gd name="connsiteY0" fmla="*/ 262542 h 362577"/>
                <a:gd name="connsiteX1" fmla="*/ 256009 w 256009"/>
                <a:gd name="connsiteY1" fmla="*/ 262542 h 362577"/>
                <a:gd name="connsiteX2" fmla="*/ 256009 w 256009"/>
                <a:gd name="connsiteY2" fmla="*/ 297657 h 362577"/>
                <a:gd name="connsiteX3" fmla="*/ 213954 w 256009"/>
                <a:gd name="connsiteY3" fmla="*/ 297657 h 362577"/>
                <a:gd name="connsiteX4" fmla="*/ 213954 w 256009"/>
                <a:gd name="connsiteY4" fmla="*/ 362578 h 362577"/>
                <a:gd name="connsiteX5" fmla="*/ 175981 w 256009"/>
                <a:gd name="connsiteY5" fmla="*/ 362578 h 362577"/>
                <a:gd name="connsiteX6" fmla="*/ 175981 w 256009"/>
                <a:gd name="connsiteY6" fmla="*/ 297657 h 362577"/>
                <a:gd name="connsiteX7" fmla="*/ 0 w 256009"/>
                <a:gd name="connsiteY7" fmla="*/ 297657 h 362577"/>
                <a:gd name="connsiteX8" fmla="*/ 213954 w 256009"/>
                <a:gd name="connsiteY8" fmla="*/ 0 h 362577"/>
                <a:gd name="connsiteX9" fmla="*/ 213954 w 256009"/>
                <a:gd name="connsiteY9" fmla="*/ 262542 h 362577"/>
                <a:gd name="connsiteX10" fmla="*/ 175981 w 256009"/>
                <a:gd name="connsiteY10" fmla="*/ 262542 h 362577"/>
                <a:gd name="connsiteX11" fmla="*/ 175981 w 256009"/>
                <a:gd name="connsiteY11" fmla="*/ 110652 h 362577"/>
                <a:gd name="connsiteX12" fmla="*/ 67371 w 256009"/>
                <a:gd name="connsiteY12" fmla="*/ 262542 h 362577"/>
                <a:gd name="connsiteX13" fmla="*/ 175981 w 256009"/>
                <a:gd name="connsiteY13" fmla="*/ 262542 h 3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009" h="362577">
                  <a:moveTo>
                    <a:pt x="213954" y="262542"/>
                  </a:moveTo>
                  <a:lnTo>
                    <a:pt x="256009" y="262542"/>
                  </a:lnTo>
                  <a:lnTo>
                    <a:pt x="256009" y="297657"/>
                  </a:lnTo>
                  <a:lnTo>
                    <a:pt x="213954" y="297657"/>
                  </a:lnTo>
                  <a:lnTo>
                    <a:pt x="213954" y="362578"/>
                  </a:lnTo>
                  <a:lnTo>
                    <a:pt x="175981" y="362578"/>
                  </a:lnTo>
                  <a:lnTo>
                    <a:pt x="175981" y="297657"/>
                  </a:lnTo>
                  <a:lnTo>
                    <a:pt x="0" y="297657"/>
                  </a:lnTo>
                  <a:lnTo>
                    <a:pt x="213954" y="0"/>
                  </a:lnTo>
                  <a:lnTo>
                    <a:pt x="213954" y="262542"/>
                  </a:lnTo>
                  <a:close/>
                  <a:moveTo>
                    <a:pt x="175981" y="262542"/>
                  </a:moveTo>
                  <a:lnTo>
                    <a:pt x="175981" y="110652"/>
                  </a:lnTo>
                  <a:lnTo>
                    <a:pt x="67371" y="262542"/>
                  </a:lnTo>
                  <a:lnTo>
                    <a:pt x="175981" y="262542"/>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57" name="Полилиния: фигура 41">
              <a:extLst>
                <a:ext uri="{FF2B5EF4-FFF2-40B4-BE49-F238E27FC236}">
                  <a16:creationId xmlns:a16="http://schemas.microsoft.com/office/drawing/2014/main" id="{8651F622-A9FF-4F8F-9741-2ADAD4C6199F}"/>
                </a:ext>
              </a:extLst>
            </p:cNvPr>
            <p:cNvSpPr/>
            <p:nvPr/>
          </p:nvSpPr>
          <p:spPr>
            <a:xfrm>
              <a:off x="6936840" y="6889712"/>
              <a:ext cx="331546" cy="356861"/>
            </a:xfrm>
            <a:custGeom>
              <a:avLst/>
              <a:gdLst>
                <a:gd name="connsiteX0" fmla="*/ 149441 w 331546"/>
                <a:gd name="connsiteY0" fmla="*/ 78395 h 356861"/>
                <a:gd name="connsiteX1" fmla="*/ 74720 w 331546"/>
                <a:gd name="connsiteY1" fmla="*/ 153116 h 356861"/>
                <a:gd name="connsiteX2" fmla="*/ 0 w 331546"/>
                <a:gd name="connsiteY2" fmla="*/ 78395 h 356861"/>
                <a:gd name="connsiteX3" fmla="*/ 74720 w 331546"/>
                <a:gd name="connsiteY3" fmla="*/ 3675 h 356861"/>
                <a:gd name="connsiteX4" fmla="*/ 149441 w 331546"/>
                <a:gd name="connsiteY4" fmla="*/ 78395 h 356861"/>
                <a:gd name="connsiteX5" fmla="*/ 118410 w 331546"/>
                <a:gd name="connsiteY5" fmla="*/ 78395 h 356861"/>
                <a:gd name="connsiteX6" fmla="*/ 74720 w 331546"/>
                <a:gd name="connsiteY6" fmla="*/ 32256 h 356861"/>
                <a:gd name="connsiteX7" fmla="*/ 31032 w 331546"/>
                <a:gd name="connsiteY7" fmla="*/ 78395 h 356861"/>
                <a:gd name="connsiteX8" fmla="*/ 74720 w 331546"/>
                <a:gd name="connsiteY8" fmla="*/ 124534 h 356861"/>
                <a:gd name="connsiteX9" fmla="*/ 118410 w 331546"/>
                <a:gd name="connsiteY9" fmla="*/ 78395 h 356861"/>
                <a:gd name="connsiteX10" fmla="*/ 256009 w 331546"/>
                <a:gd name="connsiteY10" fmla="*/ 0 h 356861"/>
                <a:gd name="connsiteX11" fmla="*/ 276017 w 331546"/>
                <a:gd name="connsiteY11" fmla="*/ 11433 h 356861"/>
                <a:gd name="connsiteX12" fmla="*/ 75945 w 331546"/>
                <a:gd name="connsiteY12" fmla="*/ 356861 h 356861"/>
                <a:gd name="connsiteX13" fmla="*/ 55939 w 331546"/>
                <a:gd name="connsiteY13" fmla="*/ 345020 h 356861"/>
                <a:gd name="connsiteX14" fmla="*/ 256009 w 331546"/>
                <a:gd name="connsiteY14" fmla="*/ 408 h 356861"/>
                <a:gd name="connsiteX15" fmla="*/ 331547 w 331546"/>
                <a:gd name="connsiteY15" fmla="*/ 278874 h 356861"/>
                <a:gd name="connsiteX16" fmla="*/ 256826 w 331546"/>
                <a:gd name="connsiteY16" fmla="*/ 353595 h 356861"/>
                <a:gd name="connsiteX17" fmla="*/ 182106 w 331546"/>
                <a:gd name="connsiteY17" fmla="*/ 278874 h 356861"/>
                <a:gd name="connsiteX18" fmla="*/ 256826 w 331546"/>
                <a:gd name="connsiteY18" fmla="*/ 204154 h 356861"/>
                <a:gd name="connsiteX19" fmla="*/ 331547 w 331546"/>
                <a:gd name="connsiteY19" fmla="*/ 278874 h 356861"/>
                <a:gd name="connsiteX20" fmla="*/ 300515 w 331546"/>
                <a:gd name="connsiteY20" fmla="*/ 278874 h 356861"/>
                <a:gd name="connsiteX21" fmla="*/ 256826 w 331546"/>
                <a:gd name="connsiteY21" fmla="*/ 232735 h 356861"/>
                <a:gd name="connsiteX22" fmla="*/ 213137 w 331546"/>
                <a:gd name="connsiteY22" fmla="*/ 278874 h 356861"/>
                <a:gd name="connsiteX23" fmla="*/ 256826 w 331546"/>
                <a:gd name="connsiteY23" fmla="*/ 325013 h 356861"/>
                <a:gd name="connsiteX24" fmla="*/ 300515 w 331546"/>
                <a:gd name="connsiteY24" fmla="*/ 278874 h 35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1546" h="356861">
                  <a:moveTo>
                    <a:pt x="149441" y="78395"/>
                  </a:moveTo>
                  <a:cubicBezTo>
                    <a:pt x="149441" y="120043"/>
                    <a:pt x="116368" y="153116"/>
                    <a:pt x="74720" y="153116"/>
                  </a:cubicBezTo>
                  <a:cubicBezTo>
                    <a:pt x="33073" y="153116"/>
                    <a:pt x="0" y="120043"/>
                    <a:pt x="0" y="78395"/>
                  </a:cubicBezTo>
                  <a:cubicBezTo>
                    <a:pt x="0" y="36747"/>
                    <a:pt x="33073" y="3675"/>
                    <a:pt x="74720" y="3675"/>
                  </a:cubicBezTo>
                  <a:cubicBezTo>
                    <a:pt x="116368" y="3675"/>
                    <a:pt x="149441" y="36747"/>
                    <a:pt x="149441" y="78395"/>
                  </a:cubicBezTo>
                  <a:close/>
                  <a:moveTo>
                    <a:pt x="118410" y="78395"/>
                  </a:moveTo>
                  <a:cubicBezTo>
                    <a:pt x="118410" y="53080"/>
                    <a:pt x="100035" y="32256"/>
                    <a:pt x="74720" y="32256"/>
                  </a:cubicBezTo>
                  <a:cubicBezTo>
                    <a:pt x="49406" y="32256"/>
                    <a:pt x="31032" y="52671"/>
                    <a:pt x="31032" y="78395"/>
                  </a:cubicBezTo>
                  <a:cubicBezTo>
                    <a:pt x="31032" y="104119"/>
                    <a:pt x="50630" y="124534"/>
                    <a:pt x="74720" y="124534"/>
                  </a:cubicBezTo>
                  <a:cubicBezTo>
                    <a:pt x="98810" y="124534"/>
                    <a:pt x="118410" y="103302"/>
                    <a:pt x="118410" y="78395"/>
                  </a:cubicBezTo>
                  <a:close/>
                  <a:moveTo>
                    <a:pt x="256009" y="0"/>
                  </a:moveTo>
                  <a:lnTo>
                    <a:pt x="276017" y="11433"/>
                  </a:lnTo>
                  <a:lnTo>
                    <a:pt x="75945" y="356861"/>
                  </a:lnTo>
                  <a:lnTo>
                    <a:pt x="55939" y="345020"/>
                  </a:lnTo>
                  <a:lnTo>
                    <a:pt x="256009" y="408"/>
                  </a:lnTo>
                  <a:close/>
                  <a:moveTo>
                    <a:pt x="331547" y="278874"/>
                  </a:moveTo>
                  <a:cubicBezTo>
                    <a:pt x="331547" y="320522"/>
                    <a:pt x="298473" y="353595"/>
                    <a:pt x="256826" y="353595"/>
                  </a:cubicBezTo>
                  <a:cubicBezTo>
                    <a:pt x="215178" y="353595"/>
                    <a:pt x="182106" y="320522"/>
                    <a:pt x="182106" y="278874"/>
                  </a:cubicBezTo>
                  <a:cubicBezTo>
                    <a:pt x="182106" y="237227"/>
                    <a:pt x="215178" y="204154"/>
                    <a:pt x="256826" y="204154"/>
                  </a:cubicBezTo>
                  <a:cubicBezTo>
                    <a:pt x="298473" y="204154"/>
                    <a:pt x="331547" y="237227"/>
                    <a:pt x="331547" y="278874"/>
                  </a:cubicBezTo>
                  <a:close/>
                  <a:moveTo>
                    <a:pt x="300515" y="278874"/>
                  </a:moveTo>
                  <a:cubicBezTo>
                    <a:pt x="300515" y="253560"/>
                    <a:pt x="282141" y="232735"/>
                    <a:pt x="256826" y="232735"/>
                  </a:cubicBezTo>
                  <a:cubicBezTo>
                    <a:pt x="231511" y="232735"/>
                    <a:pt x="213137" y="253151"/>
                    <a:pt x="213137" y="278874"/>
                  </a:cubicBezTo>
                  <a:cubicBezTo>
                    <a:pt x="213137" y="304598"/>
                    <a:pt x="232735" y="325013"/>
                    <a:pt x="256826" y="325013"/>
                  </a:cubicBezTo>
                  <a:cubicBezTo>
                    <a:pt x="280916" y="325013"/>
                    <a:pt x="300515" y="303781"/>
                    <a:pt x="300515" y="278874"/>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grpSp>
      <p:grpSp>
        <p:nvGrpSpPr>
          <p:cNvPr id="127" name="Рисунок 6">
            <a:extLst>
              <a:ext uri="{FF2B5EF4-FFF2-40B4-BE49-F238E27FC236}">
                <a16:creationId xmlns:a16="http://schemas.microsoft.com/office/drawing/2014/main" id="{EA6FEFD4-A616-48BA-8891-73D1C56F625B}"/>
              </a:ext>
            </a:extLst>
          </p:cNvPr>
          <p:cNvGrpSpPr/>
          <p:nvPr/>
        </p:nvGrpSpPr>
        <p:grpSpPr>
          <a:xfrm>
            <a:off x="7338428" y="7240556"/>
            <a:ext cx="1128830" cy="467746"/>
            <a:chOff x="7523987" y="6877463"/>
            <a:chExt cx="1063233" cy="440564"/>
          </a:xfrm>
          <a:solidFill>
            <a:srgbClr val="4D4D4F"/>
          </a:solidFill>
        </p:grpSpPr>
        <p:sp>
          <p:nvSpPr>
            <p:cNvPr id="150" name="Полилиния: фигура 43">
              <a:extLst>
                <a:ext uri="{FF2B5EF4-FFF2-40B4-BE49-F238E27FC236}">
                  <a16:creationId xmlns:a16="http://schemas.microsoft.com/office/drawing/2014/main" id="{36D79E95-99DF-4FFF-B100-5E3CA77C96F9}"/>
                </a:ext>
              </a:extLst>
            </p:cNvPr>
            <p:cNvSpPr/>
            <p:nvPr/>
          </p:nvSpPr>
          <p:spPr>
            <a:xfrm>
              <a:off x="7523987" y="6877463"/>
              <a:ext cx="256009" cy="362577"/>
            </a:xfrm>
            <a:custGeom>
              <a:avLst/>
              <a:gdLst>
                <a:gd name="connsiteX0" fmla="*/ 213954 w 256009"/>
                <a:gd name="connsiteY0" fmla="*/ 262542 h 362577"/>
                <a:gd name="connsiteX1" fmla="*/ 256009 w 256009"/>
                <a:gd name="connsiteY1" fmla="*/ 262542 h 362577"/>
                <a:gd name="connsiteX2" fmla="*/ 256009 w 256009"/>
                <a:gd name="connsiteY2" fmla="*/ 297657 h 362577"/>
                <a:gd name="connsiteX3" fmla="*/ 213954 w 256009"/>
                <a:gd name="connsiteY3" fmla="*/ 297657 h 362577"/>
                <a:gd name="connsiteX4" fmla="*/ 213954 w 256009"/>
                <a:gd name="connsiteY4" fmla="*/ 362578 h 362577"/>
                <a:gd name="connsiteX5" fmla="*/ 175981 w 256009"/>
                <a:gd name="connsiteY5" fmla="*/ 362578 h 362577"/>
                <a:gd name="connsiteX6" fmla="*/ 175981 w 256009"/>
                <a:gd name="connsiteY6" fmla="*/ 297657 h 362577"/>
                <a:gd name="connsiteX7" fmla="*/ 0 w 256009"/>
                <a:gd name="connsiteY7" fmla="*/ 297657 h 362577"/>
                <a:gd name="connsiteX8" fmla="*/ 213954 w 256009"/>
                <a:gd name="connsiteY8" fmla="*/ 0 h 362577"/>
                <a:gd name="connsiteX9" fmla="*/ 213954 w 256009"/>
                <a:gd name="connsiteY9" fmla="*/ 262542 h 362577"/>
                <a:gd name="connsiteX10" fmla="*/ 175981 w 256009"/>
                <a:gd name="connsiteY10" fmla="*/ 262542 h 362577"/>
                <a:gd name="connsiteX11" fmla="*/ 175981 w 256009"/>
                <a:gd name="connsiteY11" fmla="*/ 110652 h 362577"/>
                <a:gd name="connsiteX12" fmla="*/ 67371 w 256009"/>
                <a:gd name="connsiteY12" fmla="*/ 262542 h 362577"/>
                <a:gd name="connsiteX13" fmla="*/ 175981 w 256009"/>
                <a:gd name="connsiteY13" fmla="*/ 262542 h 3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009" h="362577">
                  <a:moveTo>
                    <a:pt x="213954" y="262542"/>
                  </a:moveTo>
                  <a:lnTo>
                    <a:pt x="256009" y="262542"/>
                  </a:lnTo>
                  <a:lnTo>
                    <a:pt x="256009" y="297657"/>
                  </a:lnTo>
                  <a:lnTo>
                    <a:pt x="213954" y="297657"/>
                  </a:lnTo>
                  <a:lnTo>
                    <a:pt x="213954" y="362578"/>
                  </a:lnTo>
                  <a:lnTo>
                    <a:pt x="175981" y="362578"/>
                  </a:lnTo>
                  <a:lnTo>
                    <a:pt x="175981" y="297657"/>
                  </a:lnTo>
                  <a:lnTo>
                    <a:pt x="0" y="297657"/>
                  </a:lnTo>
                  <a:lnTo>
                    <a:pt x="213954" y="0"/>
                  </a:lnTo>
                  <a:lnTo>
                    <a:pt x="213954" y="262542"/>
                  </a:lnTo>
                  <a:close/>
                  <a:moveTo>
                    <a:pt x="175981" y="262542"/>
                  </a:moveTo>
                  <a:lnTo>
                    <a:pt x="175981" y="110652"/>
                  </a:lnTo>
                  <a:lnTo>
                    <a:pt x="67371" y="262542"/>
                  </a:lnTo>
                  <a:lnTo>
                    <a:pt x="175981" y="262542"/>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51" name="Полилиния: фигура 44">
              <a:extLst>
                <a:ext uri="{FF2B5EF4-FFF2-40B4-BE49-F238E27FC236}">
                  <a16:creationId xmlns:a16="http://schemas.microsoft.com/office/drawing/2014/main" id="{7FC8B263-9469-4C84-86E9-DBAB6A7BF47E}"/>
                </a:ext>
              </a:extLst>
            </p:cNvPr>
            <p:cNvSpPr/>
            <p:nvPr/>
          </p:nvSpPr>
          <p:spPr>
            <a:xfrm>
              <a:off x="7817969" y="7189410"/>
              <a:ext cx="75945" cy="128617"/>
            </a:xfrm>
            <a:custGeom>
              <a:avLst/>
              <a:gdLst>
                <a:gd name="connsiteX0" fmla="*/ 42056 w 75945"/>
                <a:gd name="connsiteY0" fmla="*/ 0 h 128617"/>
                <a:gd name="connsiteX1" fmla="*/ 75945 w 75945"/>
                <a:gd name="connsiteY1" fmla="*/ 12249 h 128617"/>
                <a:gd name="connsiteX2" fmla="*/ 24090 w 75945"/>
                <a:gd name="connsiteY2" fmla="*/ 128617 h 128617"/>
                <a:gd name="connsiteX3" fmla="*/ 0 w 75945"/>
                <a:gd name="connsiteY3" fmla="*/ 118818 h 128617"/>
                <a:gd name="connsiteX4" fmla="*/ 42056 w 75945"/>
                <a:gd name="connsiteY4" fmla="*/ 0 h 12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45" h="128617">
                  <a:moveTo>
                    <a:pt x="42056" y="0"/>
                  </a:moveTo>
                  <a:lnTo>
                    <a:pt x="75945" y="12249"/>
                  </a:lnTo>
                  <a:lnTo>
                    <a:pt x="24090" y="128617"/>
                  </a:lnTo>
                  <a:lnTo>
                    <a:pt x="0" y="118818"/>
                  </a:lnTo>
                  <a:lnTo>
                    <a:pt x="42056" y="0"/>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52" name="Полилиния: фигура 45">
              <a:extLst>
                <a:ext uri="{FF2B5EF4-FFF2-40B4-BE49-F238E27FC236}">
                  <a16:creationId xmlns:a16="http://schemas.microsoft.com/office/drawing/2014/main" id="{CF44B4D8-62A1-48B5-885F-35057B50ABF4}"/>
                </a:ext>
              </a:extLst>
            </p:cNvPr>
            <p:cNvSpPr/>
            <p:nvPr/>
          </p:nvSpPr>
          <p:spPr>
            <a:xfrm>
              <a:off x="7970268" y="6890529"/>
              <a:ext cx="244984" cy="355227"/>
            </a:xfrm>
            <a:custGeom>
              <a:avLst/>
              <a:gdLst>
                <a:gd name="connsiteX0" fmla="*/ 34298 w 244984"/>
                <a:gd name="connsiteY0" fmla="*/ 303781 h 355227"/>
                <a:gd name="connsiteX1" fmla="*/ 0 w 244984"/>
                <a:gd name="connsiteY1" fmla="*/ 177614 h 355227"/>
                <a:gd name="connsiteX2" fmla="*/ 34298 w 244984"/>
                <a:gd name="connsiteY2" fmla="*/ 51447 h 355227"/>
                <a:gd name="connsiteX3" fmla="*/ 122492 w 244984"/>
                <a:gd name="connsiteY3" fmla="*/ 0 h 355227"/>
                <a:gd name="connsiteX4" fmla="*/ 210687 w 244984"/>
                <a:gd name="connsiteY4" fmla="*/ 51447 h 355227"/>
                <a:gd name="connsiteX5" fmla="*/ 244985 w 244984"/>
                <a:gd name="connsiteY5" fmla="*/ 177614 h 355227"/>
                <a:gd name="connsiteX6" fmla="*/ 210687 w 244984"/>
                <a:gd name="connsiteY6" fmla="*/ 303781 h 355227"/>
                <a:gd name="connsiteX7" fmla="*/ 122492 w 244984"/>
                <a:gd name="connsiteY7" fmla="*/ 355228 h 355227"/>
                <a:gd name="connsiteX8" fmla="*/ 34298 w 244984"/>
                <a:gd name="connsiteY8" fmla="*/ 303781 h 355227"/>
                <a:gd name="connsiteX9" fmla="*/ 63288 w 244984"/>
                <a:gd name="connsiteY9" fmla="*/ 73087 h 355227"/>
                <a:gd name="connsiteX10" fmla="*/ 37973 w 244984"/>
                <a:gd name="connsiteY10" fmla="*/ 177614 h 355227"/>
                <a:gd name="connsiteX11" fmla="*/ 63288 w 244984"/>
                <a:gd name="connsiteY11" fmla="*/ 282141 h 355227"/>
                <a:gd name="connsiteX12" fmla="*/ 122492 w 244984"/>
                <a:gd name="connsiteY12" fmla="*/ 320113 h 355227"/>
                <a:gd name="connsiteX13" fmla="*/ 181698 w 244984"/>
                <a:gd name="connsiteY13" fmla="*/ 282141 h 355227"/>
                <a:gd name="connsiteX14" fmla="*/ 207012 w 244984"/>
                <a:gd name="connsiteY14" fmla="*/ 177614 h 355227"/>
                <a:gd name="connsiteX15" fmla="*/ 181698 w 244984"/>
                <a:gd name="connsiteY15" fmla="*/ 73087 h 355227"/>
                <a:gd name="connsiteX16" fmla="*/ 122492 w 244984"/>
                <a:gd name="connsiteY16" fmla="*/ 35115 h 355227"/>
                <a:gd name="connsiteX17" fmla="*/ 63288 w 244984"/>
                <a:gd name="connsiteY17" fmla="*/ 73087 h 35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984" h="355227">
                  <a:moveTo>
                    <a:pt x="34298" y="303781"/>
                  </a:moveTo>
                  <a:cubicBezTo>
                    <a:pt x="11841" y="270708"/>
                    <a:pt x="0" y="226611"/>
                    <a:pt x="0" y="177614"/>
                  </a:cubicBezTo>
                  <a:cubicBezTo>
                    <a:pt x="0" y="128617"/>
                    <a:pt x="11841" y="84519"/>
                    <a:pt x="34298" y="51447"/>
                  </a:cubicBezTo>
                  <a:cubicBezTo>
                    <a:pt x="60430" y="13474"/>
                    <a:pt x="95136" y="0"/>
                    <a:pt x="122492" y="0"/>
                  </a:cubicBezTo>
                  <a:cubicBezTo>
                    <a:pt x="149850" y="0"/>
                    <a:pt x="184147" y="13474"/>
                    <a:pt x="210687" y="51447"/>
                  </a:cubicBezTo>
                  <a:cubicBezTo>
                    <a:pt x="233144" y="84519"/>
                    <a:pt x="244985" y="128617"/>
                    <a:pt x="244985" y="177614"/>
                  </a:cubicBezTo>
                  <a:cubicBezTo>
                    <a:pt x="244985" y="226611"/>
                    <a:pt x="233144" y="270708"/>
                    <a:pt x="210687" y="303781"/>
                  </a:cubicBezTo>
                  <a:cubicBezTo>
                    <a:pt x="184555" y="341754"/>
                    <a:pt x="149850" y="355228"/>
                    <a:pt x="122492" y="355228"/>
                  </a:cubicBezTo>
                  <a:cubicBezTo>
                    <a:pt x="95136" y="355228"/>
                    <a:pt x="60838" y="341754"/>
                    <a:pt x="34298" y="303781"/>
                  </a:cubicBezTo>
                  <a:close/>
                  <a:moveTo>
                    <a:pt x="63288" y="73087"/>
                  </a:moveTo>
                  <a:cubicBezTo>
                    <a:pt x="44914" y="102485"/>
                    <a:pt x="37973" y="141683"/>
                    <a:pt x="37973" y="177614"/>
                  </a:cubicBezTo>
                  <a:cubicBezTo>
                    <a:pt x="37973" y="213545"/>
                    <a:pt x="44506" y="252743"/>
                    <a:pt x="63288" y="282141"/>
                  </a:cubicBezTo>
                  <a:cubicBezTo>
                    <a:pt x="81254" y="311131"/>
                    <a:pt x="104935" y="320113"/>
                    <a:pt x="122492" y="320113"/>
                  </a:cubicBezTo>
                  <a:cubicBezTo>
                    <a:pt x="140050" y="320113"/>
                    <a:pt x="163732" y="310722"/>
                    <a:pt x="181698" y="282141"/>
                  </a:cubicBezTo>
                  <a:cubicBezTo>
                    <a:pt x="200071" y="252743"/>
                    <a:pt x="207012" y="213545"/>
                    <a:pt x="207012" y="177614"/>
                  </a:cubicBezTo>
                  <a:cubicBezTo>
                    <a:pt x="207012" y="141683"/>
                    <a:pt x="200479" y="102485"/>
                    <a:pt x="181698" y="73087"/>
                  </a:cubicBezTo>
                  <a:cubicBezTo>
                    <a:pt x="163732" y="44097"/>
                    <a:pt x="140050" y="35115"/>
                    <a:pt x="122492" y="35115"/>
                  </a:cubicBezTo>
                  <a:cubicBezTo>
                    <a:pt x="104935" y="35115"/>
                    <a:pt x="81254" y="44505"/>
                    <a:pt x="63288" y="73087"/>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53" name="Полилиния: фигура 46">
              <a:extLst>
                <a:ext uri="{FF2B5EF4-FFF2-40B4-BE49-F238E27FC236}">
                  <a16:creationId xmlns:a16="http://schemas.microsoft.com/office/drawing/2014/main" id="{E59D75E8-0805-43FB-A70A-D799890CB1F0}"/>
                </a:ext>
              </a:extLst>
            </p:cNvPr>
            <p:cNvSpPr/>
            <p:nvPr/>
          </p:nvSpPr>
          <p:spPr>
            <a:xfrm>
              <a:off x="8255675" y="6889712"/>
              <a:ext cx="331545" cy="356861"/>
            </a:xfrm>
            <a:custGeom>
              <a:avLst/>
              <a:gdLst>
                <a:gd name="connsiteX0" fmla="*/ 149441 w 331545"/>
                <a:gd name="connsiteY0" fmla="*/ 78395 h 356861"/>
                <a:gd name="connsiteX1" fmla="*/ 74720 w 331545"/>
                <a:gd name="connsiteY1" fmla="*/ 153116 h 356861"/>
                <a:gd name="connsiteX2" fmla="*/ 0 w 331545"/>
                <a:gd name="connsiteY2" fmla="*/ 78395 h 356861"/>
                <a:gd name="connsiteX3" fmla="*/ 74720 w 331545"/>
                <a:gd name="connsiteY3" fmla="*/ 3675 h 356861"/>
                <a:gd name="connsiteX4" fmla="*/ 149441 w 331545"/>
                <a:gd name="connsiteY4" fmla="*/ 78395 h 356861"/>
                <a:gd name="connsiteX5" fmla="*/ 118409 w 331545"/>
                <a:gd name="connsiteY5" fmla="*/ 78395 h 356861"/>
                <a:gd name="connsiteX6" fmla="*/ 74720 w 331545"/>
                <a:gd name="connsiteY6" fmla="*/ 32256 h 356861"/>
                <a:gd name="connsiteX7" fmla="*/ 31031 w 331545"/>
                <a:gd name="connsiteY7" fmla="*/ 78395 h 356861"/>
                <a:gd name="connsiteX8" fmla="*/ 74720 w 331545"/>
                <a:gd name="connsiteY8" fmla="*/ 124534 h 356861"/>
                <a:gd name="connsiteX9" fmla="*/ 118409 w 331545"/>
                <a:gd name="connsiteY9" fmla="*/ 78395 h 356861"/>
                <a:gd name="connsiteX10" fmla="*/ 256009 w 331545"/>
                <a:gd name="connsiteY10" fmla="*/ 0 h 356861"/>
                <a:gd name="connsiteX11" fmla="*/ 276016 w 331545"/>
                <a:gd name="connsiteY11" fmla="*/ 11433 h 356861"/>
                <a:gd name="connsiteX12" fmla="*/ 75945 w 331545"/>
                <a:gd name="connsiteY12" fmla="*/ 356861 h 356861"/>
                <a:gd name="connsiteX13" fmla="*/ 55938 w 331545"/>
                <a:gd name="connsiteY13" fmla="*/ 345020 h 356861"/>
                <a:gd name="connsiteX14" fmla="*/ 256009 w 331545"/>
                <a:gd name="connsiteY14" fmla="*/ 408 h 356861"/>
                <a:gd name="connsiteX15" fmla="*/ 331546 w 331545"/>
                <a:gd name="connsiteY15" fmla="*/ 278874 h 356861"/>
                <a:gd name="connsiteX16" fmla="*/ 256826 w 331545"/>
                <a:gd name="connsiteY16" fmla="*/ 353595 h 356861"/>
                <a:gd name="connsiteX17" fmla="*/ 182106 w 331545"/>
                <a:gd name="connsiteY17" fmla="*/ 278874 h 356861"/>
                <a:gd name="connsiteX18" fmla="*/ 256826 w 331545"/>
                <a:gd name="connsiteY18" fmla="*/ 204154 h 356861"/>
                <a:gd name="connsiteX19" fmla="*/ 331546 w 331545"/>
                <a:gd name="connsiteY19" fmla="*/ 278874 h 356861"/>
                <a:gd name="connsiteX20" fmla="*/ 300515 w 331545"/>
                <a:gd name="connsiteY20" fmla="*/ 278874 h 356861"/>
                <a:gd name="connsiteX21" fmla="*/ 256826 w 331545"/>
                <a:gd name="connsiteY21" fmla="*/ 232735 h 356861"/>
                <a:gd name="connsiteX22" fmla="*/ 213137 w 331545"/>
                <a:gd name="connsiteY22" fmla="*/ 278874 h 356861"/>
                <a:gd name="connsiteX23" fmla="*/ 256826 w 331545"/>
                <a:gd name="connsiteY23" fmla="*/ 325013 h 356861"/>
                <a:gd name="connsiteX24" fmla="*/ 300515 w 331545"/>
                <a:gd name="connsiteY24" fmla="*/ 278874 h 35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1545" h="356861">
                  <a:moveTo>
                    <a:pt x="149441" y="78395"/>
                  </a:moveTo>
                  <a:cubicBezTo>
                    <a:pt x="149441" y="120043"/>
                    <a:pt x="116368" y="153116"/>
                    <a:pt x="74720" y="153116"/>
                  </a:cubicBezTo>
                  <a:cubicBezTo>
                    <a:pt x="33073" y="153116"/>
                    <a:pt x="0" y="120043"/>
                    <a:pt x="0" y="78395"/>
                  </a:cubicBezTo>
                  <a:cubicBezTo>
                    <a:pt x="0" y="36747"/>
                    <a:pt x="33073" y="3675"/>
                    <a:pt x="74720" y="3675"/>
                  </a:cubicBezTo>
                  <a:cubicBezTo>
                    <a:pt x="116368" y="3675"/>
                    <a:pt x="149441" y="36747"/>
                    <a:pt x="149441" y="78395"/>
                  </a:cubicBezTo>
                  <a:close/>
                  <a:moveTo>
                    <a:pt x="118409" y="78395"/>
                  </a:moveTo>
                  <a:cubicBezTo>
                    <a:pt x="118409" y="53080"/>
                    <a:pt x="100035" y="32256"/>
                    <a:pt x="74720" y="32256"/>
                  </a:cubicBezTo>
                  <a:cubicBezTo>
                    <a:pt x="49406" y="32256"/>
                    <a:pt x="31031" y="52671"/>
                    <a:pt x="31031" y="78395"/>
                  </a:cubicBezTo>
                  <a:cubicBezTo>
                    <a:pt x="31031" y="104119"/>
                    <a:pt x="50630" y="124534"/>
                    <a:pt x="74720" y="124534"/>
                  </a:cubicBezTo>
                  <a:cubicBezTo>
                    <a:pt x="98810" y="124534"/>
                    <a:pt x="118409" y="103302"/>
                    <a:pt x="118409" y="78395"/>
                  </a:cubicBezTo>
                  <a:close/>
                  <a:moveTo>
                    <a:pt x="256009" y="0"/>
                  </a:moveTo>
                  <a:lnTo>
                    <a:pt x="276016" y="11433"/>
                  </a:lnTo>
                  <a:lnTo>
                    <a:pt x="75945" y="356861"/>
                  </a:lnTo>
                  <a:lnTo>
                    <a:pt x="55938" y="345020"/>
                  </a:lnTo>
                  <a:lnTo>
                    <a:pt x="256009" y="408"/>
                  </a:lnTo>
                  <a:close/>
                  <a:moveTo>
                    <a:pt x="331546" y="278874"/>
                  </a:moveTo>
                  <a:cubicBezTo>
                    <a:pt x="331546" y="320522"/>
                    <a:pt x="298473" y="353595"/>
                    <a:pt x="256826" y="353595"/>
                  </a:cubicBezTo>
                  <a:cubicBezTo>
                    <a:pt x="215178" y="353595"/>
                    <a:pt x="182106" y="320522"/>
                    <a:pt x="182106" y="278874"/>
                  </a:cubicBezTo>
                  <a:cubicBezTo>
                    <a:pt x="182106" y="237227"/>
                    <a:pt x="215178" y="204154"/>
                    <a:pt x="256826" y="204154"/>
                  </a:cubicBezTo>
                  <a:cubicBezTo>
                    <a:pt x="298473" y="204154"/>
                    <a:pt x="331546" y="237227"/>
                    <a:pt x="331546" y="278874"/>
                  </a:cubicBezTo>
                  <a:close/>
                  <a:moveTo>
                    <a:pt x="300515" y="278874"/>
                  </a:moveTo>
                  <a:cubicBezTo>
                    <a:pt x="300515" y="253560"/>
                    <a:pt x="282141" y="232735"/>
                    <a:pt x="256826" y="232735"/>
                  </a:cubicBezTo>
                  <a:cubicBezTo>
                    <a:pt x="231511" y="232735"/>
                    <a:pt x="213137" y="253151"/>
                    <a:pt x="213137" y="278874"/>
                  </a:cubicBezTo>
                  <a:cubicBezTo>
                    <a:pt x="213137" y="304598"/>
                    <a:pt x="232735" y="325013"/>
                    <a:pt x="256826" y="325013"/>
                  </a:cubicBezTo>
                  <a:cubicBezTo>
                    <a:pt x="280916" y="325013"/>
                    <a:pt x="300515" y="303781"/>
                    <a:pt x="300515" y="278874"/>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grpSp>
      <p:grpSp>
        <p:nvGrpSpPr>
          <p:cNvPr id="128" name="Рисунок 6">
            <a:extLst>
              <a:ext uri="{FF2B5EF4-FFF2-40B4-BE49-F238E27FC236}">
                <a16:creationId xmlns:a16="http://schemas.microsoft.com/office/drawing/2014/main" id="{D65F297C-A581-4E03-8ACB-77FD50D7AE59}"/>
              </a:ext>
            </a:extLst>
          </p:cNvPr>
          <p:cNvGrpSpPr/>
          <p:nvPr/>
        </p:nvGrpSpPr>
        <p:grpSpPr>
          <a:xfrm>
            <a:off x="8762488" y="7253561"/>
            <a:ext cx="1104556" cy="454741"/>
            <a:chOff x="8865279" y="6889712"/>
            <a:chExt cx="1040368" cy="428315"/>
          </a:xfrm>
          <a:solidFill>
            <a:srgbClr val="4D4D4F"/>
          </a:solidFill>
        </p:grpSpPr>
        <p:sp>
          <p:nvSpPr>
            <p:cNvPr id="146" name="Полилиния: фигура 48">
              <a:extLst>
                <a:ext uri="{FF2B5EF4-FFF2-40B4-BE49-F238E27FC236}">
                  <a16:creationId xmlns:a16="http://schemas.microsoft.com/office/drawing/2014/main" id="{C67F8F28-753F-4AA7-A5F5-578BB83D1D7E}"/>
                </a:ext>
              </a:extLst>
            </p:cNvPr>
            <p:cNvSpPr/>
            <p:nvPr/>
          </p:nvSpPr>
          <p:spPr>
            <a:xfrm>
              <a:off x="8865279" y="6890529"/>
              <a:ext cx="208645" cy="355227"/>
            </a:xfrm>
            <a:custGeom>
              <a:avLst/>
              <a:gdLst>
                <a:gd name="connsiteX0" fmla="*/ 11024 w 208645"/>
                <a:gd name="connsiteY0" fmla="*/ 90644 h 355227"/>
                <a:gd name="connsiteX1" fmla="*/ 26948 w 208645"/>
                <a:gd name="connsiteY1" fmla="*/ 40014 h 355227"/>
                <a:gd name="connsiteX2" fmla="*/ 106568 w 208645"/>
                <a:gd name="connsiteY2" fmla="*/ 0 h 355227"/>
                <a:gd name="connsiteX3" fmla="*/ 203337 w 208645"/>
                <a:gd name="connsiteY3" fmla="*/ 92685 h 355227"/>
                <a:gd name="connsiteX4" fmla="*/ 159240 w 208645"/>
                <a:gd name="connsiteY4" fmla="*/ 169039 h 355227"/>
                <a:gd name="connsiteX5" fmla="*/ 208645 w 208645"/>
                <a:gd name="connsiteY5" fmla="*/ 251926 h 355227"/>
                <a:gd name="connsiteX6" fmla="*/ 103302 w 208645"/>
                <a:gd name="connsiteY6" fmla="*/ 355228 h 355227"/>
                <a:gd name="connsiteX7" fmla="*/ 7757 w 208645"/>
                <a:gd name="connsiteY7" fmla="*/ 296023 h 355227"/>
                <a:gd name="connsiteX8" fmla="*/ 0 w 208645"/>
                <a:gd name="connsiteY8" fmla="*/ 260092 h 355227"/>
                <a:gd name="connsiteX9" fmla="*/ 37972 w 208645"/>
                <a:gd name="connsiteY9" fmla="*/ 260092 h 355227"/>
                <a:gd name="connsiteX10" fmla="*/ 50222 w 208645"/>
                <a:gd name="connsiteY10" fmla="*/ 294390 h 355227"/>
                <a:gd name="connsiteX11" fmla="*/ 103302 w 208645"/>
                <a:gd name="connsiteY11" fmla="*/ 320113 h 355227"/>
                <a:gd name="connsiteX12" fmla="*/ 170672 w 208645"/>
                <a:gd name="connsiteY12" fmla="*/ 250701 h 355227"/>
                <a:gd name="connsiteX13" fmla="*/ 136783 w 208645"/>
                <a:gd name="connsiteY13" fmla="*/ 193130 h 355227"/>
                <a:gd name="connsiteX14" fmla="*/ 97586 w 208645"/>
                <a:gd name="connsiteY14" fmla="*/ 185780 h 355227"/>
                <a:gd name="connsiteX15" fmla="*/ 97586 w 208645"/>
                <a:gd name="connsiteY15" fmla="*/ 151891 h 355227"/>
                <a:gd name="connsiteX16" fmla="*/ 136783 w 208645"/>
                <a:gd name="connsiteY16" fmla="*/ 144541 h 355227"/>
                <a:gd name="connsiteX17" fmla="*/ 165773 w 208645"/>
                <a:gd name="connsiteY17" fmla="*/ 93502 h 355227"/>
                <a:gd name="connsiteX18" fmla="*/ 106977 w 208645"/>
                <a:gd name="connsiteY18" fmla="*/ 34706 h 355227"/>
                <a:gd name="connsiteX19" fmla="*/ 62879 w 208645"/>
                <a:gd name="connsiteY19" fmla="*/ 54305 h 355227"/>
                <a:gd name="connsiteX20" fmla="*/ 49405 w 208645"/>
                <a:gd name="connsiteY20" fmla="*/ 90236 h 355227"/>
                <a:gd name="connsiteX21" fmla="*/ 11433 w 208645"/>
                <a:gd name="connsiteY21" fmla="*/ 90236 h 35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8645" h="355227">
                  <a:moveTo>
                    <a:pt x="11024" y="90644"/>
                  </a:moveTo>
                  <a:cubicBezTo>
                    <a:pt x="11841" y="71454"/>
                    <a:pt x="18374" y="54305"/>
                    <a:pt x="26948" y="40014"/>
                  </a:cubicBezTo>
                  <a:cubicBezTo>
                    <a:pt x="49405" y="4491"/>
                    <a:pt x="86153" y="0"/>
                    <a:pt x="106568" y="0"/>
                  </a:cubicBezTo>
                  <a:cubicBezTo>
                    <a:pt x="171489" y="0"/>
                    <a:pt x="203337" y="45322"/>
                    <a:pt x="203337" y="92685"/>
                  </a:cubicBezTo>
                  <a:cubicBezTo>
                    <a:pt x="203337" y="117184"/>
                    <a:pt x="193946" y="151482"/>
                    <a:pt x="159240" y="169039"/>
                  </a:cubicBezTo>
                  <a:cubicBezTo>
                    <a:pt x="171081" y="173531"/>
                    <a:pt x="208645" y="192721"/>
                    <a:pt x="208645" y="251926"/>
                  </a:cubicBezTo>
                  <a:cubicBezTo>
                    <a:pt x="208645" y="316439"/>
                    <a:pt x="161690" y="355228"/>
                    <a:pt x="103302" y="355228"/>
                  </a:cubicBezTo>
                  <a:cubicBezTo>
                    <a:pt x="67779" y="355228"/>
                    <a:pt x="26132" y="340121"/>
                    <a:pt x="7757" y="296023"/>
                  </a:cubicBezTo>
                  <a:cubicBezTo>
                    <a:pt x="2450" y="283774"/>
                    <a:pt x="408" y="272341"/>
                    <a:pt x="0" y="260092"/>
                  </a:cubicBezTo>
                  <a:lnTo>
                    <a:pt x="37972" y="260092"/>
                  </a:lnTo>
                  <a:cubicBezTo>
                    <a:pt x="39605" y="272341"/>
                    <a:pt x="43689" y="285407"/>
                    <a:pt x="50222" y="294390"/>
                  </a:cubicBezTo>
                  <a:cubicBezTo>
                    <a:pt x="61654" y="310722"/>
                    <a:pt x="81662" y="320113"/>
                    <a:pt x="103302" y="320113"/>
                  </a:cubicBezTo>
                  <a:cubicBezTo>
                    <a:pt x="141274" y="320113"/>
                    <a:pt x="170672" y="288673"/>
                    <a:pt x="170672" y="250701"/>
                  </a:cubicBezTo>
                  <a:cubicBezTo>
                    <a:pt x="170672" y="231102"/>
                    <a:pt x="162915" y="204970"/>
                    <a:pt x="136783" y="193130"/>
                  </a:cubicBezTo>
                  <a:cubicBezTo>
                    <a:pt x="126167" y="187821"/>
                    <a:pt x="111059" y="185372"/>
                    <a:pt x="97586" y="185780"/>
                  </a:cubicBezTo>
                  <a:lnTo>
                    <a:pt x="97586" y="151891"/>
                  </a:lnTo>
                  <a:cubicBezTo>
                    <a:pt x="111059" y="153116"/>
                    <a:pt x="125758" y="150257"/>
                    <a:pt x="136783" y="144541"/>
                  </a:cubicBezTo>
                  <a:cubicBezTo>
                    <a:pt x="147807" y="138824"/>
                    <a:pt x="165773" y="124534"/>
                    <a:pt x="165773" y="93502"/>
                  </a:cubicBezTo>
                  <a:cubicBezTo>
                    <a:pt x="165773" y="62471"/>
                    <a:pt x="149440" y="34706"/>
                    <a:pt x="106977" y="34706"/>
                  </a:cubicBezTo>
                  <a:cubicBezTo>
                    <a:pt x="93094" y="34706"/>
                    <a:pt x="75945" y="37156"/>
                    <a:pt x="62879" y="54305"/>
                  </a:cubicBezTo>
                  <a:cubicBezTo>
                    <a:pt x="56346" y="62879"/>
                    <a:pt x="50630" y="75945"/>
                    <a:pt x="49405" y="90236"/>
                  </a:cubicBezTo>
                  <a:lnTo>
                    <a:pt x="11433" y="90236"/>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47" name="Полилиния: фигура 49">
              <a:extLst>
                <a:ext uri="{FF2B5EF4-FFF2-40B4-BE49-F238E27FC236}">
                  <a16:creationId xmlns:a16="http://schemas.microsoft.com/office/drawing/2014/main" id="{0BDDD727-834B-4904-ABF6-D655C5CEC2C9}"/>
                </a:ext>
              </a:extLst>
            </p:cNvPr>
            <p:cNvSpPr/>
            <p:nvPr/>
          </p:nvSpPr>
          <p:spPr>
            <a:xfrm>
              <a:off x="9136804" y="7189410"/>
              <a:ext cx="75945" cy="128617"/>
            </a:xfrm>
            <a:custGeom>
              <a:avLst/>
              <a:gdLst>
                <a:gd name="connsiteX0" fmla="*/ 42056 w 75945"/>
                <a:gd name="connsiteY0" fmla="*/ 0 h 128617"/>
                <a:gd name="connsiteX1" fmla="*/ 75945 w 75945"/>
                <a:gd name="connsiteY1" fmla="*/ 12249 h 128617"/>
                <a:gd name="connsiteX2" fmla="*/ 24090 w 75945"/>
                <a:gd name="connsiteY2" fmla="*/ 128617 h 128617"/>
                <a:gd name="connsiteX3" fmla="*/ 0 w 75945"/>
                <a:gd name="connsiteY3" fmla="*/ 118818 h 128617"/>
                <a:gd name="connsiteX4" fmla="*/ 42056 w 75945"/>
                <a:gd name="connsiteY4" fmla="*/ 0 h 12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45" h="128617">
                  <a:moveTo>
                    <a:pt x="42056" y="0"/>
                  </a:moveTo>
                  <a:lnTo>
                    <a:pt x="75945" y="12249"/>
                  </a:lnTo>
                  <a:lnTo>
                    <a:pt x="24090" y="128617"/>
                  </a:lnTo>
                  <a:lnTo>
                    <a:pt x="0" y="118818"/>
                  </a:lnTo>
                  <a:lnTo>
                    <a:pt x="42056" y="0"/>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48" name="Полилиния: фигура 50">
              <a:extLst>
                <a:ext uri="{FF2B5EF4-FFF2-40B4-BE49-F238E27FC236}">
                  <a16:creationId xmlns:a16="http://schemas.microsoft.com/office/drawing/2014/main" id="{AC508CAE-225C-4E9A-AA27-112FEC7BAC22}"/>
                </a:ext>
              </a:extLst>
            </p:cNvPr>
            <p:cNvSpPr/>
            <p:nvPr/>
          </p:nvSpPr>
          <p:spPr>
            <a:xfrm>
              <a:off x="9306251" y="6890937"/>
              <a:ext cx="209870" cy="354819"/>
            </a:xfrm>
            <a:custGeom>
              <a:avLst/>
              <a:gdLst>
                <a:gd name="connsiteX0" fmla="*/ 209870 w 209870"/>
                <a:gd name="connsiteY0" fmla="*/ 253968 h 354819"/>
                <a:gd name="connsiteX1" fmla="*/ 104935 w 209870"/>
                <a:gd name="connsiteY1" fmla="*/ 354820 h 354819"/>
                <a:gd name="connsiteX2" fmla="*/ 0 w 209870"/>
                <a:gd name="connsiteY2" fmla="*/ 253968 h 354819"/>
                <a:gd name="connsiteX3" fmla="*/ 51855 w 209870"/>
                <a:gd name="connsiteY3" fmla="*/ 170264 h 354819"/>
                <a:gd name="connsiteX4" fmla="*/ 10208 w 209870"/>
                <a:gd name="connsiteY4" fmla="*/ 95136 h 354819"/>
                <a:gd name="connsiteX5" fmla="*/ 104935 w 209870"/>
                <a:gd name="connsiteY5" fmla="*/ 0 h 354819"/>
                <a:gd name="connsiteX6" fmla="*/ 199663 w 209870"/>
                <a:gd name="connsiteY6" fmla="*/ 95136 h 354819"/>
                <a:gd name="connsiteX7" fmla="*/ 158016 w 209870"/>
                <a:gd name="connsiteY7" fmla="*/ 170264 h 354819"/>
                <a:gd name="connsiteX8" fmla="*/ 209870 w 209870"/>
                <a:gd name="connsiteY8" fmla="*/ 253968 h 354819"/>
                <a:gd name="connsiteX9" fmla="*/ 171898 w 209870"/>
                <a:gd name="connsiteY9" fmla="*/ 252743 h 354819"/>
                <a:gd name="connsiteX10" fmla="*/ 104935 w 209870"/>
                <a:gd name="connsiteY10" fmla="*/ 187413 h 354819"/>
                <a:gd name="connsiteX11" fmla="*/ 37973 w 209870"/>
                <a:gd name="connsiteY11" fmla="*/ 252743 h 354819"/>
                <a:gd name="connsiteX12" fmla="*/ 104935 w 209870"/>
                <a:gd name="connsiteY12" fmla="*/ 319705 h 354819"/>
                <a:gd name="connsiteX13" fmla="*/ 171898 w 209870"/>
                <a:gd name="connsiteY13" fmla="*/ 252743 h 354819"/>
                <a:gd name="connsiteX14" fmla="*/ 163732 w 209870"/>
                <a:gd name="connsiteY14" fmla="*/ 95136 h 354819"/>
                <a:gd name="connsiteX15" fmla="*/ 104935 w 209870"/>
                <a:gd name="connsiteY15" fmla="*/ 34298 h 354819"/>
                <a:gd name="connsiteX16" fmla="*/ 46139 w 209870"/>
                <a:gd name="connsiteY16" fmla="*/ 95136 h 354819"/>
                <a:gd name="connsiteX17" fmla="*/ 104935 w 209870"/>
                <a:gd name="connsiteY17" fmla="*/ 154340 h 354819"/>
                <a:gd name="connsiteX18" fmla="*/ 163732 w 209870"/>
                <a:gd name="connsiteY18" fmla="*/ 95136 h 35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9870" h="354819">
                  <a:moveTo>
                    <a:pt x="209870" y="253968"/>
                  </a:moveTo>
                  <a:cubicBezTo>
                    <a:pt x="209870" y="307456"/>
                    <a:pt x="174756" y="354820"/>
                    <a:pt x="104935" y="354820"/>
                  </a:cubicBezTo>
                  <a:cubicBezTo>
                    <a:pt x="35115" y="354820"/>
                    <a:pt x="0" y="307456"/>
                    <a:pt x="0" y="253968"/>
                  </a:cubicBezTo>
                  <a:cubicBezTo>
                    <a:pt x="0" y="216811"/>
                    <a:pt x="17149" y="185372"/>
                    <a:pt x="51855" y="170264"/>
                  </a:cubicBezTo>
                  <a:cubicBezTo>
                    <a:pt x="24499" y="154340"/>
                    <a:pt x="10208" y="126984"/>
                    <a:pt x="10208" y="95136"/>
                  </a:cubicBezTo>
                  <a:cubicBezTo>
                    <a:pt x="10208" y="46139"/>
                    <a:pt x="43281" y="0"/>
                    <a:pt x="104935" y="0"/>
                  </a:cubicBezTo>
                  <a:cubicBezTo>
                    <a:pt x="166590" y="0"/>
                    <a:pt x="199663" y="46139"/>
                    <a:pt x="199663" y="95136"/>
                  </a:cubicBezTo>
                  <a:cubicBezTo>
                    <a:pt x="199663" y="126984"/>
                    <a:pt x="185372" y="154340"/>
                    <a:pt x="158016" y="170264"/>
                  </a:cubicBezTo>
                  <a:cubicBezTo>
                    <a:pt x="193130" y="185780"/>
                    <a:pt x="209870" y="217220"/>
                    <a:pt x="209870" y="253968"/>
                  </a:cubicBezTo>
                  <a:close/>
                  <a:moveTo>
                    <a:pt x="171898" y="252743"/>
                  </a:moveTo>
                  <a:cubicBezTo>
                    <a:pt x="171898" y="213954"/>
                    <a:pt x="144133" y="187413"/>
                    <a:pt x="104935" y="187413"/>
                  </a:cubicBezTo>
                  <a:cubicBezTo>
                    <a:pt x="65738" y="187413"/>
                    <a:pt x="37973" y="214362"/>
                    <a:pt x="37973" y="252743"/>
                  </a:cubicBezTo>
                  <a:cubicBezTo>
                    <a:pt x="37973" y="291124"/>
                    <a:pt x="65330" y="319705"/>
                    <a:pt x="104935" y="319705"/>
                  </a:cubicBezTo>
                  <a:cubicBezTo>
                    <a:pt x="144541" y="319705"/>
                    <a:pt x="171898" y="291941"/>
                    <a:pt x="171898" y="252743"/>
                  </a:cubicBezTo>
                  <a:close/>
                  <a:moveTo>
                    <a:pt x="163732" y="95136"/>
                  </a:moveTo>
                  <a:cubicBezTo>
                    <a:pt x="163732" y="57572"/>
                    <a:pt x="136375" y="34298"/>
                    <a:pt x="104935" y="34298"/>
                  </a:cubicBezTo>
                  <a:cubicBezTo>
                    <a:pt x="73496" y="34298"/>
                    <a:pt x="46139" y="57572"/>
                    <a:pt x="46139" y="95136"/>
                  </a:cubicBezTo>
                  <a:cubicBezTo>
                    <a:pt x="46139" y="129025"/>
                    <a:pt x="71454" y="154340"/>
                    <a:pt x="104935" y="154340"/>
                  </a:cubicBezTo>
                  <a:cubicBezTo>
                    <a:pt x="138416" y="154340"/>
                    <a:pt x="163732" y="129025"/>
                    <a:pt x="163732" y="95136"/>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49" name="Полилиния: фигура 51">
              <a:extLst>
                <a:ext uri="{FF2B5EF4-FFF2-40B4-BE49-F238E27FC236}">
                  <a16:creationId xmlns:a16="http://schemas.microsoft.com/office/drawing/2014/main" id="{64976588-94F6-41DA-8A75-9F57BB289C3C}"/>
                </a:ext>
              </a:extLst>
            </p:cNvPr>
            <p:cNvSpPr/>
            <p:nvPr/>
          </p:nvSpPr>
          <p:spPr>
            <a:xfrm>
              <a:off x="9574102" y="6889712"/>
              <a:ext cx="331545" cy="356861"/>
            </a:xfrm>
            <a:custGeom>
              <a:avLst/>
              <a:gdLst>
                <a:gd name="connsiteX0" fmla="*/ 149440 w 331545"/>
                <a:gd name="connsiteY0" fmla="*/ 78395 h 356861"/>
                <a:gd name="connsiteX1" fmla="*/ 74720 w 331545"/>
                <a:gd name="connsiteY1" fmla="*/ 153116 h 356861"/>
                <a:gd name="connsiteX2" fmla="*/ 0 w 331545"/>
                <a:gd name="connsiteY2" fmla="*/ 78395 h 356861"/>
                <a:gd name="connsiteX3" fmla="*/ 74720 w 331545"/>
                <a:gd name="connsiteY3" fmla="*/ 3675 h 356861"/>
                <a:gd name="connsiteX4" fmla="*/ 149440 w 331545"/>
                <a:gd name="connsiteY4" fmla="*/ 78395 h 356861"/>
                <a:gd name="connsiteX5" fmla="*/ 118409 w 331545"/>
                <a:gd name="connsiteY5" fmla="*/ 78395 h 356861"/>
                <a:gd name="connsiteX6" fmla="*/ 74720 w 331545"/>
                <a:gd name="connsiteY6" fmla="*/ 32256 h 356861"/>
                <a:gd name="connsiteX7" fmla="*/ 31031 w 331545"/>
                <a:gd name="connsiteY7" fmla="*/ 78395 h 356861"/>
                <a:gd name="connsiteX8" fmla="*/ 74720 w 331545"/>
                <a:gd name="connsiteY8" fmla="*/ 124534 h 356861"/>
                <a:gd name="connsiteX9" fmla="*/ 118409 w 331545"/>
                <a:gd name="connsiteY9" fmla="*/ 78395 h 356861"/>
                <a:gd name="connsiteX10" fmla="*/ 256009 w 331545"/>
                <a:gd name="connsiteY10" fmla="*/ 0 h 356861"/>
                <a:gd name="connsiteX11" fmla="*/ 276016 w 331545"/>
                <a:gd name="connsiteY11" fmla="*/ 11433 h 356861"/>
                <a:gd name="connsiteX12" fmla="*/ 75945 w 331545"/>
                <a:gd name="connsiteY12" fmla="*/ 356861 h 356861"/>
                <a:gd name="connsiteX13" fmla="*/ 55938 w 331545"/>
                <a:gd name="connsiteY13" fmla="*/ 345020 h 356861"/>
                <a:gd name="connsiteX14" fmla="*/ 256009 w 331545"/>
                <a:gd name="connsiteY14" fmla="*/ 408 h 356861"/>
                <a:gd name="connsiteX15" fmla="*/ 331546 w 331545"/>
                <a:gd name="connsiteY15" fmla="*/ 278874 h 356861"/>
                <a:gd name="connsiteX16" fmla="*/ 256825 w 331545"/>
                <a:gd name="connsiteY16" fmla="*/ 353595 h 356861"/>
                <a:gd name="connsiteX17" fmla="*/ 182105 w 331545"/>
                <a:gd name="connsiteY17" fmla="*/ 278874 h 356861"/>
                <a:gd name="connsiteX18" fmla="*/ 256825 w 331545"/>
                <a:gd name="connsiteY18" fmla="*/ 204154 h 356861"/>
                <a:gd name="connsiteX19" fmla="*/ 331546 w 331545"/>
                <a:gd name="connsiteY19" fmla="*/ 278874 h 356861"/>
                <a:gd name="connsiteX20" fmla="*/ 300514 w 331545"/>
                <a:gd name="connsiteY20" fmla="*/ 278874 h 356861"/>
                <a:gd name="connsiteX21" fmla="*/ 256825 w 331545"/>
                <a:gd name="connsiteY21" fmla="*/ 232735 h 356861"/>
                <a:gd name="connsiteX22" fmla="*/ 213136 w 331545"/>
                <a:gd name="connsiteY22" fmla="*/ 278874 h 356861"/>
                <a:gd name="connsiteX23" fmla="*/ 256825 w 331545"/>
                <a:gd name="connsiteY23" fmla="*/ 325013 h 356861"/>
                <a:gd name="connsiteX24" fmla="*/ 300514 w 331545"/>
                <a:gd name="connsiteY24" fmla="*/ 278874 h 35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1545" h="356861">
                  <a:moveTo>
                    <a:pt x="149440" y="78395"/>
                  </a:moveTo>
                  <a:cubicBezTo>
                    <a:pt x="149440" y="120043"/>
                    <a:pt x="116367" y="153116"/>
                    <a:pt x="74720" y="153116"/>
                  </a:cubicBezTo>
                  <a:cubicBezTo>
                    <a:pt x="33073" y="153116"/>
                    <a:pt x="0" y="120043"/>
                    <a:pt x="0" y="78395"/>
                  </a:cubicBezTo>
                  <a:cubicBezTo>
                    <a:pt x="0" y="36747"/>
                    <a:pt x="33073" y="3675"/>
                    <a:pt x="74720" y="3675"/>
                  </a:cubicBezTo>
                  <a:cubicBezTo>
                    <a:pt x="116367" y="3675"/>
                    <a:pt x="149440" y="36747"/>
                    <a:pt x="149440" y="78395"/>
                  </a:cubicBezTo>
                  <a:close/>
                  <a:moveTo>
                    <a:pt x="118409" y="78395"/>
                  </a:moveTo>
                  <a:cubicBezTo>
                    <a:pt x="118409" y="53080"/>
                    <a:pt x="100035" y="32256"/>
                    <a:pt x="74720" y="32256"/>
                  </a:cubicBezTo>
                  <a:cubicBezTo>
                    <a:pt x="49405" y="32256"/>
                    <a:pt x="31031" y="52671"/>
                    <a:pt x="31031" y="78395"/>
                  </a:cubicBezTo>
                  <a:cubicBezTo>
                    <a:pt x="31031" y="104119"/>
                    <a:pt x="50630" y="124534"/>
                    <a:pt x="74720" y="124534"/>
                  </a:cubicBezTo>
                  <a:cubicBezTo>
                    <a:pt x="98810" y="124534"/>
                    <a:pt x="118409" y="103302"/>
                    <a:pt x="118409" y="78395"/>
                  </a:cubicBezTo>
                  <a:close/>
                  <a:moveTo>
                    <a:pt x="256009" y="0"/>
                  </a:moveTo>
                  <a:lnTo>
                    <a:pt x="276016" y="11433"/>
                  </a:lnTo>
                  <a:lnTo>
                    <a:pt x="75945" y="356861"/>
                  </a:lnTo>
                  <a:lnTo>
                    <a:pt x="55938" y="345020"/>
                  </a:lnTo>
                  <a:lnTo>
                    <a:pt x="256009" y="408"/>
                  </a:lnTo>
                  <a:close/>
                  <a:moveTo>
                    <a:pt x="331546" y="278874"/>
                  </a:moveTo>
                  <a:cubicBezTo>
                    <a:pt x="331546" y="320522"/>
                    <a:pt x="298473" y="353595"/>
                    <a:pt x="256825" y="353595"/>
                  </a:cubicBezTo>
                  <a:cubicBezTo>
                    <a:pt x="215178" y="353595"/>
                    <a:pt x="182105" y="320522"/>
                    <a:pt x="182105" y="278874"/>
                  </a:cubicBezTo>
                  <a:cubicBezTo>
                    <a:pt x="182105" y="237227"/>
                    <a:pt x="215178" y="204154"/>
                    <a:pt x="256825" y="204154"/>
                  </a:cubicBezTo>
                  <a:cubicBezTo>
                    <a:pt x="298473" y="204154"/>
                    <a:pt x="331546" y="237227"/>
                    <a:pt x="331546" y="278874"/>
                  </a:cubicBezTo>
                  <a:close/>
                  <a:moveTo>
                    <a:pt x="300514" y="278874"/>
                  </a:moveTo>
                  <a:cubicBezTo>
                    <a:pt x="300514" y="253560"/>
                    <a:pt x="282140" y="232735"/>
                    <a:pt x="256825" y="232735"/>
                  </a:cubicBezTo>
                  <a:cubicBezTo>
                    <a:pt x="231511" y="232735"/>
                    <a:pt x="213136" y="253151"/>
                    <a:pt x="213136" y="278874"/>
                  </a:cubicBezTo>
                  <a:cubicBezTo>
                    <a:pt x="213136" y="304598"/>
                    <a:pt x="232735" y="325013"/>
                    <a:pt x="256825" y="325013"/>
                  </a:cubicBezTo>
                  <a:cubicBezTo>
                    <a:pt x="280915" y="325013"/>
                    <a:pt x="300514" y="303781"/>
                    <a:pt x="300514" y="278874"/>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grpSp>
      <p:grpSp>
        <p:nvGrpSpPr>
          <p:cNvPr id="129" name="Рисунок 6">
            <a:extLst>
              <a:ext uri="{FF2B5EF4-FFF2-40B4-BE49-F238E27FC236}">
                <a16:creationId xmlns:a16="http://schemas.microsoft.com/office/drawing/2014/main" id="{31532CCD-2C8A-4B11-8961-5F84FFFAE9E1}"/>
              </a:ext>
            </a:extLst>
          </p:cNvPr>
          <p:cNvGrpSpPr/>
          <p:nvPr/>
        </p:nvGrpSpPr>
        <p:grpSpPr>
          <a:xfrm>
            <a:off x="10232084" y="7961449"/>
            <a:ext cx="1014825" cy="454306"/>
            <a:chOff x="10249443" y="7556479"/>
            <a:chExt cx="955849" cy="427906"/>
          </a:xfrm>
          <a:solidFill>
            <a:srgbClr val="4D4D4F"/>
          </a:solidFill>
        </p:grpSpPr>
        <p:sp>
          <p:nvSpPr>
            <p:cNvPr id="142" name="Полилиния: фигура 53">
              <a:extLst>
                <a:ext uri="{FF2B5EF4-FFF2-40B4-BE49-F238E27FC236}">
                  <a16:creationId xmlns:a16="http://schemas.microsoft.com/office/drawing/2014/main" id="{A0939AF9-D70D-488F-8687-2A1365A6FEF3}"/>
                </a:ext>
              </a:extLst>
            </p:cNvPr>
            <p:cNvSpPr/>
            <p:nvPr/>
          </p:nvSpPr>
          <p:spPr>
            <a:xfrm>
              <a:off x="10249443" y="7563420"/>
              <a:ext cx="95543" cy="343387"/>
            </a:xfrm>
            <a:custGeom>
              <a:avLst/>
              <a:gdLst>
                <a:gd name="connsiteX0" fmla="*/ 57572 w 95543"/>
                <a:gd name="connsiteY0" fmla="*/ 35931 h 343387"/>
                <a:gd name="connsiteX1" fmla="*/ 0 w 95543"/>
                <a:gd name="connsiteY1" fmla="*/ 35931 h 343387"/>
                <a:gd name="connsiteX2" fmla="*/ 20007 w 95543"/>
                <a:gd name="connsiteY2" fmla="*/ 0 h 343387"/>
                <a:gd name="connsiteX3" fmla="*/ 95544 w 95543"/>
                <a:gd name="connsiteY3" fmla="*/ 0 h 343387"/>
                <a:gd name="connsiteX4" fmla="*/ 95544 w 95543"/>
                <a:gd name="connsiteY4" fmla="*/ 343387 h 343387"/>
                <a:gd name="connsiteX5" fmla="*/ 57572 w 95543"/>
                <a:gd name="connsiteY5" fmla="*/ 343387 h 343387"/>
                <a:gd name="connsiteX6" fmla="*/ 57572 w 95543"/>
                <a:gd name="connsiteY6" fmla="*/ 36339 h 34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43" h="343387">
                  <a:moveTo>
                    <a:pt x="57572" y="35931"/>
                  </a:moveTo>
                  <a:lnTo>
                    <a:pt x="0" y="35931"/>
                  </a:lnTo>
                  <a:lnTo>
                    <a:pt x="20007" y="0"/>
                  </a:lnTo>
                  <a:lnTo>
                    <a:pt x="95544" y="0"/>
                  </a:lnTo>
                  <a:lnTo>
                    <a:pt x="95544" y="343387"/>
                  </a:lnTo>
                  <a:lnTo>
                    <a:pt x="57572" y="343387"/>
                  </a:lnTo>
                  <a:lnTo>
                    <a:pt x="57572" y="36339"/>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43" name="Полилиния: фигура 54">
              <a:extLst>
                <a:ext uri="{FF2B5EF4-FFF2-40B4-BE49-F238E27FC236}">
                  <a16:creationId xmlns:a16="http://schemas.microsoft.com/office/drawing/2014/main" id="{8507775B-D010-4078-AA7B-9F466BE7A3E4}"/>
                </a:ext>
              </a:extLst>
            </p:cNvPr>
            <p:cNvSpPr/>
            <p:nvPr/>
          </p:nvSpPr>
          <p:spPr>
            <a:xfrm>
              <a:off x="10436040" y="7855769"/>
              <a:ext cx="75945" cy="128616"/>
            </a:xfrm>
            <a:custGeom>
              <a:avLst/>
              <a:gdLst>
                <a:gd name="connsiteX0" fmla="*/ 42056 w 75945"/>
                <a:gd name="connsiteY0" fmla="*/ 0 h 128616"/>
                <a:gd name="connsiteX1" fmla="*/ 75945 w 75945"/>
                <a:gd name="connsiteY1" fmla="*/ 12249 h 128616"/>
                <a:gd name="connsiteX2" fmla="*/ 24091 w 75945"/>
                <a:gd name="connsiteY2" fmla="*/ 128617 h 128616"/>
                <a:gd name="connsiteX3" fmla="*/ 0 w 75945"/>
                <a:gd name="connsiteY3" fmla="*/ 118818 h 128616"/>
                <a:gd name="connsiteX4" fmla="*/ 42056 w 75945"/>
                <a:gd name="connsiteY4" fmla="*/ 0 h 12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45" h="128616">
                  <a:moveTo>
                    <a:pt x="42056" y="0"/>
                  </a:moveTo>
                  <a:lnTo>
                    <a:pt x="75945" y="12249"/>
                  </a:lnTo>
                  <a:lnTo>
                    <a:pt x="24091" y="128617"/>
                  </a:lnTo>
                  <a:lnTo>
                    <a:pt x="0" y="118818"/>
                  </a:lnTo>
                  <a:lnTo>
                    <a:pt x="42056" y="0"/>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44" name="Полилиния: фигура 55">
              <a:extLst>
                <a:ext uri="{FF2B5EF4-FFF2-40B4-BE49-F238E27FC236}">
                  <a16:creationId xmlns:a16="http://schemas.microsoft.com/office/drawing/2014/main" id="{0278369B-A74D-461B-841A-537A0AAB5186}"/>
                </a:ext>
              </a:extLst>
            </p:cNvPr>
            <p:cNvSpPr/>
            <p:nvPr/>
          </p:nvSpPr>
          <p:spPr>
            <a:xfrm>
              <a:off x="10591606" y="7563012"/>
              <a:ext cx="259275" cy="351553"/>
            </a:xfrm>
            <a:custGeom>
              <a:avLst/>
              <a:gdLst>
                <a:gd name="connsiteX0" fmla="*/ 194762 w 259275"/>
                <a:gd name="connsiteY0" fmla="*/ 35115 h 351553"/>
                <a:gd name="connsiteX1" fmla="*/ 6941 w 259275"/>
                <a:gd name="connsiteY1" fmla="*/ 35115 h 351553"/>
                <a:gd name="connsiteX2" fmla="*/ 6941 w 259275"/>
                <a:gd name="connsiteY2" fmla="*/ 0 h 351553"/>
                <a:gd name="connsiteX3" fmla="*/ 259275 w 259275"/>
                <a:gd name="connsiteY3" fmla="*/ 0 h 351553"/>
                <a:gd name="connsiteX4" fmla="*/ 29806 w 259275"/>
                <a:gd name="connsiteY4" fmla="*/ 351553 h 351553"/>
                <a:gd name="connsiteX5" fmla="*/ 0 w 259275"/>
                <a:gd name="connsiteY5" fmla="*/ 331546 h 351553"/>
                <a:gd name="connsiteX6" fmla="*/ 195171 w 259275"/>
                <a:gd name="connsiteY6" fmla="*/ 35115 h 35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75" h="351553">
                  <a:moveTo>
                    <a:pt x="194762" y="35115"/>
                  </a:moveTo>
                  <a:lnTo>
                    <a:pt x="6941" y="35115"/>
                  </a:lnTo>
                  <a:lnTo>
                    <a:pt x="6941" y="0"/>
                  </a:lnTo>
                  <a:lnTo>
                    <a:pt x="259275" y="0"/>
                  </a:lnTo>
                  <a:lnTo>
                    <a:pt x="29806" y="351553"/>
                  </a:lnTo>
                  <a:lnTo>
                    <a:pt x="0" y="331546"/>
                  </a:lnTo>
                  <a:lnTo>
                    <a:pt x="195171" y="35115"/>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45" name="Полилиния: фигура 56">
              <a:extLst>
                <a:ext uri="{FF2B5EF4-FFF2-40B4-BE49-F238E27FC236}">
                  <a16:creationId xmlns:a16="http://schemas.microsoft.com/office/drawing/2014/main" id="{8AAF97EE-9E89-4BC6-8A46-9D1CADE47573}"/>
                </a:ext>
              </a:extLst>
            </p:cNvPr>
            <p:cNvSpPr/>
            <p:nvPr/>
          </p:nvSpPr>
          <p:spPr>
            <a:xfrm>
              <a:off x="10873746" y="7556479"/>
              <a:ext cx="331546" cy="356861"/>
            </a:xfrm>
            <a:custGeom>
              <a:avLst/>
              <a:gdLst>
                <a:gd name="connsiteX0" fmla="*/ 149441 w 331546"/>
                <a:gd name="connsiteY0" fmla="*/ 78395 h 356861"/>
                <a:gd name="connsiteX1" fmla="*/ 74720 w 331546"/>
                <a:gd name="connsiteY1" fmla="*/ 153116 h 356861"/>
                <a:gd name="connsiteX2" fmla="*/ 0 w 331546"/>
                <a:gd name="connsiteY2" fmla="*/ 78395 h 356861"/>
                <a:gd name="connsiteX3" fmla="*/ 74720 w 331546"/>
                <a:gd name="connsiteY3" fmla="*/ 3675 h 356861"/>
                <a:gd name="connsiteX4" fmla="*/ 149441 w 331546"/>
                <a:gd name="connsiteY4" fmla="*/ 78395 h 356861"/>
                <a:gd name="connsiteX5" fmla="*/ 118410 w 331546"/>
                <a:gd name="connsiteY5" fmla="*/ 78395 h 356861"/>
                <a:gd name="connsiteX6" fmla="*/ 74720 w 331546"/>
                <a:gd name="connsiteY6" fmla="*/ 32256 h 356861"/>
                <a:gd name="connsiteX7" fmla="*/ 31032 w 331546"/>
                <a:gd name="connsiteY7" fmla="*/ 78395 h 356861"/>
                <a:gd name="connsiteX8" fmla="*/ 74720 w 331546"/>
                <a:gd name="connsiteY8" fmla="*/ 124534 h 356861"/>
                <a:gd name="connsiteX9" fmla="*/ 118410 w 331546"/>
                <a:gd name="connsiteY9" fmla="*/ 78395 h 356861"/>
                <a:gd name="connsiteX10" fmla="*/ 256009 w 331546"/>
                <a:gd name="connsiteY10" fmla="*/ 0 h 356861"/>
                <a:gd name="connsiteX11" fmla="*/ 276017 w 331546"/>
                <a:gd name="connsiteY11" fmla="*/ 11433 h 356861"/>
                <a:gd name="connsiteX12" fmla="*/ 75945 w 331546"/>
                <a:gd name="connsiteY12" fmla="*/ 356861 h 356861"/>
                <a:gd name="connsiteX13" fmla="*/ 55939 w 331546"/>
                <a:gd name="connsiteY13" fmla="*/ 345020 h 356861"/>
                <a:gd name="connsiteX14" fmla="*/ 256009 w 331546"/>
                <a:gd name="connsiteY14" fmla="*/ 408 h 356861"/>
                <a:gd name="connsiteX15" fmla="*/ 331547 w 331546"/>
                <a:gd name="connsiteY15" fmla="*/ 278874 h 356861"/>
                <a:gd name="connsiteX16" fmla="*/ 256826 w 331546"/>
                <a:gd name="connsiteY16" fmla="*/ 353595 h 356861"/>
                <a:gd name="connsiteX17" fmla="*/ 182106 w 331546"/>
                <a:gd name="connsiteY17" fmla="*/ 278874 h 356861"/>
                <a:gd name="connsiteX18" fmla="*/ 256826 w 331546"/>
                <a:gd name="connsiteY18" fmla="*/ 204154 h 356861"/>
                <a:gd name="connsiteX19" fmla="*/ 331547 w 331546"/>
                <a:gd name="connsiteY19" fmla="*/ 278874 h 356861"/>
                <a:gd name="connsiteX20" fmla="*/ 300515 w 331546"/>
                <a:gd name="connsiteY20" fmla="*/ 278874 h 356861"/>
                <a:gd name="connsiteX21" fmla="*/ 256826 w 331546"/>
                <a:gd name="connsiteY21" fmla="*/ 232735 h 356861"/>
                <a:gd name="connsiteX22" fmla="*/ 213137 w 331546"/>
                <a:gd name="connsiteY22" fmla="*/ 278874 h 356861"/>
                <a:gd name="connsiteX23" fmla="*/ 256826 w 331546"/>
                <a:gd name="connsiteY23" fmla="*/ 325013 h 356861"/>
                <a:gd name="connsiteX24" fmla="*/ 300515 w 331546"/>
                <a:gd name="connsiteY24" fmla="*/ 278874 h 35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1546" h="356861">
                  <a:moveTo>
                    <a:pt x="149441" y="78395"/>
                  </a:moveTo>
                  <a:cubicBezTo>
                    <a:pt x="149441" y="120043"/>
                    <a:pt x="116368" y="153116"/>
                    <a:pt x="74720" y="153116"/>
                  </a:cubicBezTo>
                  <a:cubicBezTo>
                    <a:pt x="33073" y="153116"/>
                    <a:pt x="0" y="120043"/>
                    <a:pt x="0" y="78395"/>
                  </a:cubicBezTo>
                  <a:cubicBezTo>
                    <a:pt x="0" y="36747"/>
                    <a:pt x="33073" y="3675"/>
                    <a:pt x="74720" y="3675"/>
                  </a:cubicBezTo>
                  <a:cubicBezTo>
                    <a:pt x="116368" y="3675"/>
                    <a:pt x="149441" y="36747"/>
                    <a:pt x="149441" y="78395"/>
                  </a:cubicBezTo>
                  <a:close/>
                  <a:moveTo>
                    <a:pt x="118410" y="78395"/>
                  </a:moveTo>
                  <a:cubicBezTo>
                    <a:pt x="118410" y="53080"/>
                    <a:pt x="100036" y="32256"/>
                    <a:pt x="74720" y="32256"/>
                  </a:cubicBezTo>
                  <a:cubicBezTo>
                    <a:pt x="49406" y="32256"/>
                    <a:pt x="31032" y="52671"/>
                    <a:pt x="31032" y="78395"/>
                  </a:cubicBezTo>
                  <a:cubicBezTo>
                    <a:pt x="31032" y="104119"/>
                    <a:pt x="50630" y="124534"/>
                    <a:pt x="74720" y="124534"/>
                  </a:cubicBezTo>
                  <a:cubicBezTo>
                    <a:pt x="98811" y="124534"/>
                    <a:pt x="118410" y="103302"/>
                    <a:pt x="118410" y="78395"/>
                  </a:cubicBezTo>
                  <a:close/>
                  <a:moveTo>
                    <a:pt x="256009" y="0"/>
                  </a:moveTo>
                  <a:lnTo>
                    <a:pt x="276017" y="11433"/>
                  </a:lnTo>
                  <a:lnTo>
                    <a:pt x="75945" y="356861"/>
                  </a:lnTo>
                  <a:lnTo>
                    <a:pt x="55939" y="345020"/>
                  </a:lnTo>
                  <a:lnTo>
                    <a:pt x="256009" y="408"/>
                  </a:lnTo>
                  <a:close/>
                  <a:moveTo>
                    <a:pt x="331547" y="278874"/>
                  </a:moveTo>
                  <a:cubicBezTo>
                    <a:pt x="331547" y="320522"/>
                    <a:pt x="298474" y="353595"/>
                    <a:pt x="256826" y="353595"/>
                  </a:cubicBezTo>
                  <a:cubicBezTo>
                    <a:pt x="215178" y="353595"/>
                    <a:pt x="182106" y="320522"/>
                    <a:pt x="182106" y="278874"/>
                  </a:cubicBezTo>
                  <a:cubicBezTo>
                    <a:pt x="182106" y="237227"/>
                    <a:pt x="215178" y="204154"/>
                    <a:pt x="256826" y="204154"/>
                  </a:cubicBezTo>
                  <a:cubicBezTo>
                    <a:pt x="298474" y="204154"/>
                    <a:pt x="331547" y="237227"/>
                    <a:pt x="331547" y="278874"/>
                  </a:cubicBezTo>
                  <a:close/>
                  <a:moveTo>
                    <a:pt x="300515" y="278874"/>
                  </a:moveTo>
                  <a:cubicBezTo>
                    <a:pt x="300515" y="253559"/>
                    <a:pt x="282141" y="232735"/>
                    <a:pt x="256826" y="232735"/>
                  </a:cubicBezTo>
                  <a:cubicBezTo>
                    <a:pt x="231511" y="232735"/>
                    <a:pt x="213137" y="253151"/>
                    <a:pt x="213137" y="278874"/>
                  </a:cubicBezTo>
                  <a:cubicBezTo>
                    <a:pt x="213137" y="304597"/>
                    <a:pt x="232736" y="325013"/>
                    <a:pt x="256826" y="325013"/>
                  </a:cubicBezTo>
                  <a:cubicBezTo>
                    <a:pt x="280916" y="325013"/>
                    <a:pt x="300515" y="303781"/>
                    <a:pt x="300515" y="278874"/>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grpSp>
      <p:grpSp>
        <p:nvGrpSpPr>
          <p:cNvPr id="130" name="Рисунок 6">
            <a:extLst>
              <a:ext uri="{FF2B5EF4-FFF2-40B4-BE49-F238E27FC236}">
                <a16:creationId xmlns:a16="http://schemas.microsoft.com/office/drawing/2014/main" id="{A6407F92-CA5C-4ADD-B39B-6D65A9DB3D50}"/>
              </a:ext>
            </a:extLst>
          </p:cNvPr>
          <p:cNvGrpSpPr/>
          <p:nvPr/>
        </p:nvGrpSpPr>
        <p:grpSpPr>
          <a:xfrm>
            <a:off x="11631855" y="7961449"/>
            <a:ext cx="1014825" cy="454306"/>
            <a:chOff x="11567869" y="7556479"/>
            <a:chExt cx="955849" cy="427906"/>
          </a:xfrm>
          <a:solidFill>
            <a:srgbClr val="4D4D4F"/>
          </a:solidFill>
        </p:grpSpPr>
        <p:sp>
          <p:nvSpPr>
            <p:cNvPr id="138" name="Полилиния: фигура 58">
              <a:extLst>
                <a:ext uri="{FF2B5EF4-FFF2-40B4-BE49-F238E27FC236}">
                  <a16:creationId xmlns:a16="http://schemas.microsoft.com/office/drawing/2014/main" id="{6BC6B13B-5204-4992-B634-BB762251D359}"/>
                </a:ext>
              </a:extLst>
            </p:cNvPr>
            <p:cNvSpPr/>
            <p:nvPr/>
          </p:nvSpPr>
          <p:spPr>
            <a:xfrm>
              <a:off x="11567869" y="7563420"/>
              <a:ext cx="95543" cy="343387"/>
            </a:xfrm>
            <a:custGeom>
              <a:avLst/>
              <a:gdLst>
                <a:gd name="connsiteX0" fmla="*/ 57572 w 95543"/>
                <a:gd name="connsiteY0" fmla="*/ 35931 h 343387"/>
                <a:gd name="connsiteX1" fmla="*/ 0 w 95543"/>
                <a:gd name="connsiteY1" fmla="*/ 35931 h 343387"/>
                <a:gd name="connsiteX2" fmla="*/ 20008 w 95543"/>
                <a:gd name="connsiteY2" fmla="*/ 0 h 343387"/>
                <a:gd name="connsiteX3" fmla="*/ 95544 w 95543"/>
                <a:gd name="connsiteY3" fmla="*/ 0 h 343387"/>
                <a:gd name="connsiteX4" fmla="*/ 95544 w 95543"/>
                <a:gd name="connsiteY4" fmla="*/ 343387 h 343387"/>
                <a:gd name="connsiteX5" fmla="*/ 57572 w 95543"/>
                <a:gd name="connsiteY5" fmla="*/ 343387 h 343387"/>
                <a:gd name="connsiteX6" fmla="*/ 57572 w 95543"/>
                <a:gd name="connsiteY6" fmla="*/ 36339 h 34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43" h="343387">
                  <a:moveTo>
                    <a:pt x="57572" y="35931"/>
                  </a:moveTo>
                  <a:lnTo>
                    <a:pt x="0" y="35931"/>
                  </a:lnTo>
                  <a:lnTo>
                    <a:pt x="20008" y="0"/>
                  </a:lnTo>
                  <a:lnTo>
                    <a:pt x="95544" y="0"/>
                  </a:lnTo>
                  <a:lnTo>
                    <a:pt x="95544" y="343387"/>
                  </a:lnTo>
                  <a:lnTo>
                    <a:pt x="57572" y="343387"/>
                  </a:lnTo>
                  <a:lnTo>
                    <a:pt x="57572" y="36339"/>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39" name="Полилиния: фигура 59">
              <a:extLst>
                <a:ext uri="{FF2B5EF4-FFF2-40B4-BE49-F238E27FC236}">
                  <a16:creationId xmlns:a16="http://schemas.microsoft.com/office/drawing/2014/main" id="{46485B4C-3A88-4CC5-842D-BEB7626544A7}"/>
                </a:ext>
              </a:extLst>
            </p:cNvPr>
            <p:cNvSpPr/>
            <p:nvPr/>
          </p:nvSpPr>
          <p:spPr>
            <a:xfrm>
              <a:off x="11754875" y="7855769"/>
              <a:ext cx="75944" cy="128616"/>
            </a:xfrm>
            <a:custGeom>
              <a:avLst/>
              <a:gdLst>
                <a:gd name="connsiteX0" fmla="*/ 42056 w 75944"/>
                <a:gd name="connsiteY0" fmla="*/ 0 h 128616"/>
                <a:gd name="connsiteX1" fmla="*/ 75945 w 75944"/>
                <a:gd name="connsiteY1" fmla="*/ 12249 h 128616"/>
                <a:gd name="connsiteX2" fmla="*/ 24090 w 75944"/>
                <a:gd name="connsiteY2" fmla="*/ 128617 h 128616"/>
                <a:gd name="connsiteX3" fmla="*/ 0 w 75944"/>
                <a:gd name="connsiteY3" fmla="*/ 118818 h 128616"/>
                <a:gd name="connsiteX4" fmla="*/ 42056 w 75944"/>
                <a:gd name="connsiteY4" fmla="*/ 0 h 12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44" h="128616">
                  <a:moveTo>
                    <a:pt x="42056" y="0"/>
                  </a:moveTo>
                  <a:lnTo>
                    <a:pt x="75945" y="12249"/>
                  </a:lnTo>
                  <a:lnTo>
                    <a:pt x="24090" y="128617"/>
                  </a:lnTo>
                  <a:lnTo>
                    <a:pt x="0" y="118818"/>
                  </a:lnTo>
                  <a:lnTo>
                    <a:pt x="42056" y="0"/>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40" name="Полилиния: фигура 60">
              <a:extLst>
                <a:ext uri="{FF2B5EF4-FFF2-40B4-BE49-F238E27FC236}">
                  <a16:creationId xmlns:a16="http://schemas.microsoft.com/office/drawing/2014/main" id="{F057B9A8-43D7-48BA-9601-B602B5F980CE}"/>
                </a:ext>
              </a:extLst>
            </p:cNvPr>
            <p:cNvSpPr/>
            <p:nvPr/>
          </p:nvSpPr>
          <p:spPr>
            <a:xfrm>
              <a:off x="11910440" y="7563012"/>
              <a:ext cx="259275" cy="351553"/>
            </a:xfrm>
            <a:custGeom>
              <a:avLst/>
              <a:gdLst>
                <a:gd name="connsiteX0" fmla="*/ 194762 w 259275"/>
                <a:gd name="connsiteY0" fmla="*/ 35115 h 351553"/>
                <a:gd name="connsiteX1" fmla="*/ 6941 w 259275"/>
                <a:gd name="connsiteY1" fmla="*/ 35115 h 351553"/>
                <a:gd name="connsiteX2" fmla="*/ 6941 w 259275"/>
                <a:gd name="connsiteY2" fmla="*/ 0 h 351553"/>
                <a:gd name="connsiteX3" fmla="*/ 259276 w 259275"/>
                <a:gd name="connsiteY3" fmla="*/ 0 h 351553"/>
                <a:gd name="connsiteX4" fmla="*/ 29806 w 259275"/>
                <a:gd name="connsiteY4" fmla="*/ 351553 h 351553"/>
                <a:gd name="connsiteX5" fmla="*/ 0 w 259275"/>
                <a:gd name="connsiteY5" fmla="*/ 331546 h 351553"/>
                <a:gd name="connsiteX6" fmla="*/ 195171 w 259275"/>
                <a:gd name="connsiteY6" fmla="*/ 35115 h 35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75" h="351553">
                  <a:moveTo>
                    <a:pt x="194762" y="35115"/>
                  </a:moveTo>
                  <a:lnTo>
                    <a:pt x="6941" y="35115"/>
                  </a:lnTo>
                  <a:lnTo>
                    <a:pt x="6941" y="0"/>
                  </a:lnTo>
                  <a:lnTo>
                    <a:pt x="259276" y="0"/>
                  </a:lnTo>
                  <a:lnTo>
                    <a:pt x="29806" y="351553"/>
                  </a:lnTo>
                  <a:lnTo>
                    <a:pt x="0" y="331546"/>
                  </a:lnTo>
                  <a:lnTo>
                    <a:pt x="195171" y="35115"/>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41" name="Полилиния: фигура 61">
              <a:extLst>
                <a:ext uri="{FF2B5EF4-FFF2-40B4-BE49-F238E27FC236}">
                  <a16:creationId xmlns:a16="http://schemas.microsoft.com/office/drawing/2014/main" id="{AAA842C5-95CC-4BBA-A8B2-8FF5AC540A89}"/>
                </a:ext>
              </a:extLst>
            </p:cNvPr>
            <p:cNvSpPr/>
            <p:nvPr/>
          </p:nvSpPr>
          <p:spPr>
            <a:xfrm>
              <a:off x="12192173" y="7556479"/>
              <a:ext cx="331545" cy="356861"/>
            </a:xfrm>
            <a:custGeom>
              <a:avLst/>
              <a:gdLst>
                <a:gd name="connsiteX0" fmla="*/ 149441 w 331545"/>
                <a:gd name="connsiteY0" fmla="*/ 78395 h 356861"/>
                <a:gd name="connsiteX1" fmla="*/ 74720 w 331545"/>
                <a:gd name="connsiteY1" fmla="*/ 153116 h 356861"/>
                <a:gd name="connsiteX2" fmla="*/ 0 w 331545"/>
                <a:gd name="connsiteY2" fmla="*/ 78395 h 356861"/>
                <a:gd name="connsiteX3" fmla="*/ 74720 w 331545"/>
                <a:gd name="connsiteY3" fmla="*/ 3675 h 356861"/>
                <a:gd name="connsiteX4" fmla="*/ 149441 w 331545"/>
                <a:gd name="connsiteY4" fmla="*/ 78395 h 356861"/>
                <a:gd name="connsiteX5" fmla="*/ 118409 w 331545"/>
                <a:gd name="connsiteY5" fmla="*/ 78395 h 356861"/>
                <a:gd name="connsiteX6" fmla="*/ 74720 w 331545"/>
                <a:gd name="connsiteY6" fmla="*/ 32256 h 356861"/>
                <a:gd name="connsiteX7" fmla="*/ 31032 w 331545"/>
                <a:gd name="connsiteY7" fmla="*/ 78395 h 356861"/>
                <a:gd name="connsiteX8" fmla="*/ 74720 w 331545"/>
                <a:gd name="connsiteY8" fmla="*/ 124534 h 356861"/>
                <a:gd name="connsiteX9" fmla="*/ 118409 w 331545"/>
                <a:gd name="connsiteY9" fmla="*/ 78395 h 356861"/>
                <a:gd name="connsiteX10" fmla="*/ 256009 w 331545"/>
                <a:gd name="connsiteY10" fmla="*/ 0 h 356861"/>
                <a:gd name="connsiteX11" fmla="*/ 276017 w 331545"/>
                <a:gd name="connsiteY11" fmla="*/ 11433 h 356861"/>
                <a:gd name="connsiteX12" fmla="*/ 75945 w 331545"/>
                <a:gd name="connsiteY12" fmla="*/ 356861 h 356861"/>
                <a:gd name="connsiteX13" fmla="*/ 55938 w 331545"/>
                <a:gd name="connsiteY13" fmla="*/ 345020 h 356861"/>
                <a:gd name="connsiteX14" fmla="*/ 256009 w 331545"/>
                <a:gd name="connsiteY14" fmla="*/ 408 h 356861"/>
                <a:gd name="connsiteX15" fmla="*/ 331546 w 331545"/>
                <a:gd name="connsiteY15" fmla="*/ 278874 h 356861"/>
                <a:gd name="connsiteX16" fmla="*/ 256826 w 331545"/>
                <a:gd name="connsiteY16" fmla="*/ 353595 h 356861"/>
                <a:gd name="connsiteX17" fmla="*/ 182105 w 331545"/>
                <a:gd name="connsiteY17" fmla="*/ 278874 h 356861"/>
                <a:gd name="connsiteX18" fmla="*/ 256826 w 331545"/>
                <a:gd name="connsiteY18" fmla="*/ 204154 h 356861"/>
                <a:gd name="connsiteX19" fmla="*/ 331546 w 331545"/>
                <a:gd name="connsiteY19" fmla="*/ 278874 h 356861"/>
                <a:gd name="connsiteX20" fmla="*/ 300514 w 331545"/>
                <a:gd name="connsiteY20" fmla="*/ 278874 h 356861"/>
                <a:gd name="connsiteX21" fmla="*/ 256826 w 331545"/>
                <a:gd name="connsiteY21" fmla="*/ 232735 h 356861"/>
                <a:gd name="connsiteX22" fmla="*/ 213137 w 331545"/>
                <a:gd name="connsiteY22" fmla="*/ 278874 h 356861"/>
                <a:gd name="connsiteX23" fmla="*/ 256826 w 331545"/>
                <a:gd name="connsiteY23" fmla="*/ 325013 h 356861"/>
                <a:gd name="connsiteX24" fmla="*/ 300514 w 331545"/>
                <a:gd name="connsiteY24" fmla="*/ 278874 h 35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1545" h="356861">
                  <a:moveTo>
                    <a:pt x="149441" y="78395"/>
                  </a:moveTo>
                  <a:cubicBezTo>
                    <a:pt x="149441" y="120043"/>
                    <a:pt x="116368" y="153116"/>
                    <a:pt x="74720" y="153116"/>
                  </a:cubicBezTo>
                  <a:cubicBezTo>
                    <a:pt x="33073" y="153116"/>
                    <a:pt x="0" y="120043"/>
                    <a:pt x="0" y="78395"/>
                  </a:cubicBezTo>
                  <a:cubicBezTo>
                    <a:pt x="0" y="36747"/>
                    <a:pt x="33073" y="3675"/>
                    <a:pt x="74720" y="3675"/>
                  </a:cubicBezTo>
                  <a:cubicBezTo>
                    <a:pt x="116368" y="3675"/>
                    <a:pt x="149441" y="36747"/>
                    <a:pt x="149441" y="78395"/>
                  </a:cubicBezTo>
                  <a:close/>
                  <a:moveTo>
                    <a:pt x="118409" y="78395"/>
                  </a:moveTo>
                  <a:cubicBezTo>
                    <a:pt x="118409" y="53080"/>
                    <a:pt x="100036" y="32256"/>
                    <a:pt x="74720" y="32256"/>
                  </a:cubicBezTo>
                  <a:cubicBezTo>
                    <a:pt x="49405" y="32256"/>
                    <a:pt x="31032" y="52671"/>
                    <a:pt x="31032" y="78395"/>
                  </a:cubicBezTo>
                  <a:cubicBezTo>
                    <a:pt x="31032" y="104119"/>
                    <a:pt x="50630" y="124534"/>
                    <a:pt x="74720" y="124534"/>
                  </a:cubicBezTo>
                  <a:cubicBezTo>
                    <a:pt x="98810" y="124534"/>
                    <a:pt x="118409" y="103302"/>
                    <a:pt x="118409" y="78395"/>
                  </a:cubicBezTo>
                  <a:close/>
                  <a:moveTo>
                    <a:pt x="256009" y="0"/>
                  </a:moveTo>
                  <a:lnTo>
                    <a:pt x="276017" y="11433"/>
                  </a:lnTo>
                  <a:lnTo>
                    <a:pt x="75945" y="356861"/>
                  </a:lnTo>
                  <a:lnTo>
                    <a:pt x="55938" y="345020"/>
                  </a:lnTo>
                  <a:lnTo>
                    <a:pt x="256009" y="408"/>
                  </a:lnTo>
                  <a:close/>
                  <a:moveTo>
                    <a:pt x="331546" y="278874"/>
                  </a:moveTo>
                  <a:cubicBezTo>
                    <a:pt x="331546" y="320522"/>
                    <a:pt x="298473" y="353595"/>
                    <a:pt x="256826" y="353595"/>
                  </a:cubicBezTo>
                  <a:cubicBezTo>
                    <a:pt x="215178" y="353595"/>
                    <a:pt x="182105" y="320522"/>
                    <a:pt x="182105" y="278874"/>
                  </a:cubicBezTo>
                  <a:cubicBezTo>
                    <a:pt x="182105" y="237227"/>
                    <a:pt x="215178" y="204154"/>
                    <a:pt x="256826" y="204154"/>
                  </a:cubicBezTo>
                  <a:cubicBezTo>
                    <a:pt x="298473" y="204154"/>
                    <a:pt x="331546" y="237227"/>
                    <a:pt x="331546" y="278874"/>
                  </a:cubicBezTo>
                  <a:close/>
                  <a:moveTo>
                    <a:pt x="300514" y="278874"/>
                  </a:moveTo>
                  <a:cubicBezTo>
                    <a:pt x="300514" y="253559"/>
                    <a:pt x="282141" y="232735"/>
                    <a:pt x="256826" y="232735"/>
                  </a:cubicBezTo>
                  <a:cubicBezTo>
                    <a:pt x="231510" y="232735"/>
                    <a:pt x="213137" y="253151"/>
                    <a:pt x="213137" y="278874"/>
                  </a:cubicBezTo>
                  <a:cubicBezTo>
                    <a:pt x="213137" y="304597"/>
                    <a:pt x="232736" y="325013"/>
                    <a:pt x="256826" y="325013"/>
                  </a:cubicBezTo>
                  <a:cubicBezTo>
                    <a:pt x="280916" y="325013"/>
                    <a:pt x="300514" y="303781"/>
                    <a:pt x="300514" y="278874"/>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grpSp>
      <p:grpSp>
        <p:nvGrpSpPr>
          <p:cNvPr id="131" name="Рисунок 6">
            <a:extLst>
              <a:ext uri="{FF2B5EF4-FFF2-40B4-BE49-F238E27FC236}">
                <a16:creationId xmlns:a16="http://schemas.microsoft.com/office/drawing/2014/main" id="{1EA67341-7A01-4DF7-B958-C1D973840A7A}"/>
              </a:ext>
            </a:extLst>
          </p:cNvPr>
          <p:cNvGrpSpPr/>
          <p:nvPr/>
        </p:nvGrpSpPr>
        <p:grpSpPr>
          <a:xfrm>
            <a:off x="13032077" y="7961448"/>
            <a:ext cx="1014824" cy="454306"/>
            <a:chOff x="12886705" y="7556479"/>
            <a:chExt cx="955847" cy="427906"/>
          </a:xfrm>
          <a:solidFill>
            <a:srgbClr val="4D4D4F"/>
          </a:solidFill>
        </p:grpSpPr>
        <p:sp>
          <p:nvSpPr>
            <p:cNvPr id="134" name="Полилиния: фигура 63">
              <a:extLst>
                <a:ext uri="{FF2B5EF4-FFF2-40B4-BE49-F238E27FC236}">
                  <a16:creationId xmlns:a16="http://schemas.microsoft.com/office/drawing/2014/main" id="{5C7AB115-1BC5-40C4-9C0B-AF8F73C355CB}"/>
                </a:ext>
              </a:extLst>
            </p:cNvPr>
            <p:cNvSpPr/>
            <p:nvPr/>
          </p:nvSpPr>
          <p:spPr>
            <a:xfrm>
              <a:off x="12886705" y="7563420"/>
              <a:ext cx="95543" cy="343387"/>
            </a:xfrm>
            <a:custGeom>
              <a:avLst/>
              <a:gdLst>
                <a:gd name="connsiteX0" fmla="*/ 57570 w 95543"/>
                <a:gd name="connsiteY0" fmla="*/ 35931 h 343387"/>
                <a:gd name="connsiteX1" fmla="*/ 0 w 95543"/>
                <a:gd name="connsiteY1" fmla="*/ 35931 h 343387"/>
                <a:gd name="connsiteX2" fmla="*/ 20007 w 95543"/>
                <a:gd name="connsiteY2" fmla="*/ 0 h 343387"/>
                <a:gd name="connsiteX3" fmla="*/ 95544 w 95543"/>
                <a:gd name="connsiteY3" fmla="*/ 0 h 343387"/>
                <a:gd name="connsiteX4" fmla="*/ 95544 w 95543"/>
                <a:gd name="connsiteY4" fmla="*/ 343387 h 343387"/>
                <a:gd name="connsiteX5" fmla="*/ 57570 w 95543"/>
                <a:gd name="connsiteY5" fmla="*/ 343387 h 343387"/>
                <a:gd name="connsiteX6" fmla="*/ 57570 w 95543"/>
                <a:gd name="connsiteY6" fmla="*/ 36339 h 34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43" h="343387">
                  <a:moveTo>
                    <a:pt x="57570" y="35931"/>
                  </a:moveTo>
                  <a:lnTo>
                    <a:pt x="0" y="35931"/>
                  </a:lnTo>
                  <a:lnTo>
                    <a:pt x="20007" y="0"/>
                  </a:lnTo>
                  <a:lnTo>
                    <a:pt x="95544" y="0"/>
                  </a:lnTo>
                  <a:lnTo>
                    <a:pt x="95544" y="343387"/>
                  </a:lnTo>
                  <a:lnTo>
                    <a:pt x="57570" y="343387"/>
                  </a:lnTo>
                  <a:lnTo>
                    <a:pt x="57570" y="36339"/>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35" name="Полилиния: фигура 64">
              <a:extLst>
                <a:ext uri="{FF2B5EF4-FFF2-40B4-BE49-F238E27FC236}">
                  <a16:creationId xmlns:a16="http://schemas.microsoft.com/office/drawing/2014/main" id="{8ED5ABF1-9C81-4367-B9BB-1E1DFEB960D4}"/>
                </a:ext>
              </a:extLst>
            </p:cNvPr>
            <p:cNvSpPr/>
            <p:nvPr/>
          </p:nvSpPr>
          <p:spPr>
            <a:xfrm>
              <a:off x="13073301" y="7855769"/>
              <a:ext cx="75945" cy="128616"/>
            </a:xfrm>
            <a:custGeom>
              <a:avLst/>
              <a:gdLst>
                <a:gd name="connsiteX0" fmla="*/ 42056 w 75945"/>
                <a:gd name="connsiteY0" fmla="*/ 0 h 128616"/>
                <a:gd name="connsiteX1" fmla="*/ 75946 w 75945"/>
                <a:gd name="connsiteY1" fmla="*/ 12249 h 128616"/>
                <a:gd name="connsiteX2" fmla="*/ 24090 w 75945"/>
                <a:gd name="connsiteY2" fmla="*/ 128617 h 128616"/>
                <a:gd name="connsiteX3" fmla="*/ 0 w 75945"/>
                <a:gd name="connsiteY3" fmla="*/ 118818 h 128616"/>
                <a:gd name="connsiteX4" fmla="*/ 42056 w 75945"/>
                <a:gd name="connsiteY4" fmla="*/ 0 h 12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45" h="128616">
                  <a:moveTo>
                    <a:pt x="42056" y="0"/>
                  </a:moveTo>
                  <a:lnTo>
                    <a:pt x="75946" y="12249"/>
                  </a:lnTo>
                  <a:lnTo>
                    <a:pt x="24090" y="128617"/>
                  </a:lnTo>
                  <a:lnTo>
                    <a:pt x="0" y="118818"/>
                  </a:lnTo>
                  <a:lnTo>
                    <a:pt x="42056" y="0"/>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36" name="Полилиния: фигура 65">
              <a:extLst>
                <a:ext uri="{FF2B5EF4-FFF2-40B4-BE49-F238E27FC236}">
                  <a16:creationId xmlns:a16="http://schemas.microsoft.com/office/drawing/2014/main" id="{E188CF42-54EE-4E91-B20B-CE958E96A6D8}"/>
                </a:ext>
              </a:extLst>
            </p:cNvPr>
            <p:cNvSpPr/>
            <p:nvPr/>
          </p:nvSpPr>
          <p:spPr>
            <a:xfrm>
              <a:off x="13219476" y="7562604"/>
              <a:ext cx="231509" cy="350328"/>
            </a:xfrm>
            <a:custGeom>
              <a:avLst/>
              <a:gdLst>
                <a:gd name="connsiteX0" fmla="*/ 229060 w 231509"/>
                <a:gd name="connsiteY0" fmla="*/ 35523 h 350328"/>
                <a:gd name="connsiteX1" fmla="*/ 118818 w 231509"/>
                <a:gd name="connsiteY1" fmla="*/ 35523 h 350328"/>
                <a:gd name="connsiteX2" fmla="*/ 96769 w 231509"/>
                <a:gd name="connsiteY2" fmla="*/ 109835 h 350328"/>
                <a:gd name="connsiteX3" fmla="*/ 118409 w 231509"/>
                <a:gd name="connsiteY3" fmla="*/ 107793 h 350328"/>
                <a:gd name="connsiteX4" fmla="*/ 231510 w 231509"/>
                <a:gd name="connsiteY4" fmla="*/ 226611 h 350328"/>
                <a:gd name="connsiteX5" fmla="*/ 106568 w 231509"/>
                <a:gd name="connsiteY5" fmla="*/ 350328 h 350328"/>
                <a:gd name="connsiteX6" fmla="*/ 29806 w 231509"/>
                <a:gd name="connsiteY6" fmla="*/ 323380 h 350328"/>
                <a:gd name="connsiteX7" fmla="*/ 0 w 231509"/>
                <a:gd name="connsiteY7" fmla="*/ 288265 h 350328"/>
                <a:gd name="connsiteX8" fmla="*/ 30214 w 231509"/>
                <a:gd name="connsiteY8" fmla="*/ 266625 h 350328"/>
                <a:gd name="connsiteX9" fmla="*/ 53488 w 231509"/>
                <a:gd name="connsiteY9" fmla="*/ 294390 h 350328"/>
                <a:gd name="connsiteX10" fmla="*/ 109018 w 231509"/>
                <a:gd name="connsiteY10" fmla="*/ 314806 h 350328"/>
                <a:gd name="connsiteX11" fmla="*/ 193538 w 231509"/>
                <a:gd name="connsiteY11" fmla="*/ 226611 h 350328"/>
                <a:gd name="connsiteX12" fmla="*/ 109018 w 231509"/>
                <a:gd name="connsiteY12" fmla="*/ 142092 h 350328"/>
                <a:gd name="connsiteX13" fmla="*/ 42464 w 231509"/>
                <a:gd name="connsiteY13" fmla="*/ 165773 h 350328"/>
                <a:gd name="connsiteX14" fmla="*/ 92277 w 231509"/>
                <a:gd name="connsiteY14" fmla="*/ 0 h 350328"/>
                <a:gd name="connsiteX15" fmla="*/ 228653 w 231509"/>
                <a:gd name="connsiteY15" fmla="*/ 0 h 350328"/>
                <a:gd name="connsiteX16" fmla="*/ 228653 w 231509"/>
                <a:gd name="connsiteY16" fmla="*/ 35115 h 35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509" h="350328">
                  <a:moveTo>
                    <a:pt x="229060" y="35523"/>
                  </a:moveTo>
                  <a:lnTo>
                    <a:pt x="118818" y="35523"/>
                  </a:lnTo>
                  <a:lnTo>
                    <a:pt x="96769" y="109835"/>
                  </a:lnTo>
                  <a:cubicBezTo>
                    <a:pt x="103302" y="108202"/>
                    <a:pt x="110242" y="107793"/>
                    <a:pt x="118409" y="107793"/>
                  </a:cubicBezTo>
                  <a:cubicBezTo>
                    <a:pt x="187413" y="107793"/>
                    <a:pt x="231510" y="159649"/>
                    <a:pt x="231510" y="226611"/>
                  </a:cubicBezTo>
                  <a:cubicBezTo>
                    <a:pt x="231510" y="303373"/>
                    <a:pt x="173938" y="350328"/>
                    <a:pt x="106568" y="350328"/>
                  </a:cubicBezTo>
                  <a:cubicBezTo>
                    <a:pt x="78803" y="350328"/>
                    <a:pt x="53080" y="342570"/>
                    <a:pt x="29806" y="323380"/>
                  </a:cubicBezTo>
                  <a:cubicBezTo>
                    <a:pt x="19191" y="313989"/>
                    <a:pt x="8165" y="302148"/>
                    <a:pt x="0" y="288265"/>
                  </a:cubicBezTo>
                  <a:lnTo>
                    <a:pt x="30214" y="266625"/>
                  </a:lnTo>
                  <a:cubicBezTo>
                    <a:pt x="35931" y="278058"/>
                    <a:pt x="43281" y="286224"/>
                    <a:pt x="53488" y="294390"/>
                  </a:cubicBezTo>
                  <a:cubicBezTo>
                    <a:pt x="67779" y="306231"/>
                    <a:pt x="85336" y="314806"/>
                    <a:pt x="109018" y="314806"/>
                  </a:cubicBezTo>
                  <a:cubicBezTo>
                    <a:pt x="157199" y="314806"/>
                    <a:pt x="193538" y="275200"/>
                    <a:pt x="193538" y="226611"/>
                  </a:cubicBezTo>
                  <a:cubicBezTo>
                    <a:pt x="193538" y="178022"/>
                    <a:pt x="158015" y="142092"/>
                    <a:pt x="109018" y="142092"/>
                  </a:cubicBezTo>
                  <a:cubicBezTo>
                    <a:pt x="96769" y="142092"/>
                    <a:pt x="73495" y="144133"/>
                    <a:pt x="42464" y="165773"/>
                  </a:cubicBezTo>
                  <a:lnTo>
                    <a:pt x="92277" y="0"/>
                  </a:lnTo>
                  <a:lnTo>
                    <a:pt x="228653" y="0"/>
                  </a:lnTo>
                  <a:lnTo>
                    <a:pt x="228653" y="35115"/>
                  </a:ln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37" name="Полилиния: фигура 66">
              <a:extLst>
                <a:ext uri="{FF2B5EF4-FFF2-40B4-BE49-F238E27FC236}">
                  <a16:creationId xmlns:a16="http://schemas.microsoft.com/office/drawing/2014/main" id="{674E6425-3FA0-400A-9FFF-ABB2EE6563A6}"/>
                </a:ext>
              </a:extLst>
            </p:cNvPr>
            <p:cNvSpPr/>
            <p:nvPr/>
          </p:nvSpPr>
          <p:spPr>
            <a:xfrm>
              <a:off x="13511007" y="7556479"/>
              <a:ext cx="331545" cy="356861"/>
            </a:xfrm>
            <a:custGeom>
              <a:avLst/>
              <a:gdLst>
                <a:gd name="connsiteX0" fmla="*/ 149441 w 331545"/>
                <a:gd name="connsiteY0" fmla="*/ 78395 h 356861"/>
                <a:gd name="connsiteX1" fmla="*/ 74721 w 331545"/>
                <a:gd name="connsiteY1" fmla="*/ 153116 h 356861"/>
                <a:gd name="connsiteX2" fmla="*/ 0 w 331545"/>
                <a:gd name="connsiteY2" fmla="*/ 78395 h 356861"/>
                <a:gd name="connsiteX3" fmla="*/ 74721 w 331545"/>
                <a:gd name="connsiteY3" fmla="*/ 3675 h 356861"/>
                <a:gd name="connsiteX4" fmla="*/ 149441 w 331545"/>
                <a:gd name="connsiteY4" fmla="*/ 78395 h 356861"/>
                <a:gd name="connsiteX5" fmla="*/ 118410 w 331545"/>
                <a:gd name="connsiteY5" fmla="*/ 78395 h 356861"/>
                <a:gd name="connsiteX6" fmla="*/ 74721 w 331545"/>
                <a:gd name="connsiteY6" fmla="*/ 32256 h 356861"/>
                <a:gd name="connsiteX7" fmla="*/ 31032 w 331545"/>
                <a:gd name="connsiteY7" fmla="*/ 78395 h 356861"/>
                <a:gd name="connsiteX8" fmla="*/ 74721 w 331545"/>
                <a:gd name="connsiteY8" fmla="*/ 124534 h 356861"/>
                <a:gd name="connsiteX9" fmla="*/ 118410 w 331545"/>
                <a:gd name="connsiteY9" fmla="*/ 78395 h 356861"/>
                <a:gd name="connsiteX10" fmla="*/ 256010 w 331545"/>
                <a:gd name="connsiteY10" fmla="*/ 0 h 356861"/>
                <a:gd name="connsiteX11" fmla="*/ 276017 w 331545"/>
                <a:gd name="connsiteY11" fmla="*/ 11433 h 356861"/>
                <a:gd name="connsiteX12" fmla="*/ 75946 w 331545"/>
                <a:gd name="connsiteY12" fmla="*/ 356861 h 356861"/>
                <a:gd name="connsiteX13" fmla="*/ 55938 w 331545"/>
                <a:gd name="connsiteY13" fmla="*/ 345020 h 356861"/>
                <a:gd name="connsiteX14" fmla="*/ 256010 w 331545"/>
                <a:gd name="connsiteY14" fmla="*/ 408 h 356861"/>
                <a:gd name="connsiteX15" fmla="*/ 331546 w 331545"/>
                <a:gd name="connsiteY15" fmla="*/ 278874 h 356861"/>
                <a:gd name="connsiteX16" fmla="*/ 256826 w 331545"/>
                <a:gd name="connsiteY16" fmla="*/ 353595 h 356861"/>
                <a:gd name="connsiteX17" fmla="*/ 182106 w 331545"/>
                <a:gd name="connsiteY17" fmla="*/ 278874 h 356861"/>
                <a:gd name="connsiteX18" fmla="*/ 256826 w 331545"/>
                <a:gd name="connsiteY18" fmla="*/ 204154 h 356861"/>
                <a:gd name="connsiteX19" fmla="*/ 331546 w 331545"/>
                <a:gd name="connsiteY19" fmla="*/ 278874 h 356861"/>
                <a:gd name="connsiteX20" fmla="*/ 300515 w 331545"/>
                <a:gd name="connsiteY20" fmla="*/ 278874 h 356861"/>
                <a:gd name="connsiteX21" fmla="*/ 256826 w 331545"/>
                <a:gd name="connsiteY21" fmla="*/ 232735 h 356861"/>
                <a:gd name="connsiteX22" fmla="*/ 213137 w 331545"/>
                <a:gd name="connsiteY22" fmla="*/ 278874 h 356861"/>
                <a:gd name="connsiteX23" fmla="*/ 256826 w 331545"/>
                <a:gd name="connsiteY23" fmla="*/ 325013 h 356861"/>
                <a:gd name="connsiteX24" fmla="*/ 300515 w 331545"/>
                <a:gd name="connsiteY24" fmla="*/ 278874 h 35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1545" h="356861">
                  <a:moveTo>
                    <a:pt x="149441" y="78395"/>
                  </a:moveTo>
                  <a:cubicBezTo>
                    <a:pt x="149441" y="120043"/>
                    <a:pt x="116368" y="153116"/>
                    <a:pt x="74721" y="153116"/>
                  </a:cubicBezTo>
                  <a:cubicBezTo>
                    <a:pt x="33073" y="153116"/>
                    <a:pt x="0" y="120043"/>
                    <a:pt x="0" y="78395"/>
                  </a:cubicBezTo>
                  <a:cubicBezTo>
                    <a:pt x="0" y="36747"/>
                    <a:pt x="33073" y="3675"/>
                    <a:pt x="74721" y="3675"/>
                  </a:cubicBezTo>
                  <a:cubicBezTo>
                    <a:pt x="116368" y="3675"/>
                    <a:pt x="149441" y="36747"/>
                    <a:pt x="149441" y="78395"/>
                  </a:cubicBezTo>
                  <a:close/>
                  <a:moveTo>
                    <a:pt x="118410" y="78395"/>
                  </a:moveTo>
                  <a:cubicBezTo>
                    <a:pt x="118410" y="53080"/>
                    <a:pt x="100036" y="32256"/>
                    <a:pt x="74721" y="32256"/>
                  </a:cubicBezTo>
                  <a:cubicBezTo>
                    <a:pt x="49406" y="32256"/>
                    <a:pt x="31032" y="52671"/>
                    <a:pt x="31032" y="78395"/>
                  </a:cubicBezTo>
                  <a:cubicBezTo>
                    <a:pt x="31032" y="104119"/>
                    <a:pt x="50631" y="124534"/>
                    <a:pt x="74721" y="124534"/>
                  </a:cubicBezTo>
                  <a:cubicBezTo>
                    <a:pt x="98811" y="124534"/>
                    <a:pt x="118410" y="103302"/>
                    <a:pt x="118410" y="78395"/>
                  </a:cubicBezTo>
                  <a:close/>
                  <a:moveTo>
                    <a:pt x="256010" y="0"/>
                  </a:moveTo>
                  <a:lnTo>
                    <a:pt x="276017" y="11433"/>
                  </a:lnTo>
                  <a:lnTo>
                    <a:pt x="75946" y="356861"/>
                  </a:lnTo>
                  <a:lnTo>
                    <a:pt x="55938" y="345020"/>
                  </a:lnTo>
                  <a:lnTo>
                    <a:pt x="256010" y="408"/>
                  </a:lnTo>
                  <a:close/>
                  <a:moveTo>
                    <a:pt x="331546" y="278874"/>
                  </a:moveTo>
                  <a:cubicBezTo>
                    <a:pt x="331546" y="320522"/>
                    <a:pt x="298473" y="353595"/>
                    <a:pt x="256826" y="353595"/>
                  </a:cubicBezTo>
                  <a:cubicBezTo>
                    <a:pt x="215179" y="353595"/>
                    <a:pt x="182106" y="320522"/>
                    <a:pt x="182106" y="278874"/>
                  </a:cubicBezTo>
                  <a:cubicBezTo>
                    <a:pt x="182106" y="237227"/>
                    <a:pt x="215179" y="204154"/>
                    <a:pt x="256826" y="204154"/>
                  </a:cubicBezTo>
                  <a:cubicBezTo>
                    <a:pt x="298473" y="204154"/>
                    <a:pt x="331546" y="237227"/>
                    <a:pt x="331546" y="278874"/>
                  </a:cubicBezTo>
                  <a:close/>
                  <a:moveTo>
                    <a:pt x="300515" y="278874"/>
                  </a:moveTo>
                  <a:cubicBezTo>
                    <a:pt x="300515" y="253559"/>
                    <a:pt x="282141" y="232735"/>
                    <a:pt x="256826" y="232735"/>
                  </a:cubicBezTo>
                  <a:cubicBezTo>
                    <a:pt x="231511" y="232735"/>
                    <a:pt x="213137" y="253151"/>
                    <a:pt x="213137" y="278874"/>
                  </a:cubicBezTo>
                  <a:cubicBezTo>
                    <a:pt x="213137" y="304597"/>
                    <a:pt x="232736" y="325013"/>
                    <a:pt x="256826" y="325013"/>
                  </a:cubicBezTo>
                  <a:cubicBezTo>
                    <a:pt x="280916" y="325013"/>
                    <a:pt x="300515" y="303781"/>
                    <a:pt x="300515" y="278874"/>
                  </a:cubicBezTo>
                  <a:close/>
                </a:path>
              </a:pathLst>
            </a:custGeom>
            <a:solidFill>
              <a:srgbClr val="4D4D4F"/>
            </a:solidFill>
            <a:ln w="0" cap="flat">
              <a:no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grpSp>
      <p:sp>
        <p:nvSpPr>
          <p:cNvPr id="132" name="Полилиния: фигура 67">
            <a:extLst>
              <a:ext uri="{FF2B5EF4-FFF2-40B4-BE49-F238E27FC236}">
                <a16:creationId xmlns:a16="http://schemas.microsoft.com/office/drawing/2014/main" id="{5818E01B-C21F-4D5C-86BF-F4DA0EA07445}"/>
              </a:ext>
            </a:extLst>
          </p:cNvPr>
          <p:cNvSpPr/>
          <p:nvPr/>
        </p:nvSpPr>
        <p:spPr>
          <a:xfrm>
            <a:off x="1939883" y="9010970"/>
            <a:ext cx="14673969" cy="43349"/>
          </a:xfrm>
          <a:custGeom>
            <a:avLst/>
            <a:gdLst>
              <a:gd name="connsiteX0" fmla="*/ 0 w 13821225"/>
              <a:gd name="connsiteY0" fmla="*/ 0 h 40830"/>
              <a:gd name="connsiteX1" fmla="*/ 13821226 w 13821225"/>
              <a:gd name="connsiteY1" fmla="*/ 0 h 40830"/>
            </a:gdLst>
            <a:ahLst/>
            <a:cxnLst>
              <a:cxn ang="0">
                <a:pos x="connsiteX0" y="connsiteY0"/>
              </a:cxn>
              <a:cxn ang="0">
                <a:pos x="connsiteX1" y="connsiteY1"/>
              </a:cxn>
            </a:cxnLst>
            <a:rect l="l" t="t" r="r" b="b"/>
            <a:pathLst>
              <a:path w="13821225" h="40830">
                <a:moveTo>
                  <a:pt x="0" y="0"/>
                </a:moveTo>
                <a:lnTo>
                  <a:pt x="13821226" y="0"/>
                </a:lnTo>
              </a:path>
            </a:pathLst>
          </a:custGeom>
          <a:ln w="19499" cap="flat">
            <a:solidFill>
              <a:srgbClr val="BCBEC0"/>
            </a:solidFill>
            <a:prstDash val="solid"/>
            <a:miter/>
          </a:ln>
        </p:spPr>
        <p:txBody>
          <a:bodyPr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a:p>
        </p:txBody>
      </p:sp>
      <p:sp>
        <p:nvSpPr>
          <p:cNvPr id="133" name="TextBox 4">
            <a:extLst>
              <a:ext uri="{FF2B5EF4-FFF2-40B4-BE49-F238E27FC236}">
                <a16:creationId xmlns:a16="http://schemas.microsoft.com/office/drawing/2014/main" id="{B3D1234B-51AA-4E63-ADF9-39AD377284A9}"/>
              </a:ext>
            </a:extLst>
          </p:cNvPr>
          <p:cNvSpPr txBox="1"/>
          <p:nvPr/>
        </p:nvSpPr>
        <p:spPr>
          <a:xfrm>
            <a:off x="4586884" y="1480126"/>
            <a:ext cx="7366001" cy="523220"/>
          </a:xfrm>
          <a:prstGeom prst="rect">
            <a:avLst/>
          </a:prstGeom>
          <a:noFill/>
        </p:spPr>
        <p:txBody>
          <a:bodyPr wrap="square" rtlCol="0">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292B2D"/>
                </a:solidFill>
                <a:latin typeface="Montserrat" panose="00000500000000000000" pitchFamily="2" charset="-52"/>
              </a:rPr>
              <a:t>…come to </a:t>
            </a:r>
            <a:r>
              <a:rPr lang="en-US" sz="2800" b="1" dirty="0" err="1">
                <a:solidFill>
                  <a:srgbClr val="292B2D"/>
                </a:solidFill>
                <a:latin typeface="Montserrat" panose="00000500000000000000" pitchFamily="2" charset="-52"/>
              </a:rPr>
              <a:t>Lviv</a:t>
            </a:r>
            <a:r>
              <a:rPr lang="en-US" sz="2800" b="1" dirty="0">
                <a:solidFill>
                  <a:srgbClr val="292B2D"/>
                </a:solidFill>
                <a:latin typeface="Montserrat" panose="00000500000000000000" pitchFamily="2" charset="-52"/>
              </a:rPr>
              <a:t> from…</a:t>
            </a:r>
            <a:endParaRPr lang="uk-UA" sz="2800" b="1" dirty="0">
              <a:solidFill>
                <a:srgbClr val="292B2D"/>
              </a:solidFill>
              <a:latin typeface="Montserrat" panose="00000500000000000000" pitchFamily="2" charset="-52"/>
            </a:endParaRPr>
          </a:p>
        </p:txBody>
      </p:sp>
      <p:sp>
        <p:nvSpPr>
          <p:cNvPr id="5" name="Description">
            <a:extLst>
              <a:ext uri="{FF2B5EF4-FFF2-40B4-BE49-F238E27FC236}">
                <a16:creationId xmlns:a16="http://schemas.microsoft.com/office/drawing/2014/main" id="{86DD1EBF-E8C9-4AEF-BAA1-B9AA09634974}"/>
              </a:ext>
            </a:extLst>
          </p:cNvPr>
          <p:cNvSpPr/>
          <p:nvPr/>
        </p:nvSpPr>
        <p:spPr>
          <a:xfrm>
            <a:off x="1552742" y="9298802"/>
            <a:ext cx="15578668" cy="721863"/>
          </a:xfrm>
          <a:prstGeom prst="rect">
            <a:avLst/>
          </a:prstGeom>
          <a:noFill/>
          <a:ln/>
        </p:spPr>
        <p:txBody>
          <a:bodyPr wrap="square" lIns="0" tIns="0" rIns="0" bIns="0" numCol="11" spcCol="7200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i="0" u="none" strike="noStrike" baseline="0" dirty="0">
                <a:solidFill>
                  <a:srgbClr val="4C4C4E"/>
                </a:solidFill>
                <a:latin typeface="Montserrat" panose="00000500000000000000" pitchFamily="2" charset="-52"/>
              </a:rPr>
              <a:t>Poland</a:t>
            </a:r>
          </a:p>
          <a:p>
            <a:pPr algn="ctr"/>
            <a:endParaRPr lang="uk-UA" sz="2200" b="1" i="0" u="none" strike="noStrike" baseline="0" dirty="0">
              <a:solidFill>
                <a:srgbClr val="4C4C4E"/>
              </a:solidFill>
              <a:latin typeface="Montserrat" panose="00000500000000000000" pitchFamily="2" charset="-52"/>
            </a:endParaRPr>
          </a:p>
          <a:p>
            <a:pPr algn="ctr"/>
            <a:r>
              <a:rPr lang="en-US" sz="2200" b="1" i="0" u="none" strike="noStrike" baseline="0" dirty="0">
                <a:solidFill>
                  <a:srgbClr val="4C4C4E"/>
                </a:solidFill>
                <a:latin typeface="Montserrat" panose="00000500000000000000" pitchFamily="2" charset="-52"/>
              </a:rPr>
              <a:t>Turkey</a:t>
            </a:r>
          </a:p>
          <a:p>
            <a:pPr algn="ctr"/>
            <a:endParaRPr lang="uk-UA" sz="2200" b="1" i="0" u="none" strike="noStrike" baseline="0" dirty="0">
              <a:solidFill>
                <a:srgbClr val="4C4C4E"/>
              </a:solidFill>
              <a:latin typeface="Montserrat" panose="00000500000000000000" pitchFamily="2" charset="-52"/>
            </a:endParaRPr>
          </a:p>
          <a:p>
            <a:pPr algn="ctr"/>
            <a:r>
              <a:rPr lang="en-US" sz="2200" b="1" i="0" u="none" strike="noStrike" baseline="0" dirty="0">
                <a:solidFill>
                  <a:srgbClr val="4C4C4E"/>
                </a:solidFill>
                <a:latin typeface="Montserrat" panose="00000500000000000000" pitchFamily="2" charset="-52"/>
              </a:rPr>
              <a:t>Germany</a:t>
            </a:r>
          </a:p>
          <a:p>
            <a:pPr algn="ctr"/>
            <a:endParaRPr lang="uk-UA" sz="2200" b="1" i="0" u="none" strike="noStrike" baseline="0" dirty="0">
              <a:solidFill>
                <a:srgbClr val="4C4C4E"/>
              </a:solidFill>
              <a:latin typeface="Montserrat" panose="00000500000000000000" pitchFamily="2" charset="-52"/>
            </a:endParaRPr>
          </a:p>
          <a:p>
            <a:pPr algn="ctr"/>
            <a:r>
              <a:rPr lang="en-US" sz="2200" b="1" i="0" u="none" strike="noStrike" baseline="0" dirty="0">
                <a:solidFill>
                  <a:srgbClr val="4C4C4E"/>
                </a:solidFill>
                <a:latin typeface="Montserrat" panose="00000500000000000000" pitchFamily="2" charset="-52"/>
              </a:rPr>
              <a:t>Great Britain</a:t>
            </a:r>
          </a:p>
          <a:p>
            <a:pPr algn="ctr"/>
            <a:r>
              <a:rPr lang="en-US" sz="2200" b="1" i="0" u="none" strike="noStrike" baseline="0" dirty="0">
                <a:solidFill>
                  <a:srgbClr val="4C4C4E"/>
                </a:solidFill>
                <a:latin typeface="Montserrat" panose="00000500000000000000" pitchFamily="2" charset="-52"/>
              </a:rPr>
              <a:t>USA</a:t>
            </a:r>
          </a:p>
          <a:p>
            <a:pPr algn="ctr"/>
            <a:endParaRPr lang="uk-UA" sz="2200" b="1" i="0" u="none" strike="noStrike" baseline="0" dirty="0">
              <a:solidFill>
                <a:srgbClr val="4C4C4E"/>
              </a:solidFill>
              <a:latin typeface="Montserrat" panose="00000500000000000000" pitchFamily="2" charset="-52"/>
            </a:endParaRPr>
          </a:p>
          <a:p>
            <a:pPr algn="ctr"/>
            <a:r>
              <a:rPr lang="en-US" sz="2200" b="1" i="0" u="none" strike="noStrike" spc="-50" dirty="0">
                <a:solidFill>
                  <a:srgbClr val="4C4C4E"/>
                </a:solidFill>
                <a:latin typeface="Montserrat" panose="00000500000000000000" pitchFamily="2" charset="-52"/>
              </a:rPr>
              <a:t>Lithuania</a:t>
            </a:r>
          </a:p>
          <a:p>
            <a:pPr algn="ctr"/>
            <a:endParaRPr lang="uk-UA" sz="2200" b="1" i="0" u="none" strike="noStrike" baseline="0" dirty="0">
              <a:solidFill>
                <a:srgbClr val="4C4C4E"/>
              </a:solidFill>
              <a:latin typeface="Montserrat" panose="00000500000000000000" pitchFamily="2" charset="-52"/>
            </a:endParaRPr>
          </a:p>
          <a:p>
            <a:pPr algn="ctr"/>
            <a:r>
              <a:rPr lang="en-US" sz="2200" b="1" i="0" u="none" strike="noStrike" baseline="0" dirty="0">
                <a:solidFill>
                  <a:srgbClr val="4C4C4E"/>
                </a:solidFill>
                <a:latin typeface="Montserrat" panose="00000500000000000000" pitchFamily="2" charset="-52"/>
              </a:rPr>
              <a:t>Israel</a:t>
            </a:r>
          </a:p>
          <a:p>
            <a:pPr algn="ctr"/>
            <a:endParaRPr lang="uk-UA" sz="2200" b="1" i="0" u="none" strike="noStrike" baseline="0" dirty="0">
              <a:solidFill>
                <a:srgbClr val="4C4C4E"/>
              </a:solidFill>
              <a:latin typeface="Montserrat" panose="00000500000000000000" pitchFamily="2" charset="-52"/>
            </a:endParaRPr>
          </a:p>
          <a:p>
            <a:pPr algn="ctr"/>
            <a:r>
              <a:rPr lang="en-US" sz="2200" b="1" i="0" u="none" strike="noStrike" baseline="0" dirty="0">
                <a:solidFill>
                  <a:srgbClr val="4C4C4E"/>
                </a:solidFill>
                <a:latin typeface="Montserrat" panose="00000500000000000000" pitchFamily="2" charset="-52"/>
              </a:rPr>
              <a:t>Canada</a:t>
            </a:r>
          </a:p>
          <a:p>
            <a:pPr algn="ctr"/>
            <a:endParaRPr lang="uk-UA" sz="2200" b="1" i="0" u="none" strike="noStrike" baseline="0" dirty="0">
              <a:solidFill>
                <a:srgbClr val="4C4C4E"/>
              </a:solidFill>
              <a:latin typeface="Montserrat" panose="00000500000000000000" pitchFamily="2" charset="-52"/>
            </a:endParaRPr>
          </a:p>
          <a:p>
            <a:pPr algn="ctr"/>
            <a:r>
              <a:rPr lang="en-US" sz="2200" b="1" i="0" u="none" strike="noStrike" baseline="0" dirty="0">
                <a:solidFill>
                  <a:srgbClr val="4C4C4E"/>
                </a:solidFill>
                <a:latin typeface="Montserrat" panose="00000500000000000000" pitchFamily="2" charset="-52"/>
              </a:rPr>
              <a:t>France</a:t>
            </a:r>
          </a:p>
          <a:p>
            <a:pPr algn="ctr"/>
            <a:endParaRPr lang="uk-UA" sz="2200" b="1" i="0" u="none" strike="noStrike" baseline="0" dirty="0">
              <a:solidFill>
                <a:srgbClr val="4C4C4E"/>
              </a:solidFill>
              <a:latin typeface="Montserrat" panose="00000500000000000000" pitchFamily="2" charset="-52"/>
            </a:endParaRPr>
          </a:p>
          <a:p>
            <a:pPr algn="ctr"/>
            <a:r>
              <a:rPr lang="en-US" sz="2200" b="1" i="0" u="none" strike="noStrike" baseline="0" dirty="0">
                <a:solidFill>
                  <a:srgbClr val="4C4C4E"/>
                </a:solidFill>
                <a:latin typeface="Montserrat" panose="00000500000000000000" pitchFamily="2" charset="-52"/>
              </a:rPr>
              <a:t>Other</a:t>
            </a:r>
            <a:endParaRPr lang="uk-UA" sz="2200" b="1" dirty="0">
              <a:solidFill>
                <a:srgbClr val="C23350"/>
              </a:solidFill>
              <a:latin typeface="Montserrat" panose="00000500000000000000" pitchFamily="2" charset="-52"/>
            </a:endParaRPr>
          </a:p>
        </p:txBody>
      </p:sp>
    </p:spTree>
    <p:extLst>
      <p:ext uri="{BB962C8B-B14F-4D97-AF65-F5344CB8AC3E}">
        <p14:creationId xmlns:p14="http://schemas.microsoft.com/office/powerpoint/2010/main" val="431808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 name="Прямоугольник 36">
            <a:extLst>
              <a:ext uri="{FF2B5EF4-FFF2-40B4-BE49-F238E27FC236}">
                <a16:creationId xmlns:a16="http://schemas.microsoft.com/office/drawing/2014/main" id="{D7B353D7-7CC5-425D-B626-F77BF1FC181C}"/>
              </a:ext>
            </a:extLst>
          </p:cNvPr>
          <p:cNvSpPr/>
          <p:nvPr/>
        </p:nvSpPr>
        <p:spPr>
          <a:xfrm>
            <a:off x="0" y="8178800"/>
            <a:ext cx="18288000" cy="2108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a:lnSpc>
                <a:spcPts val="5775"/>
              </a:lnSpc>
              <a:defRPr/>
            </a:pPr>
            <a:r>
              <a:rPr kumimoji="0" lang="en-US" sz="3800" b="1" i="0" u="none" strike="noStrike" kern="1200" cap="none" spc="0" normalizeH="0" baseline="0" noProof="0">
                <a:ln>
                  <a:noFill/>
                </a:ln>
                <a:solidFill>
                  <a:srgbClr val="FFFFFF"/>
                </a:solidFill>
                <a:effectLst/>
                <a:uLnTx/>
                <a:uFillTx/>
                <a:latin typeface="Montserrat"/>
                <a:ea typeface="Mazzard H Semi Bold"/>
                <a:cs typeface="+mn-cs"/>
              </a:rPr>
              <a:t>Sectors to invest</a:t>
            </a:r>
            <a:r>
              <a:rPr kumimoji="0" lang="uk-UA" sz="3800" b="1" i="0" u="none" strike="noStrike" kern="1200" cap="none" spc="0" normalizeH="0" baseline="0" noProof="0">
                <a:ln>
                  <a:noFill/>
                </a:ln>
                <a:solidFill>
                  <a:srgbClr val="FFFFFF"/>
                </a:solidFill>
                <a:effectLst/>
                <a:uLnTx/>
                <a:uFillTx/>
                <a:latin typeface="Montserrat"/>
                <a:ea typeface="Mazzard H Semi Bold"/>
                <a:cs typeface="+mn-cs"/>
              </a:rPr>
              <a:t> </a:t>
            </a:r>
            <a:r>
              <a:rPr kumimoji="0" lang="en-US" sz="3800" b="1" i="0" u="none" strike="noStrike" kern="1200" cap="none" spc="0" normalizeH="0" baseline="0" noProof="0">
                <a:ln>
                  <a:noFill/>
                </a:ln>
                <a:solidFill>
                  <a:srgbClr val="C23350"/>
                </a:solidFill>
                <a:effectLst/>
                <a:uLnTx/>
                <a:uFillTx/>
                <a:latin typeface="Montserrat" panose="00000500000000000000" pitchFamily="2" charset="-52"/>
                <a:ea typeface="+mn-ea"/>
                <a:cs typeface="Futura PT Bold"/>
              </a:rPr>
              <a:t>Tourism</a:t>
            </a:r>
            <a:endParaRPr kumimoji="0" lang="en-US" sz="3800" b="0" i="0" u="none" strike="noStrike" kern="1200" cap="none" spc="0" normalizeH="0" baseline="0" noProof="0">
              <a:ln>
                <a:noFill/>
              </a:ln>
              <a:solidFill>
                <a:prstClr val="black"/>
              </a:solidFill>
              <a:effectLst/>
              <a:uLnTx/>
              <a:uFillTx/>
              <a:latin typeface="Montserrat" panose="00000500000000000000" pitchFamily="2" charset="-52"/>
              <a:ea typeface="+mn-ea"/>
              <a:cs typeface="Futura PT Bold"/>
            </a:endParaRPr>
          </a:p>
        </p:txBody>
      </p:sp>
      <p:sp>
        <p:nvSpPr>
          <p:cNvPr id="11" name="Description">
            <a:extLst>
              <a:ext uri="{FF2B5EF4-FFF2-40B4-BE49-F238E27FC236}">
                <a16:creationId xmlns:a16="http://schemas.microsoft.com/office/drawing/2014/main" id="{A799441B-5EE1-4FBC-ACBF-E674C9FEA5CF}"/>
              </a:ext>
            </a:extLst>
          </p:cNvPr>
          <p:cNvSpPr/>
          <p:nvPr/>
        </p:nvSpPr>
        <p:spPr>
          <a:xfrm>
            <a:off x="0" y="3069371"/>
            <a:ext cx="18288000" cy="1038225"/>
          </a:xfrm>
          <a:prstGeom prst="rect">
            <a:avLst/>
          </a:prstGeom>
          <a:noFill/>
          <a:ln/>
        </p:spPr>
        <p:txBody>
          <a:bodyPr wrap="square" lIns="0" tIns="0" rIns="0" bIns="0" numCol="4" spcCol="360000" rtlCol="0" anchor="t"/>
          <a:lstStyle/>
          <a:p>
            <a:pPr algn="ctr"/>
            <a:r>
              <a:rPr lang="en-US" sz="1800" b="1">
                <a:solidFill>
                  <a:srgbClr val="292B2D"/>
                </a:solidFill>
                <a:latin typeface="Montserrat"/>
              </a:rPr>
              <a:t>… stay in city in average</a:t>
            </a:r>
          </a:p>
          <a:p>
            <a:pPr algn="ctr"/>
            <a:r>
              <a:rPr lang="en-US" sz="1800" b="1">
                <a:solidFill>
                  <a:srgbClr val="292B2D"/>
                </a:solidFill>
                <a:latin typeface="Montserrat"/>
              </a:rPr>
              <a:t>for </a:t>
            </a:r>
            <a:r>
              <a:rPr lang="en-US" sz="4800" b="1">
                <a:solidFill>
                  <a:srgbClr val="C23350"/>
                </a:solidFill>
                <a:latin typeface="Montserrat"/>
              </a:rPr>
              <a:t>3,8</a:t>
            </a:r>
            <a:r>
              <a:rPr lang="en-US" sz="1800" b="1">
                <a:solidFill>
                  <a:srgbClr val="292B2D"/>
                </a:solidFill>
                <a:latin typeface="Montserrat"/>
              </a:rPr>
              <a:t> days</a:t>
            </a:r>
          </a:p>
          <a:p>
            <a:pPr algn="ctr"/>
            <a:r>
              <a:rPr lang="en-US" sz="1800" b="1">
                <a:solidFill>
                  <a:srgbClr val="292B2D"/>
                </a:solidFill>
                <a:latin typeface="Montserrat"/>
              </a:rPr>
              <a:t>…spend in average</a:t>
            </a:r>
          </a:p>
          <a:p>
            <a:pPr algn="ctr"/>
            <a:r>
              <a:rPr lang="en-US" sz="4800" b="1">
                <a:solidFill>
                  <a:srgbClr val="C23350"/>
                </a:solidFill>
                <a:latin typeface="Montserrat"/>
              </a:rPr>
              <a:t>94€ </a:t>
            </a:r>
            <a:r>
              <a:rPr lang="en-US" sz="1800" b="1">
                <a:solidFill>
                  <a:srgbClr val="292B2D"/>
                </a:solidFill>
                <a:latin typeface="Montserrat"/>
              </a:rPr>
              <a:t>per day</a:t>
            </a:r>
          </a:p>
          <a:p>
            <a:pPr algn="ctr"/>
            <a:r>
              <a:rPr lang="en-US" sz="1800" b="1">
                <a:solidFill>
                  <a:srgbClr val="292B2D"/>
                </a:solidFill>
                <a:latin typeface="Montserrat"/>
              </a:rPr>
              <a:t>…for the fist time</a:t>
            </a:r>
            <a:r>
              <a:rPr lang="uk-UA" sz="1800" b="1">
                <a:solidFill>
                  <a:srgbClr val="292B2D"/>
                </a:solidFill>
                <a:latin typeface="Montserrat"/>
              </a:rPr>
              <a:t> </a:t>
            </a:r>
            <a:r>
              <a:rPr lang="en-US" sz="1800" b="1">
                <a:solidFill>
                  <a:srgbClr val="292B2D"/>
                </a:solidFill>
                <a:latin typeface="Montserrat"/>
              </a:rPr>
              <a:t>in Lviv – </a:t>
            </a:r>
            <a:br>
              <a:rPr lang="uk-UA" sz="1800" b="1">
                <a:solidFill>
                  <a:srgbClr val="292B2D"/>
                </a:solidFill>
                <a:latin typeface="Montserrat"/>
              </a:rPr>
            </a:br>
            <a:r>
              <a:rPr lang="en-US" sz="4800" b="1">
                <a:solidFill>
                  <a:srgbClr val="C23350"/>
                </a:solidFill>
                <a:latin typeface="Montserrat"/>
              </a:rPr>
              <a:t>52%</a:t>
            </a:r>
          </a:p>
          <a:p>
            <a:pPr algn="ctr"/>
            <a:r>
              <a:rPr lang="en-US" sz="1800" b="1">
                <a:solidFill>
                  <a:srgbClr val="292B2D"/>
                </a:solidFill>
                <a:latin typeface="Montserrat"/>
              </a:rPr>
              <a:t>…revisit the city –</a:t>
            </a:r>
          </a:p>
          <a:p>
            <a:pPr algn="ctr"/>
            <a:r>
              <a:rPr lang="en-US" sz="4800" b="1">
                <a:solidFill>
                  <a:srgbClr val="C23350"/>
                </a:solidFill>
                <a:latin typeface="Montserrat"/>
              </a:rPr>
              <a:t>48%</a:t>
            </a:r>
            <a:endParaRPr lang="uk-UA" sz="4800" b="1">
              <a:solidFill>
                <a:srgbClr val="C23350"/>
              </a:solidFill>
              <a:latin typeface="Montserrat"/>
            </a:endParaRPr>
          </a:p>
        </p:txBody>
      </p:sp>
      <p:pic>
        <p:nvPicPr>
          <p:cNvPr id="12" name="Ellipse 6" descr="preencoded.png">
            <a:extLst>
              <a:ext uri="{FF2B5EF4-FFF2-40B4-BE49-F238E27FC236}">
                <a16:creationId xmlns:a16="http://schemas.microsoft.com/office/drawing/2014/main" id="{BB6B299D-29D2-469C-A484-BAABEDC722A1}"/>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429379" y="1589711"/>
            <a:ext cx="1285875" cy="1285875"/>
          </a:xfrm>
          <a:prstGeom prst="rect">
            <a:avLst/>
          </a:prstGeom>
        </p:spPr>
      </p:pic>
      <p:pic>
        <p:nvPicPr>
          <p:cNvPr id="13" name="Ellipse 6" descr="preencoded.png">
            <a:extLst>
              <a:ext uri="{FF2B5EF4-FFF2-40B4-BE49-F238E27FC236}">
                <a16:creationId xmlns:a16="http://schemas.microsoft.com/office/drawing/2014/main" id="{D3840E77-AA5D-446B-AF00-A6EA7674ED84}"/>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096176" y="1589711"/>
            <a:ext cx="1285875" cy="1285875"/>
          </a:xfrm>
          <a:prstGeom prst="rect">
            <a:avLst/>
          </a:prstGeom>
        </p:spPr>
      </p:pic>
      <p:pic>
        <p:nvPicPr>
          <p:cNvPr id="14" name="Ellipse 6" descr="preencoded.png">
            <a:extLst>
              <a:ext uri="{FF2B5EF4-FFF2-40B4-BE49-F238E27FC236}">
                <a16:creationId xmlns:a16="http://schemas.microsoft.com/office/drawing/2014/main" id="{0692CFB7-6F63-4523-8EBE-33AD656A69B5}"/>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0762973" y="1589711"/>
            <a:ext cx="1285875" cy="1285875"/>
          </a:xfrm>
          <a:prstGeom prst="rect">
            <a:avLst/>
          </a:prstGeom>
        </p:spPr>
      </p:pic>
      <p:pic>
        <p:nvPicPr>
          <p:cNvPr id="15" name="Ellipse 6" descr="preencoded.png">
            <a:extLst>
              <a:ext uri="{FF2B5EF4-FFF2-40B4-BE49-F238E27FC236}">
                <a16:creationId xmlns:a16="http://schemas.microsoft.com/office/drawing/2014/main" id="{08AD4F24-A82F-473D-B0B3-B70AD990832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5429769" y="1589711"/>
            <a:ext cx="1285875" cy="1285875"/>
          </a:xfrm>
          <a:prstGeom prst="rect">
            <a:avLst/>
          </a:prstGeom>
        </p:spPr>
      </p:pic>
      <p:sp>
        <p:nvSpPr>
          <p:cNvPr id="16" name="Description">
            <a:extLst>
              <a:ext uri="{FF2B5EF4-FFF2-40B4-BE49-F238E27FC236}">
                <a16:creationId xmlns:a16="http://schemas.microsoft.com/office/drawing/2014/main" id="{86DD1EBF-E8C9-4AEF-BAA1-B9AA09634974}"/>
              </a:ext>
            </a:extLst>
          </p:cNvPr>
          <p:cNvSpPr/>
          <p:nvPr/>
        </p:nvSpPr>
        <p:spPr>
          <a:xfrm>
            <a:off x="0" y="6875439"/>
            <a:ext cx="18288000" cy="1038225"/>
          </a:xfrm>
          <a:prstGeom prst="rect">
            <a:avLst/>
          </a:prstGeom>
          <a:noFill/>
          <a:ln/>
        </p:spPr>
        <p:txBody>
          <a:bodyPr wrap="square" lIns="0" tIns="0" rIns="0" bIns="0" numCol="4" spcCol="360000" rtlCol="0" anchor="t"/>
          <a:lstStyle/>
          <a:p>
            <a:pPr algn="ctr"/>
            <a:r>
              <a:rPr lang="fr-FR" sz="1800" b="1">
                <a:solidFill>
                  <a:srgbClr val="292B2D"/>
                </a:solidFill>
                <a:latin typeface="Montserrat"/>
              </a:rPr>
              <a:t>Bus</a:t>
            </a:r>
          </a:p>
          <a:p>
            <a:pPr algn="ctr"/>
            <a:r>
              <a:rPr lang="fr-FR" sz="4800" b="1">
                <a:solidFill>
                  <a:srgbClr val="C23350"/>
                </a:solidFill>
                <a:latin typeface="Montserrat"/>
              </a:rPr>
              <a:t>11,6%</a:t>
            </a:r>
          </a:p>
          <a:p>
            <a:pPr algn="ctr"/>
            <a:r>
              <a:rPr lang="fr-FR" sz="1800" b="1">
                <a:solidFill>
                  <a:srgbClr val="292B2D"/>
                </a:solidFill>
                <a:latin typeface="Montserrat"/>
              </a:rPr>
              <a:t>Car</a:t>
            </a:r>
          </a:p>
          <a:p>
            <a:pPr algn="ctr"/>
            <a:r>
              <a:rPr lang="fr-FR" sz="4800" b="1">
                <a:solidFill>
                  <a:srgbClr val="C23350"/>
                </a:solidFill>
                <a:latin typeface="Montserrat"/>
              </a:rPr>
              <a:t>11,8%</a:t>
            </a:r>
          </a:p>
          <a:p>
            <a:pPr algn="ctr"/>
            <a:r>
              <a:rPr lang="fr-FR" sz="1800" b="1">
                <a:solidFill>
                  <a:srgbClr val="292B2D"/>
                </a:solidFill>
                <a:latin typeface="Montserrat"/>
              </a:rPr>
              <a:t>Plane</a:t>
            </a:r>
          </a:p>
          <a:p>
            <a:pPr algn="ctr"/>
            <a:r>
              <a:rPr lang="fr-FR" sz="4800" b="1">
                <a:solidFill>
                  <a:srgbClr val="C23350"/>
                </a:solidFill>
                <a:latin typeface="Montserrat"/>
              </a:rPr>
              <a:t>30,8%</a:t>
            </a:r>
          </a:p>
          <a:p>
            <a:pPr algn="ctr"/>
            <a:r>
              <a:rPr lang="fr-FR" sz="1800" b="1">
                <a:solidFill>
                  <a:srgbClr val="292B2D"/>
                </a:solidFill>
                <a:latin typeface="Montserrat"/>
              </a:rPr>
              <a:t>Train</a:t>
            </a:r>
          </a:p>
          <a:p>
            <a:pPr algn="ctr"/>
            <a:r>
              <a:rPr lang="fr-FR" sz="4800" b="1">
                <a:solidFill>
                  <a:srgbClr val="C23350"/>
                </a:solidFill>
                <a:latin typeface="Montserrat"/>
              </a:rPr>
              <a:t>45,8%</a:t>
            </a:r>
            <a:endParaRPr lang="uk-UA" sz="4800" b="1">
              <a:solidFill>
                <a:srgbClr val="C23350"/>
              </a:solidFill>
              <a:latin typeface="Montserrat"/>
            </a:endParaRPr>
          </a:p>
        </p:txBody>
      </p:sp>
      <p:pic>
        <p:nvPicPr>
          <p:cNvPr id="17" name="Ellipse 6" descr="preencoded.png">
            <a:extLst>
              <a:ext uri="{FF2B5EF4-FFF2-40B4-BE49-F238E27FC236}">
                <a16:creationId xmlns:a16="http://schemas.microsoft.com/office/drawing/2014/main" id="{D2BEC2FA-AE04-49FC-A5C1-7CF25F5AEEB9}"/>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429379" y="5395779"/>
            <a:ext cx="1285875" cy="1285875"/>
          </a:xfrm>
          <a:prstGeom prst="rect">
            <a:avLst/>
          </a:prstGeom>
        </p:spPr>
      </p:pic>
      <p:pic>
        <p:nvPicPr>
          <p:cNvPr id="18" name="Ellipse 6" descr="preencoded.png">
            <a:extLst>
              <a:ext uri="{FF2B5EF4-FFF2-40B4-BE49-F238E27FC236}">
                <a16:creationId xmlns:a16="http://schemas.microsoft.com/office/drawing/2014/main" id="{66D7AEFC-0E67-4F95-8ECA-117F39423CA9}"/>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096176" y="5395779"/>
            <a:ext cx="1285875" cy="1285875"/>
          </a:xfrm>
          <a:prstGeom prst="rect">
            <a:avLst/>
          </a:prstGeom>
        </p:spPr>
      </p:pic>
      <p:pic>
        <p:nvPicPr>
          <p:cNvPr id="19" name="Ellipse 6" descr="preencoded.png">
            <a:extLst>
              <a:ext uri="{FF2B5EF4-FFF2-40B4-BE49-F238E27FC236}">
                <a16:creationId xmlns:a16="http://schemas.microsoft.com/office/drawing/2014/main" id="{D7242229-D07F-40AF-967C-0DF10B7DF8B9}"/>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0762973" y="5395779"/>
            <a:ext cx="1285875" cy="1285875"/>
          </a:xfrm>
          <a:prstGeom prst="rect">
            <a:avLst/>
          </a:prstGeom>
        </p:spPr>
      </p:pic>
      <p:pic>
        <p:nvPicPr>
          <p:cNvPr id="20" name="Ellipse 6" descr="preencoded.png">
            <a:extLst>
              <a:ext uri="{FF2B5EF4-FFF2-40B4-BE49-F238E27FC236}">
                <a16:creationId xmlns:a16="http://schemas.microsoft.com/office/drawing/2014/main" id="{4647BB74-76AB-41C7-AC1E-6990B4CFF93E}"/>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5429769" y="5395779"/>
            <a:ext cx="1285875" cy="1285875"/>
          </a:xfrm>
          <a:prstGeom prst="rect">
            <a:avLst/>
          </a:prstGeom>
        </p:spPr>
      </p:pic>
      <p:sp>
        <p:nvSpPr>
          <p:cNvPr id="5" name="TextBox 4">
            <a:extLst>
              <a:ext uri="{FF2B5EF4-FFF2-40B4-BE49-F238E27FC236}">
                <a16:creationId xmlns:a16="http://schemas.microsoft.com/office/drawing/2014/main" id="{B3D1234B-51AA-4E63-ADF9-39AD377284A9}"/>
              </a:ext>
            </a:extLst>
          </p:cNvPr>
          <p:cNvSpPr txBox="1"/>
          <p:nvPr/>
        </p:nvSpPr>
        <p:spPr>
          <a:xfrm>
            <a:off x="761999" y="4618107"/>
            <a:ext cx="7366001" cy="523220"/>
          </a:xfrm>
          <a:prstGeom prst="rect">
            <a:avLst/>
          </a:prstGeom>
          <a:noFill/>
        </p:spPr>
        <p:txBody>
          <a:bodyPr wrap="square" rtlCol="0">
            <a:spAutoFit/>
          </a:bodyPr>
          <a:lstStyle/>
          <a:p>
            <a:r>
              <a:rPr lang="en-US" sz="2800" b="1">
                <a:solidFill>
                  <a:srgbClr val="292B2D"/>
                </a:solidFill>
                <a:latin typeface="Montserrat" panose="00000500000000000000" pitchFamily="2" charset="-52"/>
              </a:rPr>
              <a:t>…come to </a:t>
            </a:r>
            <a:r>
              <a:rPr lang="en-US" sz="2800" b="1" err="1">
                <a:solidFill>
                  <a:srgbClr val="292B2D"/>
                </a:solidFill>
                <a:latin typeface="Montserrat" panose="00000500000000000000" pitchFamily="2" charset="-52"/>
              </a:rPr>
              <a:t>Lviv</a:t>
            </a:r>
            <a:r>
              <a:rPr lang="en-US" sz="2800" b="1">
                <a:solidFill>
                  <a:srgbClr val="292B2D"/>
                </a:solidFill>
                <a:latin typeface="Montserrat" panose="00000500000000000000" pitchFamily="2" charset="-52"/>
              </a:rPr>
              <a:t> by…</a:t>
            </a:r>
            <a:endParaRPr lang="uk-UA" sz="2800" b="1">
              <a:solidFill>
                <a:srgbClr val="292B2D"/>
              </a:solidFill>
              <a:latin typeface="Montserrat" panose="00000500000000000000" pitchFamily="2" charset="-52"/>
            </a:endParaRPr>
          </a:p>
        </p:txBody>
      </p:sp>
      <p:pic>
        <p:nvPicPr>
          <p:cNvPr id="8" name="Рисунок 7">
            <a:extLst>
              <a:ext uri="{FF2B5EF4-FFF2-40B4-BE49-F238E27FC236}">
                <a16:creationId xmlns:a16="http://schemas.microsoft.com/office/drawing/2014/main" id="{A5A9A4A0-CFFB-4EF9-816E-281B69F398B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790005" y="1844039"/>
            <a:ext cx="564621" cy="742922"/>
          </a:xfrm>
          <a:prstGeom prst="rect">
            <a:avLst/>
          </a:prstGeom>
        </p:spPr>
      </p:pic>
      <p:pic>
        <p:nvPicPr>
          <p:cNvPr id="21" name="Рисунок 20">
            <a:extLst>
              <a:ext uri="{FF2B5EF4-FFF2-40B4-BE49-F238E27FC236}">
                <a16:creationId xmlns:a16="http://schemas.microsoft.com/office/drawing/2014/main" id="{250EF117-EB70-4237-BC2E-5D281D464D2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282971" y="1862458"/>
            <a:ext cx="912283" cy="749375"/>
          </a:xfrm>
          <a:prstGeom prst="rect">
            <a:avLst/>
          </a:prstGeom>
        </p:spPr>
      </p:pic>
      <p:pic>
        <p:nvPicPr>
          <p:cNvPr id="23" name="Рисунок 22">
            <a:extLst>
              <a:ext uri="{FF2B5EF4-FFF2-40B4-BE49-F238E27FC236}">
                <a16:creationId xmlns:a16="http://schemas.microsoft.com/office/drawing/2014/main" id="{C0F34613-735B-4BCC-AE77-B7E2E2CB358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115962" y="1749784"/>
            <a:ext cx="620676" cy="862050"/>
          </a:xfrm>
          <a:prstGeom prst="rect">
            <a:avLst/>
          </a:prstGeom>
        </p:spPr>
      </p:pic>
      <p:pic>
        <p:nvPicPr>
          <p:cNvPr id="25" name="Рисунок 24">
            <a:extLst>
              <a:ext uri="{FF2B5EF4-FFF2-40B4-BE49-F238E27FC236}">
                <a16:creationId xmlns:a16="http://schemas.microsoft.com/office/drawing/2014/main" id="{05A4303A-6A80-4B8B-A730-53FD23FF4D2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5731435" y="1749784"/>
            <a:ext cx="766560" cy="905935"/>
          </a:xfrm>
          <a:prstGeom prst="rect">
            <a:avLst/>
          </a:prstGeom>
        </p:spPr>
      </p:pic>
      <p:pic>
        <p:nvPicPr>
          <p:cNvPr id="27" name="Рисунок 26">
            <a:extLst>
              <a:ext uri="{FF2B5EF4-FFF2-40B4-BE49-F238E27FC236}">
                <a16:creationId xmlns:a16="http://schemas.microsoft.com/office/drawing/2014/main" id="{B4218081-64C3-49FA-9A8A-8B6A5E5EDEC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723165" y="5548955"/>
            <a:ext cx="700386" cy="856027"/>
          </a:xfrm>
          <a:prstGeom prst="rect">
            <a:avLst/>
          </a:prstGeom>
        </p:spPr>
      </p:pic>
      <p:pic>
        <p:nvPicPr>
          <p:cNvPr id="29" name="Рисунок 28">
            <a:extLst>
              <a:ext uri="{FF2B5EF4-FFF2-40B4-BE49-F238E27FC236}">
                <a16:creationId xmlns:a16="http://schemas.microsoft.com/office/drawing/2014/main" id="{A03E6BA8-368E-452D-B69C-6606879513E0}"/>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907326" y="5722065"/>
            <a:ext cx="1037947" cy="704321"/>
          </a:xfrm>
          <a:prstGeom prst="rect">
            <a:avLst/>
          </a:prstGeom>
        </p:spPr>
      </p:pic>
      <p:pic>
        <p:nvPicPr>
          <p:cNvPr id="31" name="Рисунок 30">
            <a:extLst>
              <a:ext uri="{FF2B5EF4-FFF2-40B4-BE49-F238E27FC236}">
                <a16:creationId xmlns:a16="http://schemas.microsoft.com/office/drawing/2014/main" id="{F72F3A72-CE5D-444B-9753-711FB528988D}"/>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282971" y="5660363"/>
            <a:ext cx="912283" cy="674296"/>
          </a:xfrm>
          <a:prstGeom prst="rect">
            <a:avLst/>
          </a:prstGeom>
        </p:spPr>
      </p:pic>
      <p:pic>
        <p:nvPicPr>
          <p:cNvPr id="36" name="Рисунок 35">
            <a:extLst>
              <a:ext uri="{FF2B5EF4-FFF2-40B4-BE49-F238E27FC236}">
                <a16:creationId xmlns:a16="http://schemas.microsoft.com/office/drawing/2014/main" id="{CA2961E4-DE1B-4F34-8D3D-145C7A9B21A6}"/>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5765301" y="5548955"/>
            <a:ext cx="626165" cy="978383"/>
          </a:xfrm>
          <a:prstGeom prst="rect">
            <a:avLst/>
          </a:prstGeom>
        </p:spPr>
      </p:pic>
      <p:sp>
        <p:nvSpPr>
          <p:cNvPr id="38" name="TextBox 37">
            <a:extLst>
              <a:ext uri="{FF2B5EF4-FFF2-40B4-BE49-F238E27FC236}">
                <a16:creationId xmlns:a16="http://schemas.microsoft.com/office/drawing/2014/main" id="{1F960261-0BB1-4B7E-8555-781FD1357B9F}"/>
              </a:ext>
            </a:extLst>
          </p:cNvPr>
          <p:cNvSpPr txBox="1"/>
          <p:nvPr/>
        </p:nvSpPr>
        <p:spPr>
          <a:xfrm>
            <a:off x="761999" y="8350682"/>
            <a:ext cx="4605868" cy="523220"/>
          </a:xfrm>
          <a:prstGeom prst="rect">
            <a:avLst/>
          </a:prstGeom>
          <a:noFill/>
        </p:spPr>
        <p:txBody>
          <a:bodyPr wrap="square" rtlCol="0">
            <a:spAutoFit/>
          </a:bodyPr>
          <a:lstStyle/>
          <a:p>
            <a:r>
              <a:rPr lang="en-US" sz="2800" b="1">
                <a:solidFill>
                  <a:srgbClr val="292B2D"/>
                </a:solidFill>
                <a:latin typeface="Montserrat" panose="00000500000000000000" pitchFamily="2" charset="-52"/>
              </a:rPr>
              <a:t>…stay in </a:t>
            </a:r>
            <a:r>
              <a:rPr lang="en-US" sz="2800" b="1" err="1">
                <a:solidFill>
                  <a:srgbClr val="292B2D"/>
                </a:solidFill>
                <a:latin typeface="Montserrat" panose="00000500000000000000" pitchFamily="2" charset="-52"/>
              </a:rPr>
              <a:t>Lviv</a:t>
            </a:r>
            <a:r>
              <a:rPr lang="en-US" sz="2800" b="1">
                <a:solidFill>
                  <a:srgbClr val="292B2D"/>
                </a:solidFill>
                <a:latin typeface="Montserrat" panose="00000500000000000000" pitchFamily="2" charset="-52"/>
              </a:rPr>
              <a:t> in…</a:t>
            </a:r>
            <a:endParaRPr lang="uk-UA" sz="2800" b="1">
              <a:solidFill>
                <a:srgbClr val="292B2D"/>
              </a:solidFill>
              <a:latin typeface="Montserrat" panose="00000500000000000000" pitchFamily="2" charset="-52"/>
            </a:endParaRPr>
          </a:p>
        </p:txBody>
      </p:sp>
      <p:sp>
        <p:nvSpPr>
          <p:cNvPr id="39" name="object 27">
            <a:extLst>
              <a:ext uri="{FF2B5EF4-FFF2-40B4-BE49-F238E27FC236}">
                <a16:creationId xmlns:a16="http://schemas.microsoft.com/office/drawing/2014/main" id="{85FA00DB-1E32-45F0-89A4-C5ABFFB83137}"/>
              </a:ext>
            </a:extLst>
          </p:cNvPr>
          <p:cNvSpPr txBox="1"/>
          <p:nvPr/>
        </p:nvSpPr>
        <p:spPr>
          <a:xfrm>
            <a:off x="905931" y="8972258"/>
            <a:ext cx="17382069" cy="1076203"/>
          </a:xfrm>
          <a:prstGeom prst="rect">
            <a:avLst/>
          </a:prstGeom>
        </p:spPr>
        <p:txBody>
          <a:bodyPr vert="horz" wrap="square" lIns="0" tIns="0" rIns="0" bIns="0" numCol="3" rtlCol="0">
            <a:noAutofit/>
          </a:bodyPr>
          <a:lstStyle/>
          <a:p>
            <a:pPr marL="342900" indent="-342900">
              <a:buClr>
                <a:srgbClr val="C23350"/>
              </a:buClr>
              <a:buFont typeface="Wingdings" panose="05000000000000000000" pitchFamily="2" charset="2"/>
              <a:buChar char="§"/>
            </a:pPr>
            <a:r>
              <a:rPr lang="en-US" sz="2400" b="0" i="0" u="none" strike="noStrike" baseline="0">
                <a:solidFill>
                  <a:srgbClr val="4C4C4E"/>
                </a:solidFill>
                <a:latin typeface="Montserrat" panose="00000500000000000000" pitchFamily="2" charset="-52"/>
              </a:rPr>
              <a:t>Hotel – </a:t>
            </a:r>
            <a:r>
              <a:rPr lang="en-US" sz="4800" b="1" i="0" u="none" strike="noStrike" baseline="0">
                <a:solidFill>
                  <a:srgbClr val="C3324F"/>
                </a:solidFill>
                <a:latin typeface="Montserrat" panose="00000500000000000000" pitchFamily="2" charset="-52"/>
              </a:rPr>
              <a:t>29,5%</a:t>
            </a:r>
            <a:endParaRPr lang="en-US" sz="4800" b="0" i="0" u="none" strike="noStrike" baseline="0">
              <a:solidFill>
                <a:srgbClr val="C3324F"/>
              </a:solidFill>
              <a:latin typeface="Montserrat" panose="00000500000000000000" pitchFamily="2" charset="-52"/>
            </a:endParaRPr>
          </a:p>
          <a:p>
            <a:pPr marL="342900" indent="-342900">
              <a:buClr>
                <a:srgbClr val="C23350"/>
              </a:buClr>
              <a:buFont typeface="Wingdings" panose="05000000000000000000" pitchFamily="2" charset="2"/>
              <a:buChar char="§"/>
            </a:pPr>
            <a:r>
              <a:rPr lang="en-US" sz="2400" b="0" i="0" u="none" strike="noStrike" baseline="0">
                <a:solidFill>
                  <a:srgbClr val="4C4C4E"/>
                </a:solidFill>
                <a:latin typeface="Montserrat" panose="00000500000000000000" pitchFamily="2" charset="-52"/>
              </a:rPr>
              <a:t>Apartment – </a:t>
            </a:r>
            <a:r>
              <a:rPr lang="uk-UA" sz="2400" b="0" i="0" u="none" strike="noStrike" baseline="0">
                <a:solidFill>
                  <a:srgbClr val="4C4C4E"/>
                </a:solidFill>
                <a:latin typeface="Montserrat" panose="00000500000000000000" pitchFamily="2" charset="-52"/>
              </a:rPr>
              <a:t> </a:t>
            </a:r>
            <a:r>
              <a:rPr lang="en-US" sz="4800" b="1">
                <a:solidFill>
                  <a:srgbClr val="C3324F"/>
                </a:solidFill>
                <a:latin typeface="Montserrat" panose="00000500000000000000" pitchFamily="2" charset="-52"/>
              </a:rPr>
              <a:t>30,1%</a:t>
            </a:r>
          </a:p>
          <a:p>
            <a:pPr marL="342900" indent="-342900">
              <a:buClr>
                <a:srgbClr val="C23350"/>
              </a:buClr>
              <a:buFont typeface="Wingdings" panose="05000000000000000000" pitchFamily="2" charset="2"/>
              <a:buChar char="§"/>
            </a:pPr>
            <a:r>
              <a:rPr lang="en-US" sz="2400" b="0" i="0" u="none" strike="noStrike" baseline="0">
                <a:solidFill>
                  <a:srgbClr val="4C4C4E"/>
                </a:solidFill>
                <a:latin typeface="Montserrat" panose="00000500000000000000" pitchFamily="2" charset="-52"/>
              </a:rPr>
              <a:t>Hostel – </a:t>
            </a:r>
            <a:r>
              <a:rPr lang="en-US" sz="4800" b="1">
                <a:solidFill>
                  <a:srgbClr val="C3324F"/>
                </a:solidFill>
                <a:latin typeface="Montserrat" panose="00000500000000000000" pitchFamily="2" charset="-52"/>
              </a:rPr>
              <a:t>31,0% </a:t>
            </a:r>
            <a:endParaRPr sz="4800" b="1">
              <a:solidFill>
                <a:srgbClr val="C3324F"/>
              </a:solidFill>
              <a:latin typeface="Montserrat" panose="00000500000000000000" pitchFamily="2" charset="-52"/>
            </a:endParaRPr>
          </a:p>
        </p:txBody>
      </p:sp>
    </p:spTree>
    <p:extLst>
      <p:ext uri="{BB962C8B-B14F-4D97-AF65-F5344CB8AC3E}">
        <p14:creationId xmlns:p14="http://schemas.microsoft.com/office/powerpoint/2010/main" val="1284858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A2B2D"/>
        </a:solidFill>
        <a:effectLst/>
      </p:bgPr>
    </p:bg>
    <p:spTree>
      <p:nvGrpSpPr>
        <p:cNvPr id="1" name=""/>
        <p:cNvGrpSpPr/>
        <p:nvPr/>
      </p:nvGrpSpPr>
      <p:grpSpPr>
        <a:xfrm>
          <a:off x="0" y="0"/>
          <a:ext cx="0" cy="0"/>
          <a:chOff x="0" y="0"/>
          <a:chExt cx="0" cy="0"/>
        </a:xfrm>
      </p:grpSpPr>
      <p:pic>
        <p:nvPicPr>
          <p:cNvPr id="2" name="Frame 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5334000" cy="1457325"/>
          </a:xfrm>
          <a:prstGeom prst="rect">
            <a:avLst/>
          </a:prstGeom>
        </p:spPr>
      </p:pic>
      <p:pic>
        <p:nvPicPr>
          <p:cNvPr id="5" name="Rectangle 5"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5725775" y="3133725"/>
            <a:ext cx="2562225" cy="7153275"/>
          </a:xfrm>
          <a:prstGeom prst="rect">
            <a:avLst/>
          </a:prstGeom>
        </p:spPr>
      </p:pic>
      <p:pic>
        <p:nvPicPr>
          <p:cNvPr id="6" name="_Шар_1"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12925425" y="0"/>
            <a:ext cx="5362575" cy="10287000"/>
          </a:xfrm>
          <a:prstGeom prst="rect">
            <a:avLst/>
          </a:prstGeom>
        </p:spPr>
      </p:pic>
      <p:pic>
        <p:nvPicPr>
          <p:cNvPr id="7" name="Line 2"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2534758" y="0"/>
            <a:ext cx="4400692" cy="10287000"/>
          </a:xfrm>
          <a:prstGeom prst="rect">
            <a:avLst/>
          </a:prstGeom>
        </p:spPr>
      </p:pic>
      <p:sp>
        <p:nvSpPr>
          <p:cNvPr id="9" name="Where"/>
          <p:cNvSpPr/>
          <p:nvPr/>
        </p:nvSpPr>
        <p:spPr>
          <a:xfrm>
            <a:off x="761999" y="3133725"/>
            <a:ext cx="6379535" cy="1200150"/>
          </a:xfrm>
          <a:prstGeom prst="rect">
            <a:avLst/>
          </a:prstGeom>
          <a:noFill/>
          <a:ln/>
        </p:spPr>
        <p:txBody>
          <a:bodyPr wrap="square" lIns="0" tIns="0" rIns="0" bIns="0" rtlCol="0" anchor="ctr"/>
          <a:lstStyle/>
          <a:p>
            <a:pPr marL="0" marR="0" lvl="0" indent="0" algn="l" defTabSz="914400" rtl="0" eaLnBrk="1" fontAlgn="auto" latinLnBrk="0" hangingPunct="1">
              <a:lnSpc>
                <a:spcPts val="16350"/>
              </a:lnSpc>
              <a:spcBef>
                <a:spcPts val="0"/>
              </a:spcBef>
              <a:spcAft>
                <a:spcPts val="0"/>
              </a:spcAft>
              <a:buClrTx/>
              <a:buSzTx/>
              <a:buFontTx/>
              <a:buNone/>
              <a:tabLst/>
              <a:defRPr/>
            </a:pPr>
            <a:r>
              <a:rPr kumimoji="0" lang="en-US" sz="13500" b="1" i="0" u="none" strike="noStrike" kern="1200" cap="none" spc="0" normalizeH="0" baseline="0" noProof="0">
                <a:ln>
                  <a:noFill/>
                </a:ln>
                <a:solidFill>
                  <a:srgbClr val="FFFFFF"/>
                </a:solidFill>
                <a:effectLst/>
                <a:uLnTx/>
                <a:uFillTx/>
                <a:latin typeface="Montserrat" pitchFamily="2" charset="0"/>
                <a:ea typeface="Mazzard H Bold" pitchFamily="34" charset="-122"/>
                <a:cs typeface="Mazzard H Bold" pitchFamily="34" charset="-120"/>
              </a:rPr>
              <a:t>Where</a:t>
            </a:r>
            <a:endParaRPr kumimoji="0" lang="en-US" sz="135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he law"/>
          <p:cNvSpPr/>
          <p:nvPr/>
        </p:nvSpPr>
        <p:spPr>
          <a:xfrm>
            <a:off x="1857375" y="4638675"/>
            <a:ext cx="7620000" cy="1200150"/>
          </a:xfrm>
          <a:prstGeom prst="rect">
            <a:avLst/>
          </a:prstGeom>
          <a:noFill/>
          <a:ln/>
        </p:spPr>
        <p:txBody>
          <a:bodyPr wrap="square" lIns="0" tIns="0" rIns="0" bIns="0" rtlCol="0" anchor="ctr"/>
          <a:lstStyle/>
          <a:p>
            <a:pPr marL="0" marR="0" lvl="0" indent="0" algn="l" defTabSz="914400" rtl="0" eaLnBrk="1" fontAlgn="auto" latinLnBrk="0" hangingPunct="1">
              <a:lnSpc>
                <a:spcPts val="16350"/>
              </a:lnSpc>
              <a:spcBef>
                <a:spcPts val="0"/>
              </a:spcBef>
              <a:spcAft>
                <a:spcPts val="0"/>
              </a:spcAft>
              <a:buClrTx/>
              <a:buSzTx/>
              <a:buFontTx/>
              <a:buNone/>
              <a:tabLst/>
              <a:defRPr/>
            </a:pPr>
            <a:r>
              <a:rPr kumimoji="0" lang="en-US" sz="13500" b="1" i="0" u="none" strike="noStrike" kern="1200" cap="none" spc="0" normalizeH="0" baseline="0" noProof="0">
                <a:ln>
                  <a:noFill/>
                </a:ln>
                <a:solidFill>
                  <a:srgbClr val="FFFFFF"/>
                </a:solidFill>
                <a:effectLst/>
                <a:uLnTx/>
                <a:uFillTx/>
                <a:latin typeface="Montserrat" pitchFamily="2" charset="0"/>
                <a:ea typeface="Mazzard H Bold" pitchFamily="34" charset="-122"/>
                <a:cs typeface="Mazzard H Bold" pitchFamily="34" charset="-120"/>
              </a:rPr>
              <a:t>the law</a:t>
            </a:r>
            <a:endParaRPr kumimoji="0" lang="en-US" sz="135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ules"/>
          <p:cNvSpPr/>
          <p:nvPr/>
        </p:nvSpPr>
        <p:spPr>
          <a:xfrm>
            <a:off x="885825" y="6143625"/>
            <a:ext cx="4596366" cy="1200150"/>
          </a:xfrm>
          <a:prstGeom prst="rect">
            <a:avLst/>
          </a:prstGeom>
          <a:noFill/>
          <a:ln/>
        </p:spPr>
        <p:txBody>
          <a:bodyPr wrap="square" lIns="0" tIns="0" rIns="0" bIns="0" rtlCol="0" anchor="ctr"/>
          <a:lstStyle/>
          <a:p>
            <a:pPr marL="0" marR="0" lvl="0" indent="0" algn="l" defTabSz="914400" rtl="0" eaLnBrk="1" fontAlgn="auto" latinLnBrk="0" hangingPunct="1">
              <a:lnSpc>
                <a:spcPts val="16350"/>
              </a:lnSpc>
              <a:spcBef>
                <a:spcPts val="0"/>
              </a:spcBef>
              <a:spcAft>
                <a:spcPts val="0"/>
              </a:spcAft>
              <a:buClrTx/>
              <a:buSzTx/>
              <a:buFontTx/>
              <a:buNone/>
              <a:tabLst/>
              <a:defRPr/>
            </a:pPr>
            <a:r>
              <a:rPr kumimoji="0" lang="en-US" sz="13500" b="1" i="0" u="none" strike="noStrike" kern="1200" cap="none" spc="0" normalizeH="0" baseline="0" noProof="0">
                <a:ln>
                  <a:noFill/>
                </a:ln>
                <a:solidFill>
                  <a:srgbClr val="FFFFFF"/>
                </a:solidFill>
                <a:effectLst/>
                <a:uLnTx/>
                <a:uFillTx/>
                <a:latin typeface="Montserrat" pitchFamily="2" charset="0"/>
                <a:ea typeface="Mazzard H Bold" pitchFamily="34" charset="-122"/>
                <a:cs typeface="Mazzard H Bold" pitchFamily="34" charset="-120"/>
              </a:rPr>
              <a:t>rules</a:t>
            </a:r>
            <a:endParaRPr kumimoji="0" lang="en-US" sz="135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Группа 20">
            <a:extLst>
              <a:ext uri="{FF2B5EF4-FFF2-40B4-BE49-F238E27FC236}">
                <a16:creationId xmlns:a16="http://schemas.microsoft.com/office/drawing/2014/main" id="{668D040D-2507-49BF-8C4E-7C622C412B3F}"/>
              </a:ext>
            </a:extLst>
          </p:cNvPr>
          <p:cNvGrpSpPr/>
          <p:nvPr/>
        </p:nvGrpSpPr>
        <p:grpSpPr>
          <a:xfrm>
            <a:off x="7086291" y="0"/>
            <a:ext cx="9445580" cy="10288726"/>
            <a:chOff x="7086291" y="0"/>
            <a:chExt cx="9445580" cy="10288726"/>
          </a:xfrm>
          <a:blipFill dpi="0" rotWithShape="1">
            <a:blip r:embed="rId7"/>
            <a:srcRect/>
            <a:stretch>
              <a:fillRect r="-54000" b="-1000"/>
            </a:stretch>
          </a:blipFill>
        </p:grpSpPr>
        <p:sp>
          <p:nvSpPr>
            <p:cNvPr id="19" name="Полилиния: фигура 18">
              <a:extLst>
                <a:ext uri="{FF2B5EF4-FFF2-40B4-BE49-F238E27FC236}">
                  <a16:creationId xmlns:a16="http://schemas.microsoft.com/office/drawing/2014/main" id="{0BEAD615-71F1-4EA7-AA43-E0B2634473FE}"/>
                </a:ext>
              </a:extLst>
            </p:cNvPr>
            <p:cNvSpPr/>
            <p:nvPr/>
          </p:nvSpPr>
          <p:spPr>
            <a:xfrm>
              <a:off x="7086291" y="0"/>
              <a:ext cx="6528737" cy="10288726"/>
            </a:xfrm>
            <a:custGeom>
              <a:avLst/>
              <a:gdLst>
                <a:gd name="connsiteX0" fmla="*/ 6528737 w 6528737"/>
                <a:gd name="connsiteY0" fmla="*/ 0 h 10288726"/>
                <a:gd name="connsiteX1" fmla="*/ 3918883 w 6528737"/>
                <a:gd name="connsiteY1" fmla="*/ 0 h 10288726"/>
                <a:gd name="connsiteX2" fmla="*/ 0 w 6528737"/>
                <a:gd name="connsiteY2" fmla="*/ 10288727 h 10288726"/>
                <a:gd name="connsiteX3" fmla="*/ 2609854 w 6528737"/>
                <a:gd name="connsiteY3" fmla="*/ 10288727 h 10288726"/>
                <a:gd name="connsiteX4" fmla="*/ 6528737 w 6528737"/>
                <a:gd name="connsiteY4" fmla="*/ 0 h 10288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737" h="10288726">
                  <a:moveTo>
                    <a:pt x="6528737" y="0"/>
                  </a:moveTo>
                  <a:lnTo>
                    <a:pt x="3918883" y="0"/>
                  </a:lnTo>
                  <a:lnTo>
                    <a:pt x="0" y="10288727"/>
                  </a:lnTo>
                  <a:lnTo>
                    <a:pt x="2609854" y="10288727"/>
                  </a:lnTo>
                  <a:lnTo>
                    <a:pt x="6528737" y="0"/>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Montserrat"/>
                <a:ea typeface="+mn-ea"/>
                <a:cs typeface="+mn-cs"/>
              </a:endParaRPr>
            </a:p>
          </p:txBody>
        </p:sp>
        <p:sp>
          <p:nvSpPr>
            <p:cNvPr id="20" name="Полилиния: фигура 19">
              <a:extLst>
                <a:ext uri="{FF2B5EF4-FFF2-40B4-BE49-F238E27FC236}">
                  <a16:creationId xmlns:a16="http://schemas.microsoft.com/office/drawing/2014/main" id="{52057287-83E1-4716-8105-5CC039120449}"/>
                </a:ext>
              </a:extLst>
            </p:cNvPr>
            <p:cNvSpPr/>
            <p:nvPr/>
          </p:nvSpPr>
          <p:spPr>
            <a:xfrm>
              <a:off x="10003135" y="0"/>
              <a:ext cx="6528736" cy="10288726"/>
            </a:xfrm>
            <a:custGeom>
              <a:avLst/>
              <a:gdLst>
                <a:gd name="connsiteX0" fmla="*/ 6528737 w 6528736"/>
                <a:gd name="connsiteY0" fmla="*/ 0 h 10288726"/>
                <a:gd name="connsiteX1" fmla="*/ 3918883 w 6528736"/>
                <a:gd name="connsiteY1" fmla="*/ 0 h 10288726"/>
                <a:gd name="connsiteX2" fmla="*/ 0 w 6528736"/>
                <a:gd name="connsiteY2" fmla="*/ 10288727 h 10288726"/>
                <a:gd name="connsiteX3" fmla="*/ 2609854 w 6528736"/>
                <a:gd name="connsiteY3" fmla="*/ 10288727 h 10288726"/>
                <a:gd name="connsiteX4" fmla="*/ 6528737 w 6528736"/>
                <a:gd name="connsiteY4" fmla="*/ 0 h 10288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736" h="10288726">
                  <a:moveTo>
                    <a:pt x="6528737" y="0"/>
                  </a:moveTo>
                  <a:lnTo>
                    <a:pt x="3918883" y="0"/>
                  </a:lnTo>
                  <a:lnTo>
                    <a:pt x="0" y="10288727"/>
                  </a:lnTo>
                  <a:lnTo>
                    <a:pt x="2609854" y="10288727"/>
                  </a:lnTo>
                  <a:lnTo>
                    <a:pt x="6528737" y="0"/>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Montserrat"/>
                <a:ea typeface="+mn-ea"/>
                <a:cs typeface="+mn-cs"/>
              </a:endParaRPr>
            </a:p>
          </p:txBody>
        </p:sp>
      </p:grpSp>
    </p:spTree>
    <p:extLst>
      <p:ext uri="{BB962C8B-B14F-4D97-AF65-F5344CB8AC3E}">
        <p14:creationId xmlns:p14="http://schemas.microsoft.com/office/powerpoint/2010/main" val="3163613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7" name="Групувати 6">
            <a:extLst>
              <a:ext uri="{FF2B5EF4-FFF2-40B4-BE49-F238E27FC236}">
                <a16:creationId xmlns:a16="http://schemas.microsoft.com/office/drawing/2014/main" id="{ABD45322-247D-75A3-7924-011E7BC9724B}"/>
              </a:ext>
            </a:extLst>
          </p:cNvPr>
          <p:cNvGrpSpPr/>
          <p:nvPr/>
        </p:nvGrpSpPr>
        <p:grpSpPr>
          <a:xfrm>
            <a:off x="0" y="0"/>
            <a:ext cx="18288000" cy="10287000"/>
            <a:chOff x="0" y="0"/>
            <a:chExt cx="18288000" cy="10287000"/>
          </a:xfrm>
        </p:grpSpPr>
        <p:sp>
          <p:nvSpPr>
            <p:cNvPr id="31" name="Прямокутник 30">
              <a:extLst>
                <a:ext uri="{FF2B5EF4-FFF2-40B4-BE49-F238E27FC236}">
                  <a16:creationId xmlns:a16="http://schemas.microsoft.com/office/drawing/2014/main" id="{08FA494B-0C5F-04A8-9533-938FA732ED44}"/>
                </a:ext>
              </a:extLst>
            </p:cNvPr>
            <p:cNvSpPr/>
            <p:nvPr/>
          </p:nvSpPr>
          <p:spPr>
            <a:xfrm>
              <a:off x="0" y="0"/>
              <a:ext cx="5610225" cy="10287000"/>
            </a:xfrm>
            <a:prstGeom prst="rect">
              <a:avLst/>
            </a:prstGeom>
            <a:solidFill>
              <a:srgbClr val="292B2D"/>
            </a:solidFill>
            <a:ln>
              <a:solidFill>
                <a:srgbClr val="292B2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2" name="Group 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10029825" y="0"/>
              <a:ext cx="8258175" cy="10287000"/>
            </a:xfrm>
            <a:prstGeom prst="rect">
              <a:avLst/>
            </a:prstGeom>
          </p:spPr>
        </p:pic>
        <p:pic>
          <p:nvPicPr>
            <p:cNvPr id="3" name="UA"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7781925" y="2078324"/>
              <a:ext cx="8216128" cy="5627403"/>
            </a:xfrm>
            <a:prstGeom prst="rect">
              <a:avLst/>
            </a:prstGeom>
          </p:spPr>
        </p:pic>
        <p:pic>
          <p:nvPicPr>
            <p:cNvPr id="4" name="Ellipse 1"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11393672" y="5657850"/>
              <a:ext cx="342900" cy="342900"/>
            </a:xfrm>
            <a:prstGeom prst="rect">
              <a:avLst/>
            </a:prstGeom>
          </p:spPr>
        </p:pic>
        <p:pic>
          <p:nvPicPr>
            <p:cNvPr id="5" name="Ellipse 3"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8698097" y="3533775"/>
              <a:ext cx="342900" cy="342900"/>
            </a:xfrm>
            <a:prstGeom prst="rect">
              <a:avLst/>
            </a:prstGeom>
          </p:spPr>
        </p:pic>
        <p:pic>
          <p:nvPicPr>
            <p:cNvPr id="6" name="Ellipse 2" descr="preencoded.png"/>
            <p:cNvPicPr>
              <a:picLocks noChangeAspect="1"/>
            </p:cNvPicPr>
            <p:nvPr/>
          </p:nvPicPr>
          <p:blipFill>
            <a:blip>
              <a:extLst>
                <a:ext uri="{96DAC541-7B7A-43D3-8B79-37D633B846F1}">
                  <asvg:svgBlip xmlns:asvg="http://schemas.microsoft.com/office/drawing/2016/SVG/main" r:embed="rId6"/>
                </a:ext>
              </a:extLst>
            </a:blip>
            <a:srcRect/>
            <a:stretch/>
          </p:blipFill>
          <p:spPr>
            <a:xfrm>
              <a:off x="11555596" y="3257550"/>
              <a:ext cx="333375" cy="342900"/>
            </a:xfrm>
            <a:prstGeom prst="rect">
              <a:avLst/>
            </a:prstGeom>
          </p:spPr>
        </p:pic>
        <p:pic>
          <p:nvPicPr>
            <p:cNvPr id="8" name="Frame 7" descr="preencoded.png"/>
            <p:cNvPicPr>
              <a:picLocks noChangeAspect="1"/>
            </p:cNvPicPr>
            <p:nvPr/>
          </p:nvPicPr>
          <p:blipFill>
            <a:blip r:embed="rId7"/>
            <a:srcRect/>
            <a:stretch/>
          </p:blipFill>
          <p:spPr>
            <a:xfrm>
              <a:off x="15068550" y="1790700"/>
              <a:ext cx="2324100" cy="914400"/>
            </a:xfrm>
            <a:prstGeom prst="rect">
              <a:avLst/>
            </a:prstGeom>
          </p:spPr>
        </p:pic>
        <p:pic>
          <p:nvPicPr>
            <p:cNvPr id="9" name="Frame 8" descr="preencoded.png"/>
            <p:cNvPicPr>
              <a:picLocks noChangeAspect="1"/>
            </p:cNvPicPr>
            <p:nvPr/>
          </p:nvPicPr>
          <p:blipFill>
            <a:blip r:embed="rId8"/>
            <a:srcRect/>
            <a:stretch/>
          </p:blipFill>
          <p:spPr>
            <a:xfrm>
              <a:off x="6248400" y="8667750"/>
              <a:ext cx="11277600" cy="952500"/>
            </a:xfrm>
            <a:prstGeom prst="rect">
              <a:avLst/>
            </a:prstGeom>
          </p:spPr>
        </p:pic>
        <p:pic>
          <p:nvPicPr>
            <p:cNvPr id="12" name="Frame 1" descr="preencoded.png"/>
            <p:cNvPicPr>
              <a:picLocks noChangeAspect="1"/>
            </p:cNvPicPr>
            <p:nvPr/>
          </p:nvPicPr>
          <p:blipFill>
            <a:blip>
              <a:extLst>
                <a:ext uri="{96DAC541-7B7A-43D3-8B79-37D633B846F1}">
                  <asvg:svgBlip xmlns:asvg="http://schemas.microsoft.com/office/drawing/2016/SVG/main" r:embed="rId9"/>
                </a:ext>
              </a:extLst>
            </a:blip>
            <a:srcRect/>
            <a:stretch/>
          </p:blipFill>
          <p:spPr>
            <a:xfrm>
              <a:off x="14906625" y="0"/>
              <a:ext cx="3381375" cy="1038225"/>
            </a:xfrm>
            <a:prstGeom prst="rect">
              <a:avLst/>
            </a:prstGeom>
          </p:spPr>
        </p:pic>
        <p:sp>
          <p:nvSpPr>
            <p:cNvPr id="13" name="5"/>
            <p:cNvSpPr/>
            <p:nvPr/>
          </p:nvSpPr>
          <p:spPr>
            <a:xfrm>
              <a:off x="781050" y="8005763"/>
              <a:ext cx="4470596" cy="1314450"/>
            </a:xfrm>
            <a:prstGeom prst="rect">
              <a:avLst/>
            </a:prstGeom>
            <a:noFill/>
            <a:ln/>
          </p:spPr>
          <p:txBody>
            <a:bodyPr wrap="square" lIns="0" tIns="0" rIns="0" bIns="0" rtlCol="0" anchor="t"/>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Montserrat"/>
                  <a:ea typeface="Mazzard H Semi Bold"/>
                  <a:cs typeface="+mn-cs"/>
                </a:rPr>
                <a:t>Ukrainian leading law firm </a:t>
              </a:r>
            </a:p>
          </p:txBody>
        </p:sp>
        <p:sp>
          <p:nvSpPr>
            <p:cNvPr id="14" name="150"/>
            <p:cNvSpPr/>
            <p:nvPr/>
          </p:nvSpPr>
          <p:spPr>
            <a:xfrm>
              <a:off x="781050" y="6662738"/>
              <a:ext cx="4086225" cy="47625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Montserrat"/>
                  <a:ea typeface="Mazzard H Regular" pitchFamily="34" charset="-122"/>
                  <a:cs typeface="Mazzard H Regular" pitchFamily="34" charset="-120"/>
                </a:rPr>
                <a:t>Partners in more than 150 jurisdictions worldwide</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a:p>
              <a:pPr marL="0" marR="0" lvl="0" indent="0" algn="l" defTabSz="914400" rtl="0" eaLnBrk="1" fontAlgn="auto" latinLnBrk="0" hangingPunct="1">
                <a:lnSpc>
                  <a:spcPts val="2175"/>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5" name="name_20"/>
            <p:cNvSpPr/>
            <p:nvPr/>
          </p:nvSpPr>
          <p:spPr>
            <a:xfrm>
              <a:off x="752475" y="1033463"/>
              <a:ext cx="4095750" cy="638175"/>
            </a:xfrm>
            <a:prstGeom prst="rect">
              <a:avLst/>
            </a:prstGeom>
            <a:noFill/>
            <a:ln/>
          </p:spPr>
          <p:txBody>
            <a:bodyPr wrap="square" lIns="0" tIns="0" rIns="0" bIns="0" rtlCol="0" anchor="ctr"/>
            <a:lstStyle/>
            <a:p>
              <a:pPr marL="0" marR="0" lvl="0" indent="0" algn="l" defTabSz="914400" rtl="0" eaLnBrk="1" fontAlgn="auto" latinLnBrk="0" hangingPunct="1">
                <a:lnSpc>
                  <a:spcPts val="87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Montserrat" pitchFamily="2" charset="0"/>
                  <a:ea typeface="Mazzard H Bold" pitchFamily="34" charset="-122"/>
                  <a:cs typeface="Mazzard H Bold" pitchFamily="34" charset="-120"/>
                </a:rPr>
                <a:t>20+</a:t>
              </a:r>
              <a:endParaRPr kumimoji="0" lang="en-US" sz="7200" b="1" i="0" u="none" strike="noStrike" kern="1200" cap="none" spc="0" normalizeH="0" baseline="0" noProof="0">
                <a:ln>
                  <a:noFill/>
                </a:ln>
                <a:solidFill>
                  <a:prstClr val="black"/>
                </a:solidFill>
                <a:effectLst/>
                <a:uLnTx/>
                <a:uFillTx/>
                <a:latin typeface="Montserrat"/>
                <a:ea typeface="+mn-ea"/>
                <a:cs typeface="+mn-cs"/>
              </a:endParaRPr>
            </a:p>
          </p:txBody>
        </p:sp>
        <p:sp>
          <p:nvSpPr>
            <p:cNvPr id="16" name="Text 3"/>
            <p:cNvSpPr/>
            <p:nvPr/>
          </p:nvSpPr>
          <p:spPr>
            <a:xfrm>
              <a:off x="771525" y="1766888"/>
              <a:ext cx="4336503" cy="62865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a:ea typeface="Mazzard H Med" pitchFamily="34" charset="-122"/>
                  <a:cs typeface="+mn-cs"/>
                </a:rPr>
                <a:t>Years in the Ukrainian legal services market </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a:p>
              <a:pPr marL="0" marR="0" lvl="0" indent="0" algn="l" defTabSz="914400" rtl="0" eaLnBrk="1" fontAlgn="auto" latinLnBrk="0" hangingPunct="1">
                <a:lnSpc>
                  <a:spcPts val="2925"/>
                </a:lnSpc>
                <a:spcBef>
                  <a:spcPts val="0"/>
                </a:spcBef>
                <a:spcAft>
                  <a:spcPts val="0"/>
                </a:spcAft>
                <a:buClrTx/>
                <a:buSzTx/>
                <a:buFontTx/>
                <a:buNone/>
                <a:tabLst/>
                <a:defRPr/>
              </a:pPr>
              <a:endParaRPr kumimoji="0" lang="uk-UA" sz="1800" b="0" i="0" u="none" strike="noStrike" kern="1200" cap="none" spc="0" normalizeH="0" baseline="0" noProof="0">
                <a:ln>
                  <a:noFill/>
                </a:ln>
                <a:solidFill>
                  <a:prstClr val="black"/>
                </a:solidFill>
                <a:effectLst/>
                <a:uLnTx/>
                <a:uFillTx/>
                <a:latin typeface="Montserrat"/>
                <a:ea typeface="+mn-ea"/>
                <a:cs typeface="+mn-cs"/>
              </a:endParaRPr>
            </a:p>
          </p:txBody>
        </p:sp>
        <p:sp>
          <p:nvSpPr>
            <p:cNvPr id="17" name="name_11"/>
            <p:cNvSpPr/>
            <p:nvPr/>
          </p:nvSpPr>
          <p:spPr>
            <a:xfrm>
              <a:off x="771525" y="3252788"/>
              <a:ext cx="4095750" cy="638175"/>
            </a:xfrm>
            <a:prstGeom prst="rect">
              <a:avLst/>
            </a:prstGeom>
            <a:noFill/>
            <a:ln/>
          </p:spPr>
          <p:txBody>
            <a:bodyPr wrap="square" lIns="0" tIns="0" rIns="0" bIns="0" rtlCol="0" anchor="ctr"/>
            <a:lstStyle/>
            <a:p>
              <a:pPr marL="0" marR="0" lvl="0" indent="0" algn="l" defTabSz="914400" rtl="0" eaLnBrk="1" fontAlgn="auto" latinLnBrk="0" hangingPunct="1">
                <a:lnSpc>
                  <a:spcPts val="87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Montserrat"/>
                  <a:ea typeface="Mazzard H Bold"/>
                  <a:cs typeface="+mn-cs"/>
                </a:rPr>
                <a:t>12</a:t>
              </a:r>
              <a:endParaRPr kumimoji="0" lang="en-US" sz="7200" b="1" i="0" u="none" strike="noStrike" kern="1200" cap="none" spc="0" normalizeH="0" baseline="0" noProof="0">
                <a:ln>
                  <a:noFill/>
                </a:ln>
                <a:solidFill>
                  <a:prstClr val="black"/>
                </a:solidFill>
                <a:effectLst/>
                <a:uLnTx/>
                <a:uFillTx/>
                <a:latin typeface="Montserrat"/>
                <a:ea typeface="+mn-ea"/>
                <a:cs typeface="+mn-cs"/>
              </a:endParaRPr>
            </a:p>
          </p:txBody>
        </p:sp>
        <p:sp>
          <p:nvSpPr>
            <p:cNvPr id="18" name="default_name"/>
            <p:cNvSpPr/>
            <p:nvPr/>
          </p:nvSpPr>
          <p:spPr>
            <a:xfrm>
              <a:off x="771525" y="4062413"/>
              <a:ext cx="4086225" cy="209550"/>
            </a:xfrm>
            <a:prstGeom prst="rect">
              <a:avLst/>
            </a:prstGeom>
            <a:noFill/>
            <a:ln/>
          </p:spPr>
          <p:txBody>
            <a:bodyPr wrap="square" lIns="0" tIns="0" rIns="0" bIns="0" rtlCol="0" anchor="ctr"/>
            <a:lstStyle/>
            <a:p>
              <a:pPr marL="0" marR="0" lvl="0" indent="0" algn="l" defTabSz="914400" rtl="0" eaLnBrk="1" fontAlgn="auto" latinLnBrk="0" hangingPunct="1">
                <a:lnSpc>
                  <a:spcPts val="2925"/>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a:ea typeface="Mazzard H Med"/>
                  <a:cs typeface="+mn-cs"/>
                </a:rPr>
                <a:t>Partners</a:t>
              </a:r>
            </a:p>
          </p:txBody>
        </p:sp>
        <p:sp>
          <p:nvSpPr>
            <p:cNvPr id="19" name="name_70"/>
            <p:cNvSpPr/>
            <p:nvPr/>
          </p:nvSpPr>
          <p:spPr>
            <a:xfrm>
              <a:off x="762000" y="5148262"/>
              <a:ext cx="4095750" cy="638175"/>
            </a:xfrm>
            <a:prstGeom prst="rect">
              <a:avLst/>
            </a:prstGeom>
            <a:noFill/>
            <a:ln/>
          </p:spPr>
          <p:txBody>
            <a:bodyPr wrap="square" lIns="0" tIns="0" rIns="0" bIns="0" rtlCol="0" anchor="ctr"/>
            <a:lstStyle/>
            <a:p>
              <a:pPr marL="0" marR="0" lvl="0" indent="0" algn="l" defTabSz="914400" rtl="0" eaLnBrk="1" fontAlgn="auto" latinLnBrk="0" hangingPunct="1">
                <a:lnSpc>
                  <a:spcPts val="87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Montserrat"/>
                  <a:ea typeface="Mazzard H Bold"/>
                  <a:cs typeface="Mazzard H Bold" pitchFamily="34" charset="-120"/>
                </a:rPr>
                <a:t>70</a:t>
              </a:r>
              <a:r>
                <a:rPr kumimoji="0" lang="en-US" sz="7200" b="1" i="0" u="none" strike="noStrike" kern="1200" cap="none" spc="0" normalizeH="0" baseline="0" noProof="0">
                  <a:ln>
                    <a:noFill/>
                  </a:ln>
                  <a:solidFill>
                    <a:prstClr val="white"/>
                  </a:solidFill>
                  <a:effectLst/>
                  <a:uLnTx/>
                  <a:uFillTx/>
                  <a:latin typeface="Calibri"/>
                  <a:ea typeface="Calibri"/>
                  <a:cs typeface="Calibri"/>
                </a:rPr>
                <a:t>+</a:t>
              </a:r>
              <a:endParaRPr kumimoji="0" lang="en-US" sz="7200" b="1" i="0" u="none" strike="noStrike" kern="1200" cap="none" spc="0" normalizeH="0" baseline="0" noProof="0">
                <a:ln>
                  <a:noFill/>
                </a:ln>
                <a:solidFill>
                  <a:prstClr val="white"/>
                </a:solidFill>
                <a:effectLst/>
                <a:uLnTx/>
                <a:uFillTx/>
                <a:latin typeface="Montserrat"/>
                <a:ea typeface="+mn-ea"/>
                <a:cs typeface="+mn-cs"/>
              </a:endParaRPr>
            </a:p>
          </p:txBody>
        </p:sp>
        <p:sp>
          <p:nvSpPr>
            <p:cNvPr id="20" name="default_name"/>
            <p:cNvSpPr/>
            <p:nvPr/>
          </p:nvSpPr>
          <p:spPr>
            <a:xfrm>
              <a:off x="771525" y="5995988"/>
              <a:ext cx="4086225" cy="209550"/>
            </a:xfrm>
            <a:prstGeom prst="rect">
              <a:avLst/>
            </a:prstGeom>
            <a:noFill/>
            <a:ln/>
          </p:spPr>
          <p:txBody>
            <a:bodyPr wrap="square" lIns="0" tIns="0" rIns="0" bIns="0" rtlCol="0" anchor="ctr"/>
            <a:lstStyle/>
            <a:p>
              <a:pPr marL="0" marR="0" lvl="0" indent="0" algn="l" defTabSz="914400" rtl="0" eaLnBrk="1" fontAlgn="auto" latinLnBrk="0" hangingPunct="1">
                <a:lnSpc>
                  <a:spcPts val="2925"/>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a:ea typeface="Mazzard H Med"/>
                  <a:cs typeface="+mn-cs"/>
                </a:rPr>
                <a:t>Associates</a:t>
              </a:r>
            </a:p>
          </p:txBody>
        </p:sp>
        <p:sp>
          <p:nvSpPr>
            <p:cNvPr id="21" name="German Desk"/>
            <p:cNvSpPr/>
            <p:nvPr/>
          </p:nvSpPr>
          <p:spPr>
            <a:xfrm>
              <a:off x="16097249" y="1933575"/>
              <a:ext cx="2128865" cy="628650"/>
            </a:xfrm>
            <a:prstGeom prst="rect">
              <a:avLst/>
            </a:prstGeom>
            <a:noFill/>
            <a:ln/>
          </p:spPr>
          <p:txBody>
            <a:bodyPr wrap="square" lIns="0" tIns="0" rIns="0" bIns="0" rtlCol="0" anchor="t"/>
            <a:lstStyle/>
            <a:p>
              <a:pPr marL="0" marR="0" lvl="0" indent="0" algn="l" defTabSz="914400" rtl="0" eaLnBrk="1" fontAlgn="auto" latinLnBrk="0" hangingPunct="1">
                <a:lnSpc>
                  <a:spcPts val="2925"/>
                </a:lnSpc>
                <a:spcBef>
                  <a:spcPts val="0"/>
                </a:spcBef>
                <a:spcAft>
                  <a:spcPts val="0"/>
                </a:spcAft>
                <a:buClrTx/>
                <a:buSzTx/>
                <a:buFontTx/>
                <a:buNone/>
                <a:tabLst/>
                <a:defRPr/>
              </a:pPr>
              <a:r>
                <a:rPr kumimoji="0" lang="en-US" sz="2400" b="1" i="0" u="none" strike="noStrike" kern="1200" cap="none" spc="0" normalizeH="0" baseline="0" noProof="0">
                  <a:ln>
                    <a:noFill/>
                  </a:ln>
                  <a:solidFill>
                    <a:srgbClr val="2A2B2D"/>
                  </a:solidFill>
                  <a:effectLst/>
                  <a:uLnTx/>
                  <a:uFillTx/>
                  <a:latin typeface="Montserrat" pitchFamily="2" charset="0"/>
                  <a:ea typeface="Mazzard H Semi Bold" pitchFamily="34" charset="-122"/>
                  <a:cs typeface="Mazzard H Semi Bold" pitchFamily="34" charset="-120"/>
                </a:rPr>
                <a:t>GERMAN
DESK</a:t>
              </a:r>
              <a:endParaRPr kumimoji="0" lang="en-US" sz="2400" b="1" i="0" u="none" strike="noStrike" kern="1200" cap="none" spc="0" normalizeH="0" baseline="0" noProof="0">
                <a:ln>
                  <a:noFill/>
                </a:ln>
                <a:solidFill>
                  <a:prstClr val="black"/>
                </a:solidFill>
                <a:effectLst/>
                <a:uLnTx/>
                <a:uFillTx/>
                <a:latin typeface="Montserrat"/>
                <a:ea typeface="+mn-ea"/>
                <a:cs typeface="+mn-cs"/>
              </a:endParaRPr>
            </a:p>
          </p:txBody>
        </p:sp>
        <p:sp>
          <p:nvSpPr>
            <p:cNvPr id="22" name="default_name"/>
            <p:cNvSpPr/>
            <p:nvPr/>
          </p:nvSpPr>
          <p:spPr>
            <a:xfrm>
              <a:off x="9144272" y="3877828"/>
              <a:ext cx="1371487" cy="33771"/>
            </a:xfrm>
            <a:prstGeom prst="rect">
              <a:avLst/>
            </a:prstGeom>
            <a:noFill/>
            <a:ln/>
          </p:spPr>
          <p:txBody>
            <a:bodyPr wrap="square" lIns="0" tIns="0" rIns="0" bIns="0" rtlCol="0" anchor="ct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Montserrat"/>
                  <a:ea typeface="Mazzard H Semi Bold"/>
                  <a:cs typeface="+mn-cs"/>
                </a:rPr>
                <a:t>Lviv</a:t>
              </a:r>
            </a:p>
          </p:txBody>
        </p:sp>
        <p:sp>
          <p:nvSpPr>
            <p:cNvPr id="23" name="default_name"/>
            <p:cNvSpPr/>
            <p:nvPr/>
          </p:nvSpPr>
          <p:spPr>
            <a:xfrm>
              <a:off x="11959053" y="3038474"/>
              <a:ext cx="1356830" cy="1241425"/>
            </a:xfrm>
            <a:prstGeom prst="rect">
              <a:avLst/>
            </a:prstGeom>
            <a:noFill/>
            <a:ln/>
          </p:spPr>
          <p:txBody>
            <a:bodyPr wrap="square" lIns="0" tIns="0" rIns="0" bIns="0" rtlCol="0" anchor="ct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Montserrat"/>
                  <a:ea typeface="Mazzard H Semi Bold"/>
                  <a:cs typeface="Calibri" panose="020F0502020204030204"/>
                </a:rPr>
                <a:t>Kyiv</a:t>
              </a:r>
            </a:p>
          </p:txBody>
        </p:sp>
        <p:sp>
          <p:nvSpPr>
            <p:cNvPr id="24" name="default_name"/>
            <p:cNvSpPr/>
            <p:nvPr/>
          </p:nvSpPr>
          <p:spPr>
            <a:xfrm>
              <a:off x="11895553" y="5394324"/>
              <a:ext cx="1475962" cy="428625"/>
            </a:xfrm>
            <a:prstGeom prst="rect">
              <a:avLst/>
            </a:prstGeom>
            <a:noFill/>
            <a:ln/>
          </p:spPr>
          <p:txBody>
            <a:bodyPr wrap="square" lIns="0" tIns="0" rIns="0" bIns="0" rtlCol="0" anchor="ct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Montserrat"/>
                  <a:ea typeface="Mazzard H Semi Bold"/>
                  <a:cs typeface="+mn-cs"/>
                </a:rPr>
                <a:t>Odesa</a:t>
              </a:r>
            </a:p>
          </p:txBody>
        </p:sp>
        <p:sp>
          <p:nvSpPr>
            <p:cNvPr id="25" name="Text 12"/>
            <p:cNvSpPr/>
            <p:nvPr/>
          </p:nvSpPr>
          <p:spPr>
            <a:xfrm>
              <a:off x="6267450" y="8115300"/>
              <a:ext cx="4850744" cy="318025"/>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2A2B2D"/>
                  </a:solidFill>
                  <a:effectLst/>
                  <a:uLnTx/>
                  <a:uFillTx/>
                  <a:latin typeface="Montserrat"/>
                  <a:ea typeface="Mazzard H Bold" pitchFamily="34" charset="-122"/>
                  <a:cs typeface="Mazzard H Bold" pitchFamily="34" charset="-120"/>
                </a:rPr>
                <a:t>Recognised</a:t>
              </a:r>
              <a:r>
                <a:rPr kumimoji="0" lang="en-US" sz="2400" b="1" i="0" u="none" strike="noStrike" kern="1200" cap="none" spc="0" normalizeH="0" baseline="0" noProof="0">
                  <a:ln>
                    <a:noFill/>
                  </a:ln>
                  <a:solidFill>
                    <a:srgbClr val="2A2B2D"/>
                  </a:solidFill>
                  <a:effectLst/>
                  <a:uLnTx/>
                  <a:uFillTx/>
                  <a:latin typeface="Montserrat"/>
                  <a:ea typeface="Mazzard H Bold" pitchFamily="34" charset="-122"/>
                  <a:cs typeface="Mazzard H Bold" pitchFamily="34" charset="-120"/>
                </a:rPr>
                <a:t> in rankings:</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p:txBody>
        </p:sp>
        <p:sp>
          <p:nvSpPr>
            <p:cNvPr id="29" name="default_name">
              <a:extLst>
                <a:ext uri="{FF2B5EF4-FFF2-40B4-BE49-F238E27FC236}">
                  <a16:creationId xmlns:a16="http://schemas.microsoft.com/office/drawing/2014/main" id="{DEAB1BCA-1885-128E-44BE-FFB7E611B9F3}"/>
                </a:ext>
              </a:extLst>
            </p:cNvPr>
            <p:cNvSpPr/>
            <p:nvPr/>
          </p:nvSpPr>
          <p:spPr>
            <a:xfrm>
              <a:off x="6248400" y="348846"/>
              <a:ext cx="8172449" cy="847725"/>
            </a:xfrm>
            <a:prstGeom prst="rect">
              <a:avLst/>
            </a:prstGeom>
            <a:noFill/>
            <a:ln/>
          </p:spPr>
          <p:txBody>
            <a:bodyPr wrap="square" lIns="0" tIns="0" rIns="0" bIns="0" rtlCol="0" anchor="ctr"/>
            <a:lstStyle/>
            <a:p>
              <a:pPr marL="0" marR="0" lvl="0" indent="0" algn="l" defTabSz="914400" rtl="0" eaLnBrk="1" fontAlgn="auto" latinLnBrk="0" hangingPunct="1">
                <a:lnSpc>
                  <a:spcPts val="5775"/>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Montserrat"/>
                  <a:ea typeface="Mazzard H Semi Bold"/>
                  <a:cs typeface="+mn-cs"/>
                </a:rPr>
                <a:t>ARZINGER in a glance</a:t>
              </a:r>
            </a:p>
          </p:txBody>
        </p:sp>
        <p:cxnSp>
          <p:nvCxnSpPr>
            <p:cNvPr id="32" name="Пряма зі стрілкою 31">
              <a:extLst>
                <a:ext uri="{FF2B5EF4-FFF2-40B4-BE49-F238E27FC236}">
                  <a16:creationId xmlns:a16="http://schemas.microsoft.com/office/drawing/2014/main" id="{B7290D73-A479-A252-19A7-B5FD96FEFF3F}"/>
                </a:ext>
              </a:extLst>
            </p:cNvPr>
            <p:cNvCxnSpPr/>
            <p:nvPr/>
          </p:nvCxnSpPr>
          <p:spPr>
            <a:xfrm flipV="1">
              <a:off x="781050" y="7648575"/>
              <a:ext cx="3419475" cy="9525"/>
            </a:xfrm>
            <a:prstGeom prst="straightConnector1">
              <a:avLst/>
            </a:prstGeom>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270244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8" name="Групувати 7">
            <a:extLst>
              <a:ext uri="{FF2B5EF4-FFF2-40B4-BE49-F238E27FC236}">
                <a16:creationId xmlns:a16="http://schemas.microsoft.com/office/drawing/2014/main" id="{0D754BBB-85E4-2AE3-0647-88C3B81D19DD}"/>
              </a:ext>
            </a:extLst>
          </p:cNvPr>
          <p:cNvGrpSpPr/>
          <p:nvPr/>
        </p:nvGrpSpPr>
        <p:grpSpPr>
          <a:xfrm>
            <a:off x="0" y="0"/>
            <a:ext cx="18288000" cy="9441007"/>
            <a:chOff x="0" y="0"/>
            <a:chExt cx="18288000" cy="9441007"/>
          </a:xfrm>
        </p:grpSpPr>
        <p:pic>
          <p:nvPicPr>
            <p:cNvPr id="2" name="Frame 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14906625" y="0"/>
              <a:ext cx="3381375" cy="1038225"/>
            </a:xfrm>
            <a:prstGeom prst="rect">
              <a:avLst/>
            </a:prstGeom>
          </p:spPr>
        </p:pic>
        <p:pic>
          <p:nvPicPr>
            <p:cNvPr id="3" name="Rectangle 1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0" y="0"/>
              <a:ext cx="14906625" cy="1038225"/>
            </a:xfrm>
            <a:prstGeom prst="rect">
              <a:avLst/>
            </a:prstGeom>
          </p:spPr>
        </p:pic>
        <p:pic>
          <p:nvPicPr>
            <p:cNvPr id="4" name="Vector 2"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11277600" y="0"/>
              <a:ext cx="3514725" cy="1038225"/>
            </a:xfrm>
            <a:prstGeom prst="rect">
              <a:avLst/>
            </a:prstGeom>
          </p:spPr>
        </p:pic>
        <p:pic>
          <p:nvPicPr>
            <p:cNvPr id="5" name="Vector 1" descr="preencoded.png"/>
            <p:cNvPicPr>
              <a:picLocks noChangeAspect="1"/>
            </p:cNvPicPr>
            <p:nvPr/>
          </p:nvPicPr>
          <p:blipFill>
            <a:blip r:embed="rId6"/>
            <a:srcRect/>
            <a:stretch/>
          </p:blipFill>
          <p:spPr>
            <a:xfrm>
              <a:off x="11391900" y="0"/>
              <a:ext cx="3514725" cy="1038225"/>
            </a:xfrm>
            <a:prstGeom prst="rect">
              <a:avLst/>
            </a:prstGeom>
          </p:spPr>
        </p:pic>
        <p:pic>
          <p:nvPicPr>
            <p:cNvPr id="7" name="Firm Logo (2) 4" descr="preencoded.png"/>
            <p:cNvPicPr>
              <a:picLocks noChangeAspect="1"/>
            </p:cNvPicPr>
            <p:nvPr/>
          </p:nvPicPr>
          <p:blipFill>
            <a:blip r:embed="rId7"/>
            <a:srcRect/>
            <a:stretch/>
          </p:blipFill>
          <p:spPr>
            <a:xfrm>
              <a:off x="6419850" y="3562350"/>
              <a:ext cx="1571625" cy="1076325"/>
            </a:xfrm>
            <a:prstGeom prst="rect">
              <a:avLst/>
            </a:prstGeom>
          </p:spPr>
        </p:pic>
        <p:pic>
          <p:nvPicPr>
            <p:cNvPr id="10" name="Firm Logo (2) 3" descr="preencoded.png"/>
            <p:cNvPicPr>
              <a:picLocks noChangeAspect="1"/>
            </p:cNvPicPr>
            <p:nvPr/>
          </p:nvPicPr>
          <p:blipFill>
            <a:blip r:embed="rId8"/>
            <a:srcRect/>
            <a:stretch/>
          </p:blipFill>
          <p:spPr>
            <a:xfrm>
              <a:off x="6562725" y="1657350"/>
              <a:ext cx="1285875" cy="1076325"/>
            </a:xfrm>
            <a:prstGeom prst="rect">
              <a:avLst/>
            </a:prstGeom>
          </p:spPr>
        </p:pic>
        <p:pic>
          <p:nvPicPr>
            <p:cNvPr id="11" name="Line 14" descr="preencoded.png"/>
            <p:cNvPicPr>
              <a:picLocks noChangeAspect="1"/>
            </p:cNvPicPr>
            <p:nvPr/>
          </p:nvPicPr>
          <p:blipFill>
            <a:blip r:embed="rId9"/>
            <a:srcRect/>
            <a:stretch/>
          </p:blipFill>
          <p:spPr>
            <a:xfrm>
              <a:off x="2400300" y="1514475"/>
              <a:ext cx="19050" cy="3771900"/>
            </a:xfrm>
            <a:prstGeom prst="rect">
              <a:avLst/>
            </a:prstGeom>
          </p:spPr>
        </p:pic>
        <p:pic>
          <p:nvPicPr>
            <p:cNvPr id="12" name="Line 61" descr="preencoded.png"/>
            <p:cNvPicPr>
              <a:picLocks noChangeAspect="1"/>
            </p:cNvPicPr>
            <p:nvPr/>
          </p:nvPicPr>
          <p:blipFill>
            <a:blip r:embed="rId10"/>
            <a:srcRect/>
            <a:stretch/>
          </p:blipFill>
          <p:spPr>
            <a:xfrm>
              <a:off x="8181975" y="3810000"/>
              <a:ext cx="19050" cy="3105150"/>
            </a:xfrm>
            <a:prstGeom prst="rect">
              <a:avLst/>
            </a:prstGeom>
          </p:spPr>
        </p:pic>
        <p:pic>
          <p:nvPicPr>
            <p:cNvPr id="13" name="Line 78" descr="preencoded.png"/>
            <p:cNvPicPr>
              <a:picLocks noChangeAspect="1"/>
            </p:cNvPicPr>
            <p:nvPr/>
          </p:nvPicPr>
          <p:blipFill>
            <a:blip r:embed="rId11"/>
            <a:srcRect/>
            <a:stretch/>
          </p:blipFill>
          <p:spPr>
            <a:xfrm>
              <a:off x="14077950" y="5381625"/>
              <a:ext cx="21727" cy="4038600"/>
            </a:xfrm>
            <a:prstGeom prst="rect">
              <a:avLst/>
            </a:prstGeom>
          </p:spPr>
        </p:pic>
        <p:pic>
          <p:nvPicPr>
            <p:cNvPr id="14" name="Line 70" descr="preencoded.png"/>
            <p:cNvPicPr>
              <a:picLocks noChangeAspect="1"/>
            </p:cNvPicPr>
            <p:nvPr/>
          </p:nvPicPr>
          <p:blipFill>
            <a:blip r:embed="rId10"/>
            <a:srcRect/>
            <a:stretch/>
          </p:blipFill>
          <p:spPr>
            <a:xfrm>
              <a:off x="14077950" y="1514475"/>
              <a:ext cx="19050" cy="3105150"/>
            </a:xfrm>
            <a:prstGeom prst="rect">
              <a:avLst/>
            </a:prstGeom>
          </p:spPr>
        </p:pic>
        <p:pic>
          <p:nvPicPr>
            <p:cNvPr id="15" name="Line 53" descr="preencoded.png"/>
            <p:cNvPicPr>
              <a:picLocks noChangeAspect="1"/>
            </p:cNvPicPr>
            <p:nvPr/>
          </p:nvPicPr>
          <p:blipFill>
            <a:blip r:embed="rId12"/>
            <a:srcRect/>
            <a:stretch/>
          </p:blipFill>
          <p:spPr>
            <a:xfrm>
              <a:off x="2400300" y="6219825"/>
              <a:ext cx="19050" cy="1438275"/>
            </a:xfrm>
            <a:prstGeom prst="rect">
              <a:avLst/>
            </a:prstGeom>
          </p:spPr>
        </p:pic>
        <p:pic>
          <p:nvPicPr>
            <p:cNvPr id="16" name="Line 57" descr="preencoded.png"/>
            <p:cNvPicPr>
              <a:picLocks noChangeAspect="1"/>
            </p:cNvPicPr>
            <p:nvPr/>
          </p:nvPicPr>
          <p:blipFill>
            <a:blip r:embed="rId13"/>
            <a:srcRect/>
            <a:stretch/>
          </p:blipFill>
          <p:spPr>
            <a:xfrm>
              <a:off x="8181975" y="1533525"/>
              <a:ext cx="19050" cy="1771650"/>
            </a:xfrm>
            <a:prstGeom prst="rect">
              <a:avLst/>
            </a:prstGeom>
          </p:spPr>
        </p:pic>
        <p:pic>
          <p:nvPicPr>
            <p:cNvPr id="17" name="Line 56" descr="preencoded.png"/>
            <p:cNvPicPr>
              <a:picLocks noChangeAspect="1"/>
            </p:cNvPicPr>
            <p:nvPr/>
          </p:nvPicPr>
          <p:blipFill>
            <a:blip r:embed="rId14"/>
            <a:srcRect/>
            <a:stretch/>
          </p:blipFill>
          <p:spPr>
            <a:xfrm>
              <a:off x="2400300" y="8629650"/>
              <a:ext cx="19050" cy="771525"/>
            </a:xfrm>
            <a:prstGeom prst="rect">
              <a:avLst/>
            </a:prstGeom>
          </p:spPr>
        </p:pic>
        <p:pic>
          <p:nvPicPr>
            <p:cNvPr id="18" name="Line 69" descr="preencoded.png"/>
            <p:cNvPicPr>
              <a:picLocks noChangeAspect="1"/>
            </p:cNvPicPr>
            <p:nvPr/>
          </p:nvPicPr>
          <p:blipFill>
            <a:blip r:embed="rId14"/>
            <a:srcRect/>
            <a:stretch/>
          </p:blipFill>
          <p:spPr>
            <a:xfrm>
              <a:off x="8181975" y="7343775"/>
              <a:ext cx="19050" cy="771525"/>
            </a:xfrm>
            <a:prstGeom prst="rect">
              <a:avLst/>
            </a:prstGeom>
          </p:spPr>
        </p:pic>
        <p:pic>
          <p:nvPicPr>
            <p:cNvPr id="19" name="Line 89" descr="preencoded.png"/>
            <p:cNvPicPr>
              <a:picLocks noChangeAspect="1"/>
            </p:cNvPicPr>
            <p:nvPr/>
          </p:nvPicPr>
          <p:blipFill>
            <a:blip r:embed="rId14"/>
            <a:srcRect/>
            <a:stretch/>
          </p:blipFill>
          <p:spPr>
            <a:xfrm>
              <a:off x="8181975" y="8629650"/>
              <a:ext cx="19050" cy="771525"/>
            </a:xfrm>
            <a:prstGeom prst="rect">
              <a:avLst/>
            </a:prstGeom>
          </p:spPr>
        </p:pic>
        <p:pic>
          <p:nvPicPr>
            <p:cNvPr id="21" name="Line 62" descr="preencoded.png"/>
            <p:cNvPicPr>
              <a:picLocks noChangeAspect="1"/>
            </p:cNvPicPr>
            <p:nvPr/>
          </p:nvPicPr>
          <p:blipFill>
            <a:blip r:embed="rId15"/>
            <a:srcRect/>
            <a:stretch/>
          </p:blipFill>
          <p:spPr>
            <a:xfrm>
              <a:off x="8486775" y="4686300"/>
              <a:ext cx="3152775" cy="18288"/>
            </a:xfrm>
            <a:prstGeom prst="rect">
              <a:avLst/>
            </a:prstGeom>
          </p:spPr>
        </p:pic>
        <p:pic>
          <p:nvPicPr>
            <p:cNvPr id="22" name="Line 79" descr="preencoded.png"/>
            <p:cNvPicPr>
              <a:picLocks noChangeAspect="1"/>
            </p:cNvPicPr>
            <p:nvPr/>
          </p:nvPicPr>
          <p:blipFill>
            <a:blip r:embed="rId15"/>
            <a:srcRect/>
            <a:stretch/>
          </p:blipFill>
          <p:spPr>
            <a:xfrm>
              <a:off x="14382750" y="6257925"/>
              <a:ext cx="3152775" cy="18288"/>
            </a:xfrm>
            <a:prstGeom prst="rect">
              <a:avLst/>
            </a:prstGeom>
          </p:spPr>
        </p:pic>
        <p:pic>
          <p:nvPicPr>
            <p:cNvPr id="23" name="Line 71" descr="preencoded.png"/>
            <p:cNvPicPr>
              <a:picLocks noChangeAspect="1"/>
            </p:cNvPicPr>
            <p:nvPr/>
          </p:nvPicPr>
          <p:blipFill>
            <a:blip r:embed="rId16"/>
            <a:srcRect/>
            <a:stretch/>
          </p:blipFill>
          <p:spPr>
            <a:xfrm>
              <a:off x="14382750" y="2390775"/>
              <a:ext cx="2105025" cy="18288"/>
            </a:xfrm>
            <a:prstGeom prst="rect">
              <a:avLst/>
            </a:prstGeom>
          </p:spPr>
        </p:pic>
        <p:pic>
          <p:nvPicPr>
            <p:cNvPr id="24" name="Line 54" descr="preencoded.png"/>
            <p:cNvPicPr>
              <a:picLocks noChangeAspect="1"/>
            </p:cNvPicPr>
            <p:nvPr/>
          </p:nvPicPr>
          <p:blipFill>
            <a:blip r:embed="rId15"/>
            <a:srcRect/>
            <a:stretch/>
          </p:blipFill>
          <p:spPr>
            <a:xfrm>
              <a:off x="2705100" y="7096125"/>
              <a:ext cx="3152775" cy="18288"/>
            </a:xfrm>
            <a:prstGeom prst="rect">
              <a:avLst/>
            </a:prstGeom>
          </p:spPr>
        </p:pic>
        <p:pic>
          <p:nvPicPr>
            <p:cNvPr id="25" name="Line 58" descr="preencoded.png"/>
            <p:cNvPicPr>
              <a:picLocks noChangeAspect="1"/>
            </p:cNvPicPr>
            <p:nvPr/>
          </p:nvPicPr>
          <p:blipFill>
            <a:blip r:embed="rId15"/>
            <a:srcRect/>
            <a:stretch/>
          </p:blipFill>
          <p:spPr>
            <a:xfrm>
              <a:off x="8486775" y="2409825"/>
              <a:ext cx="3152775" cy="18288"/>
            </a:xfrm>
            <a:prstGeom prst="rect">
              <a:avLst/>
            </a:prstGeom>
          </p:spPr>
        </p:pic>
        <p:pic>
          <p:nvPicPr>
            <p:cNvPr id="26" name="Line 45" descr="preencoded.png"/>
            <p:cNvPicPr>
              <a:picLocks noChangeAspect="1"/>
            </p:cNvPicPr>
            <p:nvPr/>
          </p:nvPicPr>
          <p:blipFill>
            <a:blip r:embed="rId15"/>
            <a:srcRect/>
            <a:stretch/>
          </p:blipFill>
          <p:spPr>
            <a:xfrm>
              <a:off x="2686050" y="2410859"/>
              <a:ext cx="3152775" cy="18288"/>
            </a:xfrm>
            <a:prstGeom prst="rect">
              <a:avLst/>
            </a:prstGeom>
          </p:spPr>
        </p:pic>
        <p:pic>
          <p:nvPicPr>
            <p:cNvPr id="27" name="Line 63" descr="preencoded.png"/>
            <p:cNvPicPr>
              <a:picLocks noChangeAspect="1"/>
            </p:cNvPicPr>
            <p:nvPr/>
          </p:nvPicPr>
          <p:blipFill>
            <a:blip r:embed="rId15"/>
            <a:srcRect/>
            <a:stretch/>
          </p:blipFill>
          <p:spPr>
            <a:xfrm>
              <a:off x="8486775" y="5019675"/>
              <a:ext cx="3152775" cy="18288"/>
            </a:xfrm>
            <a:prstGeom prst="rect">
              <a:avLst/>
            </a:prstGeom>
          </p:spPr>
        </p:pic>
        <p:pic>
          <p:nvPicPr>
            <p:cNvPr id="28" name="Line 80" descr="preencoded.png"/>
            <p:cNvPicPr>
              <a:picLocks noChangeAspect="1"/>
            </p:cNvPicPr>
            <p:nvPr/>
          </p:nvPicPr>
          <p:blipFill>
            <a:blip r:embed="rId15"/>
            <a:srcRect/>
            <a:stretch/>
          </p:blipFill>
          <p:spPr>
            <a:xfrm>
              <a:off x="14382750" y="6591300"/>
              <a:ext cx="3152775" cy="18288"/>
            </a:xfrm>
            <a:prstGeom prst="rect">
              <a:avLst/>
            </a:prstGeom>
          </p:spPr>
        </p:pic>
        <p:pic>
          <p:nvPicPr>
            <p:cNvPr id="29" name="Line 72" descr="preencoded.png"/>
            <p:cNvPicPr>
              <a:picLocks noChangeAspect="1"/>
            </p:cNvPicPr>
            <p:nvPr/>
          </p:nvPicPr>
          <p:blipFill>
            <a:blip r:embed="rId16"/>
            <a:srcRect/>
            <a:stretch/>
          </p:blipFill>
          <p:spPr>
            <a:xfrm>
              <a:off x="14382750" y="2724150"/>
              <a:ext cx="2105025" cy="18288"/>
            </a:xfrm>
            <a:prstGeom prst="rect">
              <a:avLst/>
            </a:prstGeom>
          </p:spPr>
        </p:pic>
        <p:pic>
          <p:nvPicPr>
            <p:cNvPr id="31" name="Line 59" descr="preencoded.png"/>
            <p:cNvPicPr>
              <a:picLocks noChangeAspect="1"/>
            </p:cNvPicPr>
            <p:nvPr/>
          </p:nvPicPr>
          <p:blipFill>
            <a:blip r:embed="rId15"/>
            <a:srcRect/>
            <a:stretch/>
          </p:blipFill>
          <p:spPr>
            <a:xfrm>
              <a:off x="8486775" y="2743200"/>
              <a:ext cx="3152775" cy="18288"/>
            </a:xfrm>
            <a:prstGeom prst="rect">
              <a:avLst/>
            </a:prstGeom>
          </p:spPr>
        </p:pic>
        <p:pic>
          <p:nvPicPr>
            <p:cNvPr id="32" name="Line 60" descr="preencoded.png"/>
            <p:cNvPicPr>
              <a:picLocks noChangeAspect="1"/>
            </p:cNvPicPr>
            <p:nvPr/>
          </p:nvPicPr>
          <p:blipFill>
            <a:blip r:embed="rId15"/>
            <a:srcRect/>
            <a:stretch/>
          </p:blipFill>
          <p:spPr>
            <a:xfrm>
              <a:off x="8486775" y="3076575"/>
              <a:ext cx="3152775" cy="18288"/>
            </a:xfrm>
            <a:prstGeom prst="rect">
              <a:avLst/>
            </a:prstGeom>
          </p:spPr>
        </p:pic>
        <p:pic>
          <p:nvPicPr>
            <p:cNvPr id="33" name="Line 46" descr="preencoded.png"/>
            <p:cNvPicPr>
              <a:picLocks noChangeAspect="1"/>
            </p:cNvPicPr>
            <p:nvPr/>
          </p:nvPicPr>
          <p:blipFill>
            <a:blip r:embed="rId15"/>
            <a:srcRect/>
            <a:stretch/>
          </p:blipFill>
          <p:spPr>
            <a:xfrm>
              <a:off x="2705100" y="2743318"/>
              <a:ext cx="3152775" cy="18288"/>
            </a:xfrm>
            <a:prstGeom prst="rect">
              <a:avLst/>
            </a:prstGeom>
          </p:spPr>
        </p:pic>
        <p:pic>
          <p:nvPicPr>
            <p:cNvPr id="34" name="Line 64" descr="preencoded.png"/>
            <p:cNvPicPr>
              <a:picLocks noChangeAspect="1"/>
            </p:cNvPicPr>
            <p:nvPr/>
          </p:nvPicPr>
          <p:blipFill>
            <a:blip r:embed="rId15"/>
            <a:srcRect/>
            <a:stretch/>
          </p:blipFill>
          <p:spPr>
            <a:xfrm>
              <a:off x="8486775" y="5353050"/>
              <a:ext cx="3152775" cy="18288"/>
            </a:xfrm>
            <a:prstGeom prst="rect">
              <a:avLst/>
            </a:prstGeom>
          </p:spPr>
        </p:pic>
        <p:pic>
          <p:nvPicPr>
            <p:cNvPr id="35" name="Line 73" descr="preencoded.png"/>
            <p:cNvPicPr>
              <a:picLocks noChangeAspect="1"/>
            </p:cNvPicPr>
            <p:nvPr/>
          </p:nvPicPr>
          <p:blipFill>
            <a:blip r:embed="rId16"/>
            <a:srcRect/>
            <a:stretch/>
          </p:blipFill>
          <p:spPr>
            <a:xfrm>
              <a:off x="14382750" y="3057525"/>
              <a:ext cx="2105025" cy="18288"/>
            </a:xfrm>
            <a:prstGeom prst="rect">
              <a:avLst/>
            </a:prstGeom>
          </p:spPr>
        </p:pic>
        <p:pic>
          <p:nvPicPr>
            <p:cNvPr id="36" name="Line 81" descr="preencoded.png"/>
            <p:cNvPicPr>
              <a:picLocks noChangeAspect="1"/>
            </p:cNvPicPr>
            <p:nvPr/>
          </p:nvPicPr>
          <p:blipFill>
            <a:blip r:embed="rId15"/>
            <a:srcRect/>
            <a:stretch/>
          </p:blipFill>
          <p:spPr>
            <a:xfrm>
              <a:off x="14382750" y="6924675"/>
              <a:ext cx="3152775" cy="18288"/>
            </a:xfrm>
            <a:prstGeom prst="rect">
              <a:avLst/>
            </a:prstGeom>
          </p:spPr>
        </p:pic>
        <p:pic>
          <p:nvPicPr>
            <p:cNvPr id="37" name="Line 47" descr="preencoded.png"/>
            <p:cNvPicPr>
              <a:picLocks noChangeAspect="1"/>
            </p:cNvPicPr>
            <p:nvPr/>
          </p:nvPicPr>
          <p:blipFill>
            <a:blip r:embed="rId15"/>
            <a:srcRect/>
            <a:stretch/>
          </p:blipFill>
          <p:spPr>
            <a:xfrm>
              <a:off x="2686050" y="3098518"/>
              <a:ext cx="3152775" cy="18288"/>
            </a:xfrm>
            <a:prstGeom prst="rect">
              <a:avLst/>
            </a:prstGeom>
          </p:spPr>
        </p:pic>
        <p:pic>
          <p:nvPicPr>
            <p:cNvPr id="38" name="Line 65" descr="preencoded.png"/>
            <p:cNvPicPr>
              <a:picLocks noChangeAspect="1"/>
            </p:cNvPicPr>
            <p:nvPr/>
          </p:nvPicPr>
          <p:blipFill>
            <a:blip r:embed="rId15"/>
            <a:srcRect/>
            <a:stretch/>
          </p:blipFill>
          <p:spPr>
            <a:xfrm>
              <a:off x="8486775" y="5686425"/>
              <a:ext cx="3152775" cy="18288"/>
            </a:xfrm>
            <a:prstGeom prst="rect">
              <a:avLst/>
            </a:prstGeom>
          </p:spPr>
        </p:pic>
        <p:pic>
          <p:nvPicPr>
            <p:cNvPr id="39" name="Line 82" descr="preencoded.png"/>
            <p:cNvPicPr>
              <a:picLocks noChangeAspect="1"/>
            </p:cNvPicPr>
            <p:nvPr/>
          </p:nvPicPr>
          <p:blipFill>
            <a:blip r:embed="rId15"/>
            <a:srcRect/>
            <a:stretch/>
          </p:blipFill>
          <p:spPr>
            <a:xfrm>
              <a:off x="14382750" y="7258050"/>
              <a:ext cx="3152775" cy="18288"/>
            </a:xfrm>
            <a:prstGeom prst="rect">
              <a:avLst/>
            </a:prstGeom>
          </p:spPr>
        </p:pic>
        <p:pic>
          <p:nvPicPr>
            <p:cNvPr id="40" name="Line 74" descr="preencoded.png"/>
            <p:cNvPicPr>
              <a:picLocks noChangeAspect="1"/>
            </p:cNvPicPr>
            <p:nvPr/>
          </p:nvPicPr>
          <p:blipFill>
            <a:blip r:embed="rId16"/>
            <a:srcRect/>
            <a:stretch/>
          </p:blipFill>
          <p:spPr>
            <a:xfrm>
              <a:off x="14382750" y="3390900"/>
              <a:ext cx="2105025" cy="18288"/>
            </a:xfrm>
            <a:prstGeom prst="rect">
              <a:avLst/>
            </a:prstGeom>
          </p:spPr>
        </p:pic>
        <p:pic>
          <p:nvPicPr>
            <p:cNvPr id="42" name="Line 66" descr="preencoded.png"/>
            <p:cNvPicPr>
              <a:picLocks noChangeAspect="1"/>
            </p:cNvPicPr>
            <p:nvPr/>
          </p:nvPicPr>
          <p:blipFill>
            <a:blip r:embed="rId15"/>
            <a:srcRect/>
            <a:stretch/>
          </p:blipFill>
          <p:spPr>
            <a:xfrm>
              <a:off x="8486775" y="6019800"/>
              <a:ext cx="3152775" cy="18288"/>
            </a:xfrm>
            <a:prstGeom prst="rect">
              <a:avLst/>
            </a:prstGeom>
          </p:spPr>
        </p:pic>
        <p:pic>
          <p:nvPicPr>
            <p:cNvPr id="43" name="Line 83" descr="preencoded.png"/>
            <p:cNvPicPr>
              <a:picLocks noChangeAspect="1"/>
            </p:cNvPicPr>
            <p:nvPr/>
          </p:nvPicPr>
          <p:blipFill>
            <a:blip r:embed="rId15"/>
            <a:srcRect/>
            <a:stretch/>
          </p:blipFill>
          <p:spPr>
            <a:xfrm>
              <a:off x="14382750" y="7591425"/>
              <a:ext cx="3152775" cy="18288"/>
            </a:xfrm>
            <a:prstGeom prst="rect">
              <a:avLst/>
            </a:prstGeom>
          </p:spPr>
        </p:pic>
        <p:pic>
          <p:nvPicPr>
            <p:cNvPr id="44" name="Line 75" descr="preencoded.png"/>
            <p:cNvPicPr>
              <a:picLocks noChangeAspect="1"/>
            </p:cNvPicPr>
            <p:nvPr/>
          </p:nvPicPr>
          <p:blipFill>
            <a:blip r:embed="rId16"/>
            <a:srcRect/>
            <a:stretch/>
          </p:blipFill>
          <p:spPr>
            <a:xfrm>
              <a:off x="14382750" y="3724275"/>
              <a:ext cx="2105025" cy="18288"/>
            </a:xfrm>
            <a:prstGeom prst="rect">
              <a:avLst/>
            </a:prstGeom>
          </p:spPr>
        </p:pic>
        <p:pic>
          <p:nvPicPr>
            <p:cNvPr id="46" name="Line 67" descr="preencoded.png"/>
            <p:cNvPicPr>
              <a:picLocks noChangeAspect="1"/>
            </p:cNvPicPr>
            <p:nvPr/>
          </p:nvPicPr>
          <p:blipFill>
            <a:blip r:embed="rId15"/>
            <a:srcRect/>
            <a:stretch/>
          </p:blipFill>
          <p:spPr>
            <a:xfrm>
              <a:off x="8486775" y="6353175"/>
              <a:ext cx="3152775" cy="18288"/>
            </a:xfrm>
            <a:prstGeom prst="rect">
              <a:avLst/>
            </a:prstGeom>
          </p:spPr>
        </p:pic>
        <p:pic>
          <p:nvPicPr>
            <p:cNvPr id="47" name="Line 84" descr="preencoded.png"/>
            <p:cNvPicPr>
              <a:picLocks noChangeAspect="1"/>
            </p:cNvPicPr>
            <p:nvPr/>
          </p:nvPicPr>
          <p:blipFill>
            <a:blip r:embed="rId15"/>
            <a:srcRect/>
            <a:stretch/>
          </p:blipFill>
          <p:spPr>
            <a:xfrm>
              <a:off x="14382750" y="7924800"/>
              <a:ext cx="3152775" cy="18288"/>
            </a:xfrm>
            <a:prstGeom prst="rect">
              <a:avLst/>
            </a:prstGeom>
          </p:spPr>
        </p:pic>
        <p:pic>
          <p:nvPicPr>
            <p:cNvPr id="48" name="Line 76" descr="preencoded.png"/>
            <p:cNvPicPr>
              <a:picLocks noChangeAspect="1"/>
            </p:cNvPicPr>
            <p:nvPr/>
          </p:nvPicPr>
          <p:blipFill>
            <a:blip r:embed="rId16"/>
            <a:srcRect/>
            <a:stretch/>
          </p:blipFill>
          <p:spPr>
            <a:xfrm>
              <a:off x="14382750" y="4057650"/>
              <a:ext cx="2105025" cy="18288"/>
            </a:xfrm>
            <a:prstGeom prst="rect">
              <a:avLst/>
            </a:prstGeom>
          </p:spPr>
        </p:pic>
        <p:pic>
          <p:nvPicPr>
            <p:cNvPr id="49" name="Line 50" descr="preencoded.png"/>
            <p:cNvPicPr>
              <a:picLocks noChangeAspect="1"/>
            </p:cNvPicPr>
            <p:nvPr/>
          </p:nvPicPr>
          <p:blipFill>
            <a:blip r:embed="rId15"/>
            <a:srcRect/>
            <a:stretch/>
          </p:blipFill>
          <p:spPr>
            <a:xfrm>
              <a:off x="2705100" y="3440121"/>
              <a:ext cx="3152775" cy="18288"/>
            </a:xfrm>
            <a:prstGeom prst="rect">
              <a:avLst/>
            </a:prstGeom>
          </p:spPr>
        </p:pic>
        <p:pic>
          <p:nvPicPr>
            <p:cNvPr id="51" name="Line 85" descr="preencoded.png"/>
            <p:cNvPicPr>
              <a:picLocks noChangeAspect="1"/>
            </p:cNvPicPr>
            <p:nvPr/>
          </p:nvPicPr>
          <p:blipFill>
            <a:blip r:embed="rId15"/>
            <a:srcRect/>
            <a:stretch/>
          </p:blipFill>
          <p:spPr>
            <a:xfrm>
              <a:off x="14382750" y="8258175"/>
              <a:ext cx="3152775" cy="18288"/>
            </a:xfrm>
            <a:prstGeom prst="rect">
              <a:avLst/>
            </a:prstGeom>
          </p:spPr>
        </p:pic>
        <p:pic>
          <p:nvPicPr>
            <p:cNvPr id="52" name="Line 86" descr="preencoded.png"/>
            <p:cNvPicPr>
              <a:picLocks noChangeAspect="1"/>
            </p:cNvPicPr>
            <p:nvPr/>
          </p:nvPicPr>
          <p:blipFill>
            <a:blip r:embed="rId15"/>
            <a:srcRect/>
            <a:stretch/>
          </p:blipFill>
          <p:spPr>
            <a:xfrm>
              <a:off x="14382750" y="8601075"/>
              <a:ext cx="3152775" cy="18288"/>
            </a:xfrm>
            <a:prstGeom prst="rect">
              <a:avLst/>
            </a:prstGeom>
          </p:spPr>
        </p:pic>
        <p:pic>
          <p:nvPicPr>
            <p:cNvPr id="53" name="Line 87" descr="preencoded.png"/>
            <p:cNvPicPr>
              <a:picLocks noChangeAspect="1"/>
            </p:cNvPicPr>
            <p:nvPr/>
          </p:nvPicPr>
          <p:blipFill>
            <a:blip r:embed="rId15"/>
            <a:srcRect/>
            <a:stretch/>
          </p:blipFill>
          <p:spPr>
            <a:xfrm>
              <a:off x="14382750" y="8896350"/>
              <a:ext cx="3152775" cy="18288"/>
            </a:xfrm>
            <a:prstGeom prst="rect">
              <a:avLst/>
            </a:prstGeom>
          </p:spPr>
        </p:pic>
        <p:pic>
          <p:nvPicPr>
            <p:cNvPr id="54" name="Line 88" descr="preencoded.png"/>
            <p:cNvPicPr>
              <a:picLocks noChangeAspect="1"/>
            </p:cNvPicPr>
            <p:nvPr/>
          </p:nvPicPr>
          <p:blipFill>
            <a:blip r:embed="rId15"/>
            <a:srcRect/>
            <a:stretch/>
          </p:blipFill>
          <p:spPr>
            <a:xfrm>
              <a:off x="14382750" y="9210675"/>
              <a:ext cx="3152775" cy="18288"/>
            </a:xfrm>
            <a:prstGeom prst="rect">
              <a:avLst/>
            </a:prstGeom>
          </p:spPr>
        </p:pic>
        <p:pic>
          <p:nvPicPr>
            <p:cNvPr id="55" name="Line 77" descr="preencoded.png"/>
            <p:cNvPicPr>
              <a:picLocks noChangeAspect="1"/>
            </p:cNvPicPr>
            <p:nvPr/>
          </p:nvPicPr>
          <p:blipFill>
            <a:blip r:embed="rId16"/>
            <a:srcRect/>
            <a:stretch/>
          </p:blipFill>
          <p:spPr>
            <a:xfrm>
              <a:off x="14382750" y="4391025"/>
              <a:ext cx="2105025" cy="18288"/>
            </a:xfrm>
            <a:prstGeom prst="rect">
              <a:avLst/>
            </a:prstGeom>
          </p:spPr>
        </p:pic>
        <p:pic>
          <p:nvPicPr>
            <p:cNvPr id="58" name="BENCHEURO_an-1 1" descr="preencoded.png"/>
            <p:cNvPicPr>
              <a:picLocks noChangeAspect="1"/>
            </p:cNvPicPr>
            <p:nvPr/>
          </p:nvPicPr>
          <p:blipFill>
            <a:blip r:embed="rId17"/>
            <a:srcRect/>
            <a:stretch/>
          </p:blipFill>
          <p:spPr>
            <a:xfrm>
              <a:off x="266700" y="8562975"/>
              <a:ext cx="2047875" cy="733425"/>
            </a:xfrm>
            <a:prstGeom prst="rect">
              <a:avLst/>
            </a:prstGeom>
          </p:spPr>
        </p:pic>
        <p:pic>
          <p:nvPicPr>
            <p:cNvPr id="59" name="BENCHEURO_an-1 2" descr="preencoded.png"/>
            <p:cNvPicPr>
              <a:picLocks noChangeAspect="1"/>
            </p:cNvPicPr>
            <p:nvPr/>
          </p:nvPicPr>
          <p:blipFill>
            <a:blip r:embed="rId18"/>
            <a:srcRect/>
            <a:stretch/>
          </p:blipFill>
          <p:spPr>
            <a:xfrm>
              <a:off x="6715125" y="7239000"/>
              <a:ext cx="990600" cy="990600"/>
            </a:xfrm>
            <a:prstGeom prst="rect">
              <a:avLst/>
            </a:prstGeom>
          </p:spPr>
        </p:pic>
        <p:pic>
          <p:nvPicPr>
            <p:cNvPr id="60" name="logo_bestlawyers 1" descr="preencoded.png"/>
            <p:cNvPicPr>
              <a:picLocks noChangeAspect="1"/>
            </p:cNvPicPr>
            <p:nvPr/>
          </p:nvPicPr>
          <p:blipFill>
            <a:blip r:embed="rId19"/>
            <a:srcRect/>
            <a:stretch/>
          </p:blipFill>
          <p:spPr>
            <a:xfrm>
              <a:off x="11639550" y="1533525"/>
              <a:ext cx="2219325" cy="581025"/>
            </a:xfrm>
            <a:prstGeom prst="rect">
              <a:avLst/>
            </a:prstGeom>
          </p:spPr>
        </p:pic>
        <p:sp>
          <p:nvSpPr>
            <p:cNvPr id="62" name="default_name"/>
            <p:cNvSpPr/>
            <p:nvPr/>
          </p:nvSpPr>
          <p:spPr>
            <a:xfrm>
              <a:off x="762000" y="428594"/>
              <a:ext cx="3514724" cy="428625"/>
            </a:xfrm>
            <a:prstGeom prst="rect">
              <a:avLst/>
            </a:prstGeom>
            <a:noFill/>
            <a:ln/>
          </p:spPr>
          <p:txBody>
            <a:bodyPr wrap="square" lIns="0" tIns="0" rIns="0" bIns="0" rtlCol="0" anchor="ctr"/>
            <a:lstStyle/>
            <a:p>
              <a:pPr marL="0" marR="0" lvl="0" indent="0" algn="l" defTabSz="914400" rtl="0" eaLnBrk="1" fontAlgn="auto" latinLnBrk="0" hangingPunct="1">
                <a:lnSpc>
                  <a:spcPts val="5775"/>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Montserrat"/>
                  <a:ea typeface="+mn-ea"/>
                  <a:cs typeface="+mn-cs"/>
                </a:rPr>
                <a:t>Awards</a:t>
              </a:r>
            </a:p>
          </p:txBody>
        </p:sp>
        <p:sp>
          <p:nvSpPr>
            <p:cNvPr id="63" name="Chambers Europe"/>
            <p:cNvSpPr/>
            <p:nvPr/>
          </p:nvSpPr>
          <p:spPr>
            <a:xfrm>
              <a:off x="2705100" y="1386381"/>
              <a:ext cx="2693603" cy="379791"/>
            </a:xfrm>
            <a:prstGeom prst="rect">
              <a:avLst/>
            </a:prstGeom>
            <a:noFill/>
            <a:ln/>
          </p:spPr>
          <p:txBody>
            <a:bodyPr wrap="square" lIns="0" tIns="0" rIns="0" bIns="0" rtlCol="0" anchor="ctr"/>
            <a:lstStyle/>
            <a:p>
              <a:pPr marL="0" marR="0" lvl="0" indent="0" algn="l"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pitchFamily="2" charset="0"/>
                  <a:ea typeface="Mazzard H Semi Bold" pitchFamily="34" charset="-122"/>
                  <a:cs typeface="Mazzard H Semi Bold" pitchFamily="34" charset="-120"/>
                </a:rPr>
                <a:t>Chambers Europe</a:t>
              </a:r>
              <a:endParaRPr kumimoji="0" lang="en-US" sz="1800" b="1" i="0" u="none" strike="noStrike" kern="1200" cap="none" spc="0" normalizeH="0" baseline="0" noProof="0">
                <a:ln>
                  <a:noFill/>
                </a:ln>
                <a:solidFill>
                  <a:srgbClr val="000000"/>
                </a:solidFill>
                <a:effectLst/>
                <a:uLnTx/>
                <a:uFillTx/>
                <a:latin typeface="Montserrat"/>
                <a:ea typeface="+mn-ea"/>
                <a:cs typeface="+mn-cs"/>
              </a:endParaRPr>
            </a:p>
          </p:txBody>
        </p:sp>
        <p:sp>
          <p:nvSpPr>
            <p:cNvPr id="64" name="WWL"/>
            <p:cNvSpPr/>
            <p:nvPr/>
          </p:nvSpPr>
          <p:spPr>
            <a:xfrm>
              <a:off x="8486775" y="3810000"/>
              <a:ext cx="990600" cy="251346"/>
            </a:xfrm>
            <a:prstGeom prst="rect">
              <a:avLst/>
            </a:prstGeom>
            <a:noFill/>
            <a:ln/>
          </p:spPr>
          <p:txBody>
            <a:bodyPr wrap="square" lIns="0" tIns="0" rIns="0" bIns="0" rtlCol="0" anchor="ctr"/>
            <a:lstStyle/>
            <a:p>
              <a:pPr marL="0" marR="0" lvl="0" indent="0" algn="l"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pitchFamily="2" charset="0"/>
                  <a:ea typeface="Mazzard H Semi Bold" pitchFamily="34" charset="-122"/>
                  <a:cs typeface="Mazzard H Semi Bold" pitchFamily="34" charset="-120"/>
                </a:rPr>
                <a:t>WWL</a:t>
              </a:r>
              <a:endParaRPr kumimoji="0" lang="en-US" sz="1800" b="1" i="0" u="none" strike="noStrike" kern="1200" cap="none" spc="0" normalizeH="0" baseline="0" noProof="0">
                <a:ln>
                  <a:noFill/>
                </a:ln>
                <a:solidFill>
                  <a:srgbClr val="000000"/>
                </a:solidFill>
                <a:effectLst/>
                <a:uLnTx/>
                <a:uFillTx/>
                <a:latin typeface="Montserrat"/>
                <a:ea typeface="+mn-ea"/>
                <a:cs typeface="+mn-cs"/>
              </a:endParaRPr>
            </a:p>
          </p:txBody>
        </p:sp>
        <p:sp>
          <p:nvSpPr>
            <p:cNvPr id="65" name="The Legal 500"/>
            <p:cNvSpPr/>
            <p:nvPr/>
          </p:nvSpPr>
          <p:spPr>
            <a:xfrm>
              <a:off x="14382750" y="5209414"/>
              <a:ext cx="2047875" cy="438912"/>
            </a:xfrm>
            <a:prstGeom prst="rect">
              <a:avLst/>
            </a:prstGeom>
            <a:noFill/>
            <a:ln/>
          </p:spPr>
          <p:txBody>
            <a:bodyPr wrap="square" lIns="0" tIns="0" rIns="0" bIns="0" rtlCol="0" anchor="ctr"/>
            <a:lstStyle/>
            <a:p>
              <a:pPr marL="0" marR="0" lvl="0" indent="0" algn="l"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pitchFamily="2" charset="0"/>
                  <a:ea typeface="Mazzard H Semi Bold" pitchFamily="34" charset="-122"/>
                  <a:cs typeface="Mazzard H Semi Bold" pitchFamily="34" charset="-120"/>
                </a:rPr>
                <a:t>The Legal 500</a:t>
              </a:r>
              <a:endParaRPr kumimoji="0" lang="en-US" sz="1800" b="1" i="0" u="none" strike="noStrike" kern="1200" cap="none" spc="0" normalizeH="0" baseline="0" noProof="0">
                <a:ln>
                  <a:noFill/>
                </a:ln>
                <a:solidFill>
                  <a:srgbClr val="000000"/>
                </a:solidFill>
                <a:effectLst/>
                <a:uLnTx/>
                <a:uFillTx/>
                <a:latin typeface="Montserrat"/>
                <a:ea typeface="+mn-ea"/>
                <a:cs typeface="+mn-cs"/>
              </a:endParaRPr>
            </a:p>
          </p:txBody>
        </p:sp>
        <p:sp>
          <p:nvSpPr>
            <p:cNvPr id="66" name="Best Lawyers"/>
            <p:cNvSpPr/>
            <p:nvPr/>
          </p:nvSpPr>
          <p:spPr>
            <a:xfrm>
              <a:off x="14382750" y="1514475"/>
              <a:ext cx="2136267" cy="237363"/>
            </a:xfrm>
            <a:prstGeom prst="rect">
              <a:avLst/>
            </a:prstGeom>
            <a:noFill/>
            <a:ln/>
          </p:spPr>
          <p:txBody>
            <a:bodyPr wrap="square" lIns="0" tIns="0" rIns="0" bIns="0" rtlCol="0" anchor="ctr"/>
            <a:lstStyle/>
            <a:p>
              <a:pPr marL="0" marR="0" lvl="0" indent="0" algn="l"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pitchFamily="2" charset="0"/>
                  <a:ea typeface="Mazzard H Semi Bold" pitchFamily="34" charset="-122"/>
                  <a:cs typeface="Mazzard H Semi Bold" pitchFamily="34" charset="-120"/>
                </a:rPr>
                <a:t>Best Lawyers</a:t>
              </a:r>
              <a:endParaRPr kumimoji="0" lang="en-US" sz="1800" b="1" i="0" u="none" strike="noStrike" kern="1200" cap="none" spc="0" normalizeH="0" baseline="0" noProof="0">
                <a:ln>
                  <a:noFill/>
                </a:ln>
                <a:solidFill>
                  <a:srgbClr val="000000"/>
                </a:solidFill>
                <a:effectLst/>
                <a:uLnTx/>
                <a:uFillTx/>
                <a:latin typeface="Montserrat"/>
                <a:ea typeface="+mn-ea"/>
                <a:cs typeface="+mn-cs"/>
              </a:endParaRPr>
            </a:p>
          </p:txBody>
        </p:sp>
        <p:sp>
          <p:nvSpPr>
            <p:cNvPr id="67" name="Chambers Global"/>
            <p:cNvSpPr/>
            <p:nvPr/>
          </p:nvSpPr>
          <p:spPr>
            <a:xfrm>
              <a:off x="2705100" y="6051443"/>
              <a:ext cx="2782284" cy="435850"/>
            </a:xfrm>
            <a:prstGeom prst="rect">
              <a:avLst/>
            </a:prstGeom>
            <a:noFill/>
            <a:ln/>
          </p:spPr>
          <p:txBody>
            <a:bodyPr wrap="square" lIns="0" tIns="0" rIns="0" bIns="0" rtlCol="0" anchor="ctr"/>
            <a:lstStyle/>
            <a:p>
              <a:pPr marL="0" marR="0" lvl="0" indent="0" algn="l"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pitchFamily="2" charset="0"/>
                  <a:ea typeface="Mazzard H Semi Bold" pitchFamily="34" charset="-122"/>
                  <a:cs typeface="Mazzard H Semi Bold" pitchFamily="34" charset="-120"/>
                </a:rPr>
                <a:t>Chambers Global</a:t>
              </a:r>
              <a:endParaRPr kumimoji="0" lang="en-US" sz="1800" b="1" i="0" u="none" strike="noStrike" kern="1200" cap="none" spc="0" normalizeH="0" baseline="0" noProof="0">
                <a:ln>
                  <a:noFill/>
                </a:ln>
                <a:solidFill>
                  <a:srgbClr val="000000"/>
                </a:solidFill>
                <a:effectLst/>
                <a:uLnTx/>
                <a:uFillTx/>
                <a:latin typeface="Montserrat"/>
                <a:ea typeface="+mn-ea"/>
                <a:cs typeface="+mn-cs"/>
              </a:endParaRPr>
            </a:p>
          </p:txBody>
        </p:sp>
        <p:sp>
          <p:nvSpPr>
            <p:cNvPr id="68" name="IFLR 1000"/>
            <p:cNvSpPr/>
            <p:nvPr/>
          </p:nvSpPr>
          <p:spPr>
            <a:xfrm>
              <a:off x="8486775" y="1533525"/>
              <a:ext cx="1352549" cy="199942"/>
            </a:xfrm>
            <a:prstGeom prst="rect">
              <a:avLst/>
            </a:prstGeom>
            <a:noFill/>
            <a:ln/>
          </p:spPr>
          <p:txBody>
            <a:bodyPr wrap="square" lIns="0" tIns="0" rIns="0" bIns="0" rtlCol="0" anchor="ctr"/>
            <a:lstStyle/>
            <a:p>
              <a:pPr marL="0" marR="0" lvl="0" indent="0" algn="l"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pitchFamily="2" charset="0"/>
                  <a:ea typeface="Mazzard H Semi Bold" pitchFamily="34" charset="-122"/>
                  <a:cs typeface="Mazzard H Semi Bold" pitchFamily="34" charset="-120"/>
                </a:rPr>
                <a:t>IFLR 1000</a:t>
              </a:r>
              <a:endParaRPr kumimoji="0" lang="en-US" sz="1800" b="1" i="0" u="none" strike="noStrike" kern="1200" cap="none" spc="0" normalizeH="0" baseline="0" noProof="0">
                <a:ln>
                  <a:noFill/>
                </a:ln>
                <a:solidFill>
                  <a:srgbClr val="000000"/>
                </a:solidFill>
                <a:effectLst/>
                <a:uLnTx/>
                <a:uFillTx/>
                <a:latin typeface="Montserrat"/>
                <a:ea typeface="+mn-ea"/>
                <a:cs typeface="+mn-cs"/>
              </a:endParaRPr>
            </a:p>
          </p:txBody>
        </p:sp>
        <p:sp>
          <p:nvSpPr>
            <p:cNvPr id="69" name="Benchmark Litigation"/>
            <p:cNvSpPr/>
            <p:nvPr/>
          </p:nvSpPr>
          <p:spPr>
            <a:xfrm>
              <a:off x="2705100" y="8477250"/>
              <a:ext cx="3451334" cy="600074"/>
            </a:xfrm>
            <a:prstGeom prst="rect">
              <a:avLst/>
            </a:prstGeom>
            <a:noFill/>
            <a:ln/>
          </p:spPr>
          <p:txBody>
            <a:bodyPr wrap="square" lIns="0" tIns="0" rIns="0" bIns="0" rtlCol="0" anchor="ctr"/>
            <a:lstStyle/>
            <a:p>
              <a:pPr marL="0" marR="0" lvl="0" indent="0" algn="l"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pitchFamily="2" charset="0"/>
                  <a:ea typeface="Mazzard H Semi Bold" pitchFamily="34" charset="-122"/>
                  <a:cs typeface="Mazzard H Semi Bold" pitchFamily="34" charset="-120"/>
                </a:rPr>
                <a:t>Benchmark Litigation</a:t>
              </a:r>
              <a:endParaRPr kumimoji="0" lang="en-US" sz="1800" b="1" i="0" u="none" strike="noStrike" kern="1200" cap="none" spc="0" normalizeH="0" baseline="0" noProof="0">
                <a:ln>
                  <a:noFill/>
                </a:ln>
                <a:solidFill>
                  <a:srgbClr val="000000"/>
                </a:solidFill>
                <a:effectLst/>
                <a:uLnTx/>
                <a:uFillTx/>
                <a:latin typeface="Montserrat"/>
                <a:ea typeface="+mn-ea"/>
                <a:cs typeface="+mn-cs"/>
              </a:endParaRPr>
            </a:p>
          </p:txBody>
        </p:sp>
        <p:sp>
          <p:nvSpPr>
            <p:cNvPr id="70" name="GRR"/>
            <p:cNvSpPr/>
            <p:nvPr/>
          </p:nvSpPr>
          <p:spPr>
            <a:xfrm>
              <a:off x="8481925" y="7115175"/>
              <a:ext cx="1539067" cy="555395"/>
            </a:xfrm>
            <a:prstGeom prst="rect">
              <a:avLst/>
            </a:prstGeom>
            <a:noFill/>
            <a:ln/>
          </p:spPr>
          <p:txBody>
            <a:bodyPr wrap="square" lIns="0" tIns="0" rIns="0" bIns="0" rtlCol="0" anchor="ctr"/>
            <a:lstStyle/>
            <a:p>
              <a:pPr marL="0" marR="0" lvl="0" indent="0" algn="l"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azzard H Semi Bold" pitchFamily="34" charset="-122"/>
                  <a:cs typeface="Mazzard H Semi Bold" pitchFamily="34" charset="-120"/>
                </a:rPr>
                <a:t>GRR 100</a:t>
              </a:r>
              <a:endParaRPr kumimoji="0" lang="en-US" sz="1800" b="1" i="0" u="none" strike="noStrike" kern="1200" cap="none" spc="0" normalizeH="0" baseline="0" noProof="0">
                <a:ln>
                  <a:noFill/>
                </a:ln>
                <a:solidFill>
                  <a:srgbClr val="000000"/>
                </a:solidFill>
                <a:effectLst/>
                <a:uLnTx/>
                <a:uFillTx/>
                <a:latin typeface="Montserrat"/>
                <a:ea typeface="+mn-ea"/>
                <a:cs typeface="+mn-cs"/>
              </a:endParaRPr>
            </a:p>
          </p:txBody>
        </p:sp>
        <p:sp>
          <p:nvSpPr>
            <p:cNvPr id="71" name="GCR 100"/>
            <p:cNvSpPr/>
            <p:nvPr/>
          </p:nvSpPr>
          <p:spPr>
            <a:xfrm>
              <a:off x="8486775" y="8473787"/>
              <a:ext cx="1510145" cy="411305"/>
            </a:xfrm>
            <a:prstGeom prst="rect">
              <a:avLst/>
            </a:prstGeom>
            <a:noFill/>
            <a:ln/>
          </p:spPr>
          <p:txBody>
            <a:bodyPr wrap="square" lIns="0" tIns="0" rIns="0" bIns="0" rtlCol="0" anchor="ctr"/>
            <a:lstStyle/>
            <a:p>
              <a:pPr marL="0" marR="0" lvl="0" indent="0" algn="l"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pitchFamily="2" charset="0"/>
                  <a:ea typeface="Mazzard H Semi Bold" pitchFamily="34" charset="-122"/>
                  <a:cs typeface="Mazzard H Semi Bold" pitchFamily="34" charset="-120"/>
                </a:rPr>
                <a:t>GCR 100</a:t>
              </a:r>
              <a:endParaRPr kumimoji="0" lang="en-US" sz="1800" b="1" i="0" u="none" strike="noStrike" kern="1200" cap="none" spc="0" normalizeH="0" baseline="0" noProof="0">
                <a:ln>
                  <a:noFill/>
                </a:ln>
                <a:solidFill>
                  <a:srgbClr val="000000"/>
                </a:solidFill>
                <a:effectLst/>
                <a:uLnTx/>
                <a:uFillTx/>
                <a:latin typeface="Montserrat"/>
                <a:ea typeface="+mn-ea"/>
                <a:cs typeface="+mn-cs"/>
              </a:endParaRPr>
            </a:p>
          </p:txBody>
        </p:sp>
        <p:sp>
          <p:nvSpPr>
            <p:cNvPr id="72" name="name_2013-2024"/>
            <p:cNvSpPr/>
            <p:nvPr/>
          </p:nvSpPr>
          <p:spPr>
            <a:xfrm>
              <a:off x="2705100" y="1791357"/>
              <a:ext cx="8096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azzard H Regular" pitchFamily="34" charset="-120"/>
                </a:rPr>
                <a:t>2013-2025</a:t>
              </a:r>
              <a:endParaRPr kumimoji="0" lang="en-US" sz="1200" b="0" i="0" u="none" strike="noStrike" kern="1200" cap="none" spc="0" normalizeH="0" baseline="0" noProof="0">
                <a:ln>
                  <a:noFill/>
                </a:ln>
                <a:solidFill>
                  <a:srgbClr val="000000"/>
                </a:solidFill>
                <a:effectLst/>
                <a:uLnTx/>
                <a:uFillTx/>
                <a:latin typeface="Montserrat"/>
                <a:ea typeface="+mn-ea"/>
                <a:cs typeface="+mn-cs"/>
              </a:endParaRPr>
            </a:p>
          </p:txBody>
        </p:sp>
        <p:sp>
          <p:nvSpPr>
            <p:cNvPr id="73" name="name_2018-2020 2022-2024"/>
            <p:cNvSpPr/>
            <p:nvPr/>
          </p:nvSpPr>
          <p:spPr>
            <a:xfrm>
              <a:off x="8486775" y="4105275"/>
              <a:ext cx="16859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azzard H Regular" pitchFamily="34" charset="-120"/>
                </a:rPr>
                <a:t>2018-2020, 2022</a:t>
              </a:r>
              <a:endParaRPr kumimoji="0" lang="en-US" sz="1200" b="0" i="0" u="none" strike="noStrike" kern="1200" cap="none" spc="0" normalizeH="0" baseline="0" noProof="0">
                <a:ln>
                  <a:noFill/>
                </a:ln>
                <a:solidFill>
                  <a:srgbClr val="000000"/>
                </a:solidFill>
                <a:effectLst/>
                <a:uLnTx/>
                <a:uFillTx/>
                <a:latin typeface="Montserrat"/>
                <a:ea typeface="+mn-ea"/>
                <a:cs typeface="+mn-cs"/>
              </a:endParaRPr>
            </a:p>
          </p:txBody>
        </p:sp>
        <p:sp>
          <p:nvSpPr>
            <p:cNvPr id="74" name="name_2018-2024"/>
            <p:cNvSpPr/>
            <p:nvPr/>
          </p:nvSpPr>
          <p:spPr>
            <a:xfrm>
              <a:off x="14382750" y="5638800"/>
              <a:ext cx="819150"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azzard H Regular" pitchFamily="34" charset="-120"/>
                </a:rPr>
                <a:t>2018-2025</a:t>
              </a:r>
              <a:endParaRPr kumimoji="0" lang="en-US" sz="1200" b="0" i="0" u="none" strike="noStrike" kern="1200" cap="none" spc="0" normalizeH="0" baseline="0" noProof="0">
                <a:ln>
                  <a:noFill/>
                </a:ln>
                <a:solidFill>
                  <a:srgbClr val="000000"/>
                </a:solidFill>
                <a:effectLst/>
                <a:uLnTx/>
                <a:uFillTx/>
                <a:latin typeface="Montserrat"/>
                <a:ea typeface="+mn-ea"/>
                <a:cs typeface="+mn-cs"/>
              </a:endParaRPr>
            </a:p>
          </p:txBody>
        </p:sp>
        <p:sp>
          <p:nvSpPr>
            <p:cNvPr id="75" name="name_2019-2021"/>
            <p:cNvSpPr/>
            <p:nvPr/>
          </p:nvSpPr>
          <p:spPr>
            <a:xfrm>
              <a:off x="14382750" y="1804606"/>
              <a:ext cx="781050"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azzard H Regular" pitchFamily="34" charset="-120"/>
                </a:rPr>
                <a:t>2019-2021</a:t>
              </a:r>
              <a:endParaRPr kumimoji="0" lang="en-US" sz="1200" b="0" i="0" u="none" strike="noStrike" kern="1200" cap="none" spc="0" normalizeH="0" baseline="0" noProof="0">
                <a:ln>
                  <a:noFill/>
                </a:ln>
                <a:solidFill>
                  <a:srgbClr val="000000"/>
                </a:solidFill>
                <a:effectLst/>
                <a:uLnTx/>
                <a:uFillTx/>
                <a:latin typeface="Montserrat"/>
                <a:ea typeface="+mn-ea"/>
                <a:cs typeface="+mn-cs"/>
              </a:endParaRPr>
            </a:p>
          </p:txBody>
        </p:sp>
        <p:sp>
          <p:nvSpPr>
            <p:cNvPr id="76" name="name_2013-2024"/>
            <p:cNvSpPr/>
            <p:nvPr/>
          </p:nvSpPr>
          <p:spPr>
            <a:xfrm>
              <a:off x="2705100" y="6477000"/>
              <a:ext cx="8096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azzard H Regular" pitchFamily="34" charset="-120"/>
                </a:rPr>
                <a:t>2013-2025</a:t>
              </a:r>
              <a:endParaRPr kumimoji="0" lang="en-US" sz="1200" b="0" i="0" u="none" strike="noStrike" kern="1200" cap="none" spc="0" normalizeH="0" baseline="0" noProof="0">
                <a:ln>
                  <a:noFill/>
                </a:ln>
                <a:solidFill>
                  <a:srgbClr val="000000"/>
                </a:solidFill>
                <a:effectLst/>
                <a:uLnTx/>
                <a:uFillTx/>
                <a:latin typeface="Montserrat"/>
                <a:ea typeface="+mn-ea"/>
                <a:cs typeface="+mn-cs"/>
              </a:endParaRPr>
            </a:p>
          </p:txBody>
        </p:sp>
        <p:sp>
          <p:nvSpPr>
            <p:cNvPr id="77" name="name_2017 2014-2020"/>
            <p:cNvSpPr/>
            <p:nvPr/>
          </p:nvSpPr>
          <p:spPr>
            <a:xfrm>
              <a:off x="8486775" y="1790700"/>
              <a:ext cx="1219200"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azzard H Regular" pitchFamily="34" charset="-120"/>
                </a:rPr>
                <a:t>201</a:t>
              </a:r>
              <a:r>
                <a:rPr kumimoji="0" lang="uk-UA"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azzard H Regular" pitchFamily="34" charset="-120"/>
                </a:rPr>
                <a:t>4</a:t>
              </a:r>
              <a:r>
                <a:rPr kumimoji="0" lang="en-US"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azzard H Regular" pitchFamily="34" charset="-120"/>
                </a:rPr>
                <a:t>, 201</a:t>
              </a:r>
              <a:r>
                <a:rPr kumimoji="0" lang="uk-UA"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azzard H Regular" pitchFamily="34" charset="-120"/>
                </a:rPr>
                <a:t>7</a:t>
              </a:r>
              <a:r>
                <a:rPr kumimoji="0" lang="en-US"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azzard H Regular" pitchFamily="34" charset="-120"/>
                </a:rPr>
                <a:t>-2020</a:t>
              </a:r>
              <a:endParaRPr kumimoji="0" lang="en-US" sz="1200" b="0" i="0" u="none" strike="noStrike" kern="1200" cap="none" spc="0" normalizeH="0" baseline="0" noProof="0">
                <a:ln>
                  <a:noFill/>
                </a:ln>
                <a:solidFill>
                  <a:srgbClr val="000000"/>
                </a:solidFill>
                <a:effectLst/>
                <a:uLnTx/>
                <a:uFillTx/>
                <a:latin typeface="Montserrat"/>
                <a:ea typeface="+mn-ea"/>
                <a:cs typeface="+mn-cs"/>
              </a:endParaRPr>
            </a:p>
          </p:txBody>
        </p:sp>
        <p:sp>
          <p:nvSpPr>
            <p:cNvPr id="78" name="name_2020"/>
            <p:cNvSpPr/>
            <p:nvPr/>
          </p:nvSpPr>
          <p:spPr>
            <a:xfrm>
              <a:off x="2686050" y="8969086"/>
              <a:ext cx="40957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azzard H Regular" pitchFamily="34" charset="-120"/>
                </a:rPr>
                <a:t>2020</a:t>
              </a:r>
              <a:endParaRPr kumimoji="0" lang="en-US" sz="1200" b="0" i="0" u="none" strike="noStrike" kern="1200" cap="none" spc="0" normalizeH="0" baseline="0" noProof="0">
                <a:ln>
                  <a:noFill/>
                </a:ln>
                <a:solidFill>
                  <a:srgbClr val="000000"/>
                </a:solidFill>
                <a:effectLst/>
                <a:uLnTx/>
                <a:uFillTx/>
                <a:latin typeface="Montserrat"/>
                <a:ea typeface="+mn-ea"/>
                <a:cs typeface="+mn-cs"/>
              </a:endParaRPr>
            </a:p>
          </p:txBody>
        </p:sp>
        <p:sp>
          <p:nvSpPr>
            <p:cNvPr id="79" name="name_2022-2023"/>
            <p:cNvSpPr/>
            <p:nvPr/>
          </p:nvSpPr>
          <p:spPr>
            <a:xfrm>
              <a:off x="8486775" y="7600950"/>
              <a:ext cx="82867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azzard H Regular" pitchFamily="34" charset="-120"/>
                </a:rPr>
                <a:t>2022-2024</a:t>
              </a:r>
              <a:endParaRPr kumimoji="0" lang="en-US" sz="1200" b="0" i="0" u="none" strike="noStrike" kern="1200" cap="none" spc="0" normalizeH="0" baseline="0" noProof="0">
                <a:ln>
                  <a:noFill/>
                </a:ln>
                <a:solidFill>
                  <a:srgbClr val="000000"/>
                </a:solidFill>
                <a:effectLst/>
                <a:uLnTx/>
                <a:uFillTx/>
                <a:latin typeface="Montserrat"/>
                <a:ea typeface="+mn-ea"/>
                <a:cs typeface="+mn-cs"/>
              </a:endParaRPr>
            </a:p>
          </p:txBody>
        </p:sp>
        <p:sp>
          <p:nvSpPr>
            <p:cNvPr id="80" name="name_2021-2023"/>
            <p:cNvSpPr/>
            <p:nvPr/>
          </p:nvSpPr>
          <p:spPr>
            <a:xfrm>
              <a:off x="8486775" y="8886825"/>
              <a:ext cx="800100"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2021-2025</a:t>
              </a:r>
              <a:endParaRPr kumimoji="0" lang="en-US" sz="1200" b="0" i="0" u="none" strike="noStrike" kern="1200" cap="none" spc="0" normalizeH="0" baseline="0" noProof="0">
                <a:ln>
                  <a:noFill/>
                </a:ln>
                <a:solidFill>
                  <a:srgbClr val="000000"/>
                </a:solidFill>
                <a:effectLst/>
                <a:uLnTx/>
                <a:uFillTx/>
                <a:latin typeface="Montserrat"/>
                <a:ea typeface="+mn-ea"/>
                <a:cs typeface="+mn-cs"/>
              </a:endParaRPr>
            </a:p>
          </p:txBody>
        </p:sp>
        <p:sp>
          <p:nvSpPr>
            <p:cNvPr id="82" name="Text 20"/>
            <p:cNvSpPr/>
            <p:nvPr/>
          </p:nvSpPr>
          <p:spPr>
            <a:xfrm>
              <a:off x="8486775" y="4476750"/>
              <a:ext cx="3534930" cy="163449"/>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uk-UA" sz="1200" b="0" i="0" u="none" strike="noStrike" kern="1200" cap="none" spc="0" normalizeH="0" baseline="0" noProof="0" err="1">
                  <a:ln>
                    <a:noFill/>
                  </a:ln>
                  <a:solidFill>
                    <a:srgbClr val="000000"/>
                  </a:solidFill>
                  <a:effectLst/>
                  <a:uLnTx/>
                  <a:uFillTx/>
                  <a:latin typeface="Montserrat"/>
                  <a:ea typeface="Mazzard H Regular"/>
                  <a:cs typeface="+mn-cs"/>
                </a:rPr>
                <a:t>Competition</a:t>
              </a:r>
            </a:p>
          </p:txBody>
        </p:sp>
        <p:sp>
          <p:nvSpPr>
            <p:cNvPr id="83" name="Text 21"/>
            <p:cNvSpPr/>
            <p:nvPr/>
          </p:nvSpPr>
          <p:spPr>
            <a:xfrm>
              <a:off x="14382750" y="6091670"/>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Real Estate &amp; Construction</a:t>
              </a:r>
            </a:p>
          </p:txBody>
        </p:sp>
        <p:sp>
          <p:nvSpPr>
            <p:cNvPr id="84" name="Text 22"/>
            <p:cNvSpPr/>
            <p:nvPr/>
          </p:nvSpPr>
          <p:spPr>
            <a:xfrm>
              <a:off x="14382750" y="2181225"/>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Kateryna </a:t>
              </a:r>
              <a:r>
                <a:rPr kumimoji="0" lang="en-US" sz="1200" b="0" i="0" u="none" strike="noStrike" kern="1200" cap="none" spc="0" normalizeH="0" baseline="0" noProof="0" err="1">
                  <a:ln>
                    <a:noFill/>
                  </a:ln>
                  <a:solidFill>
                    <a:srgbClr val="000000"/>
                  </a:solidFill>
                  <a:effectLst/>
                  <a:uLnTx/>
                  <a:uFillTx/>
                  <a:latin typeface="Montserrat"/>
                  <a:ea typeface="Mazzard H Regular"/>
                  <a:cs typeface="+mn-cs"/>
                </a:rPr>
                <a:t>Gupalo</a:t>
              </a:r>
            </a:p>
          </p:txBody>
        </p:sp>
        <p:sp>
          <p:nvSpPr>
            <p:cNvPr id="85" name="MA"/>
            <p:cNvSpPr/>
            <p:nvPr/>
          </p:nvSpPr>
          <p:spPr>
            <a:xfrm>
              <a:off x="2705100" y="6886575"/>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Corporate/M&amp;A</a:t>
              </a:r>
            </a:p>
          </p:txBody>
        </p:sp>
        <p:sp>
          <p:nvSpPr>
            <p:cNvPr id="86" name="MA"/>
            <p:cNvSpPr/>
            <p:nvPr/>
          </p:nvSpPr>
          <p:spPr>
            <a:xfrm>
              <a:off x="8486775" y="2200275"/>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Corporate/M&amp;A</a:t>
              </a:r>
            </a:p>
          </p:txBody>
        </p:sp>
        <p:sp>
          <p:nvSpPr>
            <p:cNvPr id="87" name="Text 25"/>
            <p:cNvSpPr/>
            <p:nvPr/>
          </p:nvSpPr>
          <p:spPr>
            <a:xfrm>
              <a:off x="2705100" y="9296400"/>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Dispute Resolution</a:t>
              </a:r>
            </a:p>
          </p:txBody>
        </p:sp>
        <p:sp>
          <p:nvSpPr>
            <p:cNvPr id="88" name="Text 26"/>
            <p:cNvSpPr/>
            <p:nvPr/>
          </p:nvSpPr>
          <p:spPr>
            <a:xfrm>
              <a:off x="8486775" y="8062480"/>
              <a:ext cx="3171825" cy="104775"/>
            </a:xfrm>
            <a:prstGeom prst="rect">
              <a:avLst/>
            </a:prstGeom>
            <a:noFill/>
            <a:ln/>
          </p:spPr>
          <p:txBody>
            <a:bodyPr wrap="square" lIns="0" tIns="0" rIns="0" bIns="0" rtlCol="0" anchor="ct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Restructuring &amp; Insolvency</a:t>
              </a:r>
              <a:endParaRPr kumimoji="0" lang="uk-UA" sz="1200" b="0" i="0" u="none" strike="noStrike" kern="1200" cap="none" spc="0" normalizeH="0" baseline="0" noProof="0">
                <a:ln>
                  <a:noFill/>
                </a:ln>
                <a:solidFill>
                  <a:srgbClr val="000000"/>
                </a:solidFill>
                <a:effectLst/>
                <a:uLnTx/>
                <a:uFillTx/>
                <a:latin typeface="Montserrat"/>
                <a:ea typeface="+mn-ea"/>
                <a:cs typeface="+mn-cs"/>
              </a:endParaRPr>
            </a:p>
            <a:p>
              <a:pPr marL="0" marR="0" lvl="0" indent="0" algn="l" defTabSz="914400" rtl="0" eaLnBrk="1" fontAlgn="auto" latinLnBrk="0" hangingPunct="1">
                <a:lnSpc>
                  <a:spcPts val="1425"/>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Montserrat"/>
                <a:ea typeface="Mazzard H Regular"/>
                <a:cs typeface="+mn-cs"/>
              </a:endParaRPr>
            </a:p>
          </p:txBody>
        </p:sp>
        <p:sp>
          <p:nvSpPr>
            <p:cNvPr id="89" name="Text 27"/>
            <p:cNvSpPr/>
            <p:nvPr/>
          </p:nvSpPr>
          <p:spPr>
            <a:xfrm>
              <a:off x="8486775" y="9150927"/>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Competition</a:t>
              </a:r>
            </a:p>
          </p:txBody>
        </p:sp>
        <p:sp>
          <p:nvSpPr>
            <p:cNvPr id="90" name="MA"/>
            <p:cNvSpPr/>
            <p:nvPr/>
          </p:nvSpPr>
          <p:spPr>
            <a:xfrm>
              <a:off x="2689657" y="2213337"/>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Corporate/M&amp;A</a:t>
              </a:r>
            </a:p>
          </p:txBody>
        </p:sp>
        <p:sp>
          <p:nvSpPr>
            <p:cNvPr id="91" name="Text 29"/>
            <p:cNvSpPr/>
            <p:nvPr/>
          </p:nvSpPr>
          <p:spPr>
            <a:xfrm>
              <a:off x="8486775" y="4840605"/>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Corporate/M&amp;A</a:t>
              </a:r>
            </a:p>
          </p:txBody>
        </p:sp>
        <p:sp>
          <p:nvSpPr>
            <p:cNvPr id="93" name="Text 31"/>
            <p:cNvSpPr/>
            <p:nvPr/>
          </p:nvSpPr>
          <p:spPr>
            <a:xfrm>
              <a:off x="14382750" y="2514600"/>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Lana </a:t>
              </a:r>
              <a:r>
                <a:rPr kumimoji="0" lang="en-US" sz="1200" b="0" i="0" u="none" strike="noStrike" kern="1200" cap="none" spc="0" normalizeH="0" baseline="0" noProof="0" err="1">
                  <a:ln>
                    <a:noFill/>
                  </a:ln>
                  <a:solidFill>
                    <a:srgbClr val="000000"/>
                  </a:solidFill>
                  <a:effectLst/>
                  <a:uLnTx/>
                  <a:uFillTx/>
                  <a:latin typeface="Montserrat"/>
                  <a:ea typeface="Mazzard H Regular"/>
                  <a:cs typeface="+mn-cs"/>
                </a:rPr>
                <a:t>Sinichkina</a:t>
              </a:r>
            </a:p>
          </p:txBody>
        </p:sp>
        <p:sp>
          <p:nvSpPr>
            <p:cNvPr id="94" name="Text 32"/>
            <p:cNvSpPr/>
            <p:nvPr/>
          </p:nvSpPr>
          <p:spPr>
            <a:xfrm>
              <a:off x="2705100" y="7219950"/>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Dispute Resolution</a:t>
              </a:r>
            </a:p>
          </p:txBody>
        </p:sp>
        <p:sp>
          <p:nvSpPr>
            <p:cNvPr id="95" name="Text 33"/>
            <p:cNvSpPr/>
            <p:nvPr/>
          </p:nvSpPr>
          <p:spPr>
            <a:xfrm>
              <a:off x="8486775" y="2554432"/>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uk-UA" sz="1200" b="0" i="0" u="none" strike="noStrike" kern="1200" cap="none" spc="0" normalizeH="0" baseline="0" noProof="0" err="1">
                  <a:ln>
                    <a:noFill/>
                  </a:ln>
                  <a:solidFill>
                    <a:srgbClr val="000000"/>
                  </a:solidFill>
                  <a:effectLst/>
                  <a:uLnTx/>
                  <a:uFillTx/>
                  <a:latin typeface="Montserrat"/>
                  <a:ea typeface="Calibri"/>
                  <a:cs typeface="Calibri"/>
                </a:rPr>
                <a:t>Banking</a:t>
              </a:r>
              <a:r>
                <a:rPr kumimoji="0" lang="uk-UA" sz="1200" b="0" i="0" u="none" strike="noStrike" kern="1200" cap="none" spc="0" normalizeH="0" baseline="0" noProof="0">
                  <a:ln>
                    <a:noFill/>
                  </a:ln>
                  <a:solidFill>
                    <a:srgbClr val="000000"/>
                  </a:solidFill>
                  <a:effectLst/>
                  <a:uLnTx/>
                  <a:uFillTx/>
                  <a:latin typeface="Montserrat"/>
                  <a:ea typeface="Calibri"/>
                  <a:cs typeface="Calibri"/>
                </a:rPr>
                <a:t> &amp; </a:t>
              </a:r>
              <a:r>
                <a:rPr kumimoji="0" lang="uk-UA" sz="1200" b="0" i="0" u="none" strike="noStrike" kern="1200" cap="none" spc="0" normalizeH="0" baseline="0" noProof="0" err="1">
                  <a:ln>
                    <a:noFill/>
                  </a:ln>
                  <a:solidFill>
                    <a:srgbClr val="000000"/>
                  </a:solidFill>
                  <a:effectLst/>
                  <a:uLnTx/>
                  <a:uFillTx/>
                  <a:latin typeface="Montserrat"/>
                  <a:ea typeface="Calibri"/>
                  <a:cs typeface="Calibri"/>
                </a:rPr>
                <a:t>Finance</a:t>
              </a:r>
              <a:endParaRPr kumimoji="0" lang="uk-UA" sz="1200" b="0" i="0" u="none" strike="noStrike" kern="1200" cap="none" spc="0" normalizeH="0" baseline="0" noProof="0" err="1">
                <a:ln>
                  <a:noFill/>
                </a:ln>
                <a:solidFill>
                  <a:srgbClr val="000000"/>
                </a:solidFill>
                <a:effectLst/>
                <a:uLnTx/>
                <a:uFillTx/>
                <a:latin typeface="Montserrat"/>
                <a:ea typeface="+mn-ea"/>
                <a:cs typeface="+mn-cs"/>
              </a:endParaRPr>
            </a:p>
          </p:txBody>
        </p:sp>
        <p:sp>
          <p:nvSpPr>
            <p:cNvPr id="96" name="Text 34"/>
            <p:cNvSpPr/>
            <p:nvPr/>
          </p:nvSpPr>
          <p:spPr>
            <a:xfrm>
              <a:off x="2705100" y="2567465"/>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Intellectual Property</a:t>
              </a:r>
            </a:p>
          </p:txBody>
        </p:sp>
        <p:sp>
          <p:nvSpPr>
            <p:cNvPr id="97" name="Text 35"/>
            <p:cNvSpPr/>
            <p:nvPr/>
          </p:nvSpPr>
          <p:spPr>
            <a:xfrm>
              <a:off x="8486775" y="5158740"/>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n-cs"/>
                </a:rPr>
                <a:t>Business Crime </a:t>
              </a:r>
              <a:r>
                <a:rPr kumimoji="0" lang="en-US" sz="1200" b="0" i="0" u="none" strike="noStrike" kern="1200" cap="none" spc="0" normalizeH="0" baseline="0" noProof="0" err="1">
                  <a:ln>
                    <a:noFill/>
                  </a:ln>
                  <a:solidFill>
                    <a:srgbClr val="000000"/>
                  </a:solidFill>
                  <a:effectLst/>
                  <a:uLnTx/>
                  <a:uFillTx/>
                  <a:latin typeface="Montserrat" pitchFamily="2" charset="0"/>
                  <a:ea typeface="Mazzard H Regular" pitchFamily="34" charset="-122"/>
                  <a:cs typeface="+mn-cs"/>
                </a:rPr>
                <a:t>Defence</a:t>
              </a:r>
              <a:endParaRPr kumimoji="0" lang="en-US" sz="1200" b="0" i="0" u="none" strike="noStrike" kern="1200" cap="none" spc="0" normalizeH="0" baseline="0" noProof="0">
                <a:ln>
                  <a:noFill/>
                </a:ln>
                <a:solidFill>
                  <a:srgbClr val="000000"/>
                </a:solidFill>
                <a:effectLst/>
                <a:uLnTx/>
                <a:uFillTx/>
                <a:latin typeface="Montserrat"/>
                <a:ea typeface="+mn-ea"/>
                <a:cs typeface="+mn-cs"/>
              </a:endParaRPr>
            </a:p>
          </p:txBody>
        </p:sp>
        <p:sp>
          <p:nvSpPr>
            <p:cNvPr id="98" name="Text 36"/>
            <p:cNvSpPr/>
            <p:nvPr/>
          </p:nvSpPr>
          <p:spPr>
            <a:xfrm>
              <a:off x="14382750" y="6696075"/>
              <a:ext cx="3451893" cy="134874"/>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Competition</a:t>
              </a:r>
            </a:p>
          </p:txBody>
        </p:sp>
        <p:sp>
          <p:nvSpPr>
            <p:cNvPr id="99" name="Text 37"/>
            <p:cNvSpPr/>
            <p:nvPr/>
          </p:nvSpPr>
          <p:spPr>
            <a:xfrm>
              <a:off x="14382750" y="2847975"/>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Timur </a:t>
              </a:r>
              <a:r>
                <a:rPr kumimoji="0" lang="en-US" sz="1200" b="0" i="0" u="none" strike="noStrike" kern="1200" cap="none" spc="0" normalizeH="0" baseline="0" noProof="0" err="1">
                  <a:ln>
                    <a:noFill/>
                  </a:ln>
                  <a:solidFill>
                    <a:srgbClr val="000000"/>
                  </a:solidFill>
                  <a:effectLst/>
                  <a:uLnTx/>
                  <a:uFillTx/>
                  <a:latin typeface="Montserrat"/>
                  <a:ea typeface="Mazzard H Regular"/>
                  <a:cs typeface="+mn-cs"/>
                </a:rPr>
                <a:t>Bondaryev</a:t>
              </a:r>
            </a:p>
          </p:txBody>
        </p:sp>
        <p:sp>
          <p:nvSpPr>
            <p:cNvPr id="101" name="Project Development"/>
            <p:cNvSpPr/>
            <p:nvPr/>
          </p:nvSpPr>
          <p:spPr>
            <a:xfrm>
              <a:off x="8486775" y="2887807"/>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azzard H Regular" pitchFamily="34" charset="-120"/>
                </a:rPr>
                <a:t>Project Development</a:t>
              </a:r>
              <a:endParaRPr kumimoji="0" lang="en-US" sz="1200" b="0" i="0" u="none" strike="noStrike" kern="1200" cap="none" spc="0" normalizeH="0" baseline="0" noProof="0">
                <a:ln>
                  <a:noFill/>
                </a:ln>
                <a:solidFill>
                  <a:srgbClr val="000000"/>
                </a:solidFill>
                <a:effectLst/>
                <a:uLnTx/>
                <a:uFillTx/>
                <a:latin typeface="Montserrat"/>
                <a:ea typeface="+mn-ea"/>
                <a:cs typeface="+mn-cs"/>
              </a:endParaRPr>
            </a:p>
          </p:txBody>
        </p:sp>
        <p:sp>
          <p:nvSpPr>
            <p:cNvPr id="102" name="Text 40"/>
            <p:cNvSpPr/>
            <p:nvPr/>
          </p:nvSpPr>
          <p:spPr>
            <a:xfrm>
              <a:off x="8486775" y="3221182"/>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Real Estate &amp; Construction</a:t>
              </a:r>
            </a:p>
          </p:txBody>
        </p:sp>
        <p:sp>
          <p:nvSpPr>
            <p:cNvPr id="103" name="Text 41"/>
            <p:cNvSpPr/>
            <p:nvPr/>
          </p:nvSpPr>
          <p:spPr>
            <a:xfrm>
              <a:off x="2709862" y="2875907"/>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Dispute Resolution</a:t>
              </a:r>
            </a:p>
          </p:txBody>
        </p:sp>
        <p:sp>
          <p:nvSpPr>
            <p:cNvPr id="104" name="Text 42"/>
            <p:cNvSpPr/>
            <p:nvPr/>
          </p:nvSpPr>
          <p:spPr>
            <a:xfrm>
              <a:off x="8486775" y="5493321"/>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n-cs"/>
                </a:rPr>
                <a:t>Life Sciences</a:t>
              </a:r>
              <a:endParaRPr kumimoji="0" lang="en-US" sz="1200" b="0" i="0" u="none" strike="noStrike" kern="1200" cap="none" spc="0" normalizeH="0" baseline="0" noProof="0">
                <a:ln>
                  <a:noFill/>
                </a:ln>
                <a:solidFill>
                  <a:srgbClr val="000000"/>
                </a:solidFill>
                <a:effectLst/>
                <a:uLnTx/>
                <a:uFillTx/>
                <a:latin typeface="Montserrat"/>
                <a:ea typeface="+mn-ea"/>
                <a:cs typeface="+mn-cs"/>
              </a:endParaRPr>
            </a:p>
          </p:txBody>
        </p:sp>
        <p:sp>
          <p:nvSpPr>
            <p:cNvPr id="105" name="Text 43"/>
            <p:cNvSpPr/>
            <p:nvPr/>
          </p:nvSpPr>
          <p:spPr>
            <a:xfrm>
              <a:off x="14382750" y="7048500"/>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Banking &amp; Finance</a:t>
              </a:r>
            </a:p>
          </p:txBody>
        </p:sp>
        <p:sp>
          <p:nvSpPr>
            <p:cNvPr id="106" name="Text 44"/>
            <p:cNvSpPr/>
            <p:nvPr/>
          </p:nvSpPr>
          <p:spPr>
            <a:xfrm>
              <a:off x="14382750" y="3222914"/>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Sergii </a:t>
              </a:r>
              <a:r>
                <a:rPr kumimoji="0" lang="en-US" sz="1200" b="0" i="0" u="none" strike="noStrike" kern="1200" cap="none" spc="0" normalizeH="0" baseline="0" noProof="0" err="1">
                  <a:ln>
                    <a:noFill/>
                  </a:ln>
                  <a:solidFill>
                    <a:srgbClr val="000000"/>
                  </a:solidFill>
                  <a:effectLst/>
                  <a:uLnTx/>
                  <a:uFillTx/>
                  <a:latin typeface="Montserrat"/>
                  <a:ea typeface="Mazzard H Regular"/>
                  <a:cs typeface="+mn-cs"/>
                </a:rPr>
                <a:t>Shkliar</a:t>
              </a:r>
            </a:p>
          </p:txBody>
        </p:sp>
        <p:sp>
          <p:nvSpPr>
            <p:cNvPr id="108" name="Text 46"/>
            <p:cNvSpPr/>
            <p:nvPr/>
          </p:nvSpPr>
          <p:spPr>
            <a:xfrm>
              <a:off x="8486775" y="5824092"/>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Real Estate &amp; Construction</a:t>
              </a:r>
            </a:p>
          </p:txBody>
        </p:sp>
        <p:sp>
          <p:nvSpPr>
            <p:cNvPr id="109" name="Text 47"/>
            <p:cNvSpPr/>
            <p:nvPr/>
          </p:nvSpPr>
          <p:spPr>
            <a:xfrm>
              <a:off x="14382750" y="7381875"/>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Dispute Resolution</a:t>
              </a:r>
            </a:p>
          </p:txBody>
        </p:sp>
        <p:sp>
          <p:nvSpPr>
            <p:cNvPr id="110" name="Text 48"/>
            <p:cNvSpPr/>
            <p:nvPr/>
          </p:nvSpPr>
          <p:spPr>
            <a:xfrm>
              <a:off x="14382750" y="3554557"/>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Oleksander Plotnikov</a:t>
              </a:r>
            </a:p>
          </p:txBody>
        </p:sp>
        <p:sp>
          <p:nvSpPr>
            <p:cNvPr id="113" name="White-Collar Crime"/>
            <p:cNvSpPr/>
            <p:nvPr/>
          </p:nvSpPr>
          <p:spPr>
            <a:xfrm>
              <a:off x="14382750" y="7715250"/>
              <a:ext cx="2038350"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pitchFamily="2" charset="0"/>
                  <a:ea typeface="Mazzard H Regular" pitchFamily="34" charset="-122"/>
                  <a:cs typeface="Mazzard H Regular" pitchFamily="34" charset="-120"/>
                </a:rPr>
                <a:t>White-Collar Crime</a:t>
              </a:r>
              <a:endParaRPr kumimoji="0" lang="en-US" sz="1200" b="0" i="0" u="none" strike="noStrike" kern="1200" cap="none" spc="0" normalizeH="0" baseline="0" noProof="0">
                <a:ln>
                  <a:noFill/>
                </a:ln>
                <a:solidFill>
                  <a:srgbClr val="000000"/>
                </a:solidFill>
                <a:effectLst/>
                <a:uLnTx/>
                <a:uFillTx/>
                <a:latin typeface="Montserrat"/>
                <a:ea typeface="+mn-ea"/>
                <a:cs typeface="+mn-cs"/>
              </a:endParaRPr>
            </a:p>
          </p:txBody>
        </p:sp>
        <p:sp>
          <p:nvSpPr>
            <p:cNvPr id="114" name="Text 52"/>
            <p:cNvSpPr/>
            <p:nvPr/>
          </p:nvSpPr>
          <p:spPr>
            <a:xfrm>
              <a:off x="14382750" y="3848100"/>
              <a:ext cx="1685925" cy="132589"/>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Kateryna </a:t>
              </a:r>
              <a:r>
                <a:rPr kumimoji="0" lang="en-US" sz="1200" b="0" i="0" u="none" strike="noStrike" kern="1200" cap="none" spc="0" normalizeH="0" baseline="0" noProof="0" err="1">
                  <a:ln>
                    <a:noFill/>
                  </a:ln>
                  <a:solidFill>
                    <a:srgbClr val="000000"/>
                  </a:solidFill>
                  <a:effectLst/>
                  <a:uLnTx/>
                  <a:uFillTx/>
                  <a:latin typeface="Montserrat"/>
                  <a:ea typeface="Mazzard H Regular"/>
                  <a:cs typeface="+mn-cs"/>
                </a:rPr>
                <a:t>Oliinyk</a:t>
              </a:r>
            </a:p>
          </p:txBody>
        </p:sp>
        <p:sp>
          <p:nvSpPr>
            <p:cNvPr id="115" name="Text 53"/>
            <p:cNvSpPr/>
            <p:nvPr/>
          </p:nvSpPr>
          <p:spPr>
            <a:xfrm>
              <a:off x="2709862" y="3233737"/>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0000"/>
                  </a:solidFill>
                  <a:effectLst/>
                  <a:uLnTx/>
                  <a:uFillTx/>
                  <a:latin typeface="Montserrat"/>
                  <a:ea typeface="Mazzard H Regular"/>
                  <a:cs typeface="+mn-cs"/>
                </a:rPr>
                <a:t>Labour</a:t>
              </a: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 </a:t>
              </a:r>
            </a:p>
          </p:txBody>
        </p:sp>
        <p:sp>
          <p:nvSpPr>
            <p:cNvPr id="117" name="Text 55"/>
            <p:cNvSpPr/>
            <p:nvPr/>
          </p:nvSpPr>
          <p:spPr>
            <a:xfrm>
              <a:off x="14382750" y="8069407"/>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Employment</a:t>
              </a:r>
            </a:p>
          </p:txBody>
        </p:sp>
        <p:sp>
          <p:nvSpPr>
            <p:cNvPr id="118" name="Text 56"/>
            <p:cNvSpPr/>
            <p:nvPr/>
          </p:nvSpPr>
          <p:spPr>
            <a:xfrm>
              <a:off x="14382750" y="4202257"/>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Taras </a:t>
              </a:r>
              <a:r>
                <a:rPr kumimoji="0" lang="en-US" sz="1200" b="0" i="0" u="none" strike="noStrike" kern="1200" cap="none" spc="0" normalizeH="0" baseline="0" noProof="0" err="1">
                  <a:ln>
                    <a:noFill/>
                  </a:ln>
                  <a:solidFill>
                    <a:srgbClr val="000000"/>
                  </a:solidFill>
                  <a:effectLst/>
                  <a:uLnTx/>
                  <a:uFillTx/>
                  <a:latin typeface="Montserrat"/>
                  <a:ea typeface="Mazzard H Regular"/>
                  <a:cs typeface="+mn-cs"/>
                </a:rPr>
                <a:t>Kyslyy</a:t>
              </a:r>
            </a:p>
          </p:txBody>
        </p:sp>
        <p:sp>
          <p:nvSpPr>
            <p:cNvPr id="121" name="Text 59"/>
            <p:cNvSpPr/>
            <p:nvPr/>
          </p:nvSpPr>
          <p:spPr>
            <a:xfrm>
              <a:off x="14382750" y="8402782"/>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Energy &amp; Natural Resources</a:t>
              </a:r>
            </a:p>
          </p:txBody>
        </p:sp>
        <p:sp>
          <p:nvSpPr>
            <p:cNvPr id="122" name="Text 60"/>
            <p:cNvSpPr/>
            <p:nvPr/>
          </p:nvSpPr>
          <p:spPr>
            <a:xfrm>
              <a:off x="14382750" y="8726632"/>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Tax </a:t>
              </a:r>
            </a:p>
          </p:txBody>
        </p:sp>
        <p:sp>
          <p:nvSpPr>
            <p:cNvPr id="124" name="Text 62"/>
            <p:cNvSpPr/>
            <p:nvPr/>
          </p:nvSpPr>
          <p:spPr>
            <a:xfrm>
              <a:off x="14382750" y="9336232"/>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Intellectual Property</a:t>
              </a:r>
            </a:p>
          </p:txBody>
        </p:sp>
        <p:sp>
          <p:nvSpPr>
            <p:cNvPr id="126" name="Text 64"/>
            <p:cNvSpPr/>
            <p:nvPr/>
          </p:nvSpPr>
          <p:spPr>
            <a:xfrm>
              <a:off x="2706447" y="3545616"/>
              <a:ext cx="3676650" cy="141016"/>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Antitrust &amp; Competition</a:t>
              </a:r>
            </a:p>
          </p:txBody>
        </p:sp>
        <p:sp>
          <p:nvSpPr>
            <p:cNvPr id="128" name="TextBox 127">
              <a:extLst>
                <a:ext uri="{FF2B5EF4-FFF2-40B4-BE49-F238E27FC236}">
                  <a16:creationId xmlns:a16="http://schemas.microsoft.com/office/drawing/2014/main" id="{9AE7324A-9170-CB7B-EA53-3ABECEC66429}"/>
                </a:ext>
              </a:extLst>
            </p:cNvPr>
            <p:cNvSpPr txBox="1"/>
            <p:nvPr/>
          </p:nvSpPr>
          <p:spPr>
            <a:xfrm>
              <a:off x="6692900" y="52070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Montserrat"/>
                <a:ea typeface="+mn-ea"/>
                <a:cs typeface="+mn-cs"/>
              </a:endParaRPr>
            </a:p>
          </p:txBody>
        </p:sp>
        <p:pic>
          <p:nvPicPr>
            <p:cNvPr id="20" name="Рисунок 19" descr="Зображення, що містить текст, Шрифт, знімок екрана, логотип&#10;&#10;Вміст, створений ШІ, може бути неправильним.">
              <a:extLst>
                <a:ext uri="{FF2B5EF4-FFF2-40B4-BE49-F238E27FC236}">
                  <a16:creationId xmlns:a16="http://schemas.microsoft.com/office/drawing/2014/main" id="{6FA46A37-D11F-29FD-739C-A95C8E13B97D}"/>
                </a:ext>
              </a:extLst>
            </p:cNvPr>
            <p:cNvPicPr>
              <a:picLocks noChangeAspect="1"/>
            </p:cNvPicPr>
            <p:nvPr/>
          </p:nvPicPr>
          <p:blipFill>
            <a:blip r:embed="rId20"/>
            <a:stretch>
              <a:fillRect/>
            </a:stretch>
          </p:blipFill>
          <p:spPr>
            <a:xfrm>
              <a:off x="12510000" y="5353050"/>
              <a:ext cx="1410703" cy="1560453"/>
            </a:xfrm>
            <a:prstGeom prst="rect">
              <a:avLst/>
            </a:prstGeom>
          </p:spPr>
        </p:pic>
        <p:pic>
          <p:nvPicPr>
            <p:cNvPr id="50" name="Line 50" descr="preencoded.png">
              <a:extLst>
                <a:ext uri="{FF2B5EF4-FFF2-40B4-BE49-F238E27FC236}">
                  <a16:creationId xmlns:a16="http://schemas.microsoft.com/office/drawing/2014/main" id="{EEEC43AD-2F48-5B46-3A0E-6EB5947FE3A5}"/>
                </a:ext>
              </a:extLst>
            </p:cNvPr>
            <p:cNvPicPr>
              <a:picLocks noChangeAspect="1"/>
            </p:cNvPicPr>
            <p:nvPr/>
          </p:nvPicPr>
          <p:blipFill>
            <a:blip r:embed="rId15"/>
            <a:srcRect/>
            <a:stretch/>
          </p:blipFill>
          <p:spPr>
            <a:xfrm>
              <a:off x="2717821" y="3790875"/>
              <a:ext cx="3152775" cy="18288"/>
            </a:xfrm>
            <a:prstGeom prst="rect">
              <a:avLst/>
            </a:prstGeom>
          </p:spPr>
        </p:pic>
        <p:sp>
          <p:nvSpPr>
            <p:cNvPr id="56" name="Text 64">
              <a:extLst>
                <a:ext uri="{FF2B5EF4-FFF2-40B4-BE49-F238E27FC236}">
                  <a16:creationId xmlns:a16="http://schemas.microsoft.com/office/drawing/2014/main" id="{3F3A7124-D4B0-FEFB-B326-320BCCC42333}"/>
                </a:ext>
              </a:extLst>
            </p:cNvPr>
            <p:cNvSpPr/>
            <p:nvPr/>
          </p:nvSpPr>
          <p:spPr>
            <a:xfrm>
              <a:off x="2719168" y="3896370"/>
              <a:ext cx="3676650" cy="141016"/>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Banking &amp;Finance</a:t>
              </a:r>
            </a:p>
          </p:txBody>
        </p:sp>
        <p:pic>
          <p:nvPicPr>
            <p:cNvPr id="57" name="Рисунок 56" descr="Зображення, що містить текст, Шрифт, Графіка, логотип&#10;&#10;Вміст, створений ШІ, може бути неправильним.">
              <a:extLst>
                <a:ext uri="{FF2B5EF4-FFF2-40B4-BE49-F238E27FC236}">
                  <a16:creationId xmlns:a16="http://schemas.microsoft.com/office/drawing/2014/main" id="{E84AFA56-3D3E-04E6-0149-AFA08BD2B297}"/>
                </a:ext>
              </a:extLst>
            </p:cNvPr>
            <p:cNvPicPr>
              <a:picLocks noChangeAspect="1"/>
            </p:cNvPicPr>
            <p:nvPr/>
          </p:nvPicPr>
          <p:blipFill>
            <a:blip r:embed="rId21"/>
            <a:stretch>
              <a:fillRect/>
            </a:stretch>
          </p:blipFill>
          <p:spPr>
            <a:xfrm>
              <a:off x="538249" y="1466329"/>
              <a:ext cx="1642975" cy="1078886"/>
            </a:xfrm>
            <a:prstGeom prst="rect">
              <a:avLst/>
            </a:prstGeom>
          </p:spPr>
        </p:pic>
        <p:pic>
          <p:nvPicPr>
            <p:cNvPr id="81" name="Рисунок 80" descr="Зображення, що містить текст, Шрифт, Графіка, логотип&#10;&#10;Вміст, створений ШІ, може бути неправильним.">
              <a:extLst>
                <a:ext uri="{FF2B5EF4-FFF2-40B4-BE49-F238E27FC236}">
                  <a16:creationId xmlns:a16="http://schemas.microsoft.com/office/drawing/2014/main" id="{297E3BDF-50FB-C062-C369-3A6AAFC2E65E}"/>
                </a:ext>
              </a:extLst>
            </p:cNvPr>
            <p:cNvPicPr>
              <a:picLocks noChangeAspect="1"/>
            </p:cNvPicPr>
            <p:nvPr/>
          </p:nvPicPr>
          <p:blipFill>
            <a:blip r:embed="rId22"/>
            <a:srcRect t="7706" b="11680"/>
            <a:stretch/>
          </p:blipFill>
          <p:spPr>
            <a:xfrm>
              <a:off x="575825" y="6051443"/>
              <a:ext cx="1601010" cy="1187557"/>
            </a:xfrm>
            <a:prstGeom prst="rect">
              <a:avLst/>
            </a:prstGeom>
          </p:spPr>
        </p:pic>
      </p:grpSp>
      <p:sp>
        <p:nvSpPr>
          <p:cNvPr id="107" name="Text 56">
            <a:extLst>
              <a:ext uri="{FF2B5EF4-FFF2-40B4-BE49-F238E27FC236}">
                <a16:creationId xmlns:a16="http://schemas.microsoft.com/office/drawing/2014/main" id="{2818BCC7-6EFF-6B48-3D7A-B2D4F723C8B6}"/>
              </a:ext>
            </a:extLst>
          </p:cNvPr>
          <p:cNvSpPr/>
          <p:nvPr/>
        </p:nvSpPr>
        <p:spPr>
          <a:xfrm>
            <a:off x="14373225" y="4526107"/>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Oleksander </a:t>
            </a:r>
            <a:r>
              <a:rPr kumimoji="0" lang="en-US" sz="1200" b="0" i="0" u="none" strike="noStrike" kern="1200" cap="none" spc="0" normalizeH="0" baseline="0" noProof="0" err="1">
                <a:ln>
                  <a:noFill/>
                </a:ln>
                <a:solidFill>
                  <a:srgbClr val="000000"/>
                </a:solidFill>
                <a:effectLst/>
                <a:uLnTx/>
                <a:uFillTx/>
                <a:latin typeface="Montserrat"/>
                <a:ea typeface="Mazzard H Regular"/>
                <a:cs typeface="+mn-cs"/>
              </a:rPr>
              <a:t>Dyakulych</a:t>
            </a:r>
          </a:p>
        </p:txBody>
      </p:sp>
      <p:sp>
        <p:nvSpPr>
          <p:cNvPr id="119" name="Text 62">
            <a:extLst>
              <a:ext uri="{FF2B5EF4-FFF2-40B4-BE49-F238E27FC236}">
                <a16:creationId xmlns:a16="http://schemas.microsoft.com/office/drawing/2014/main" id="{F30B922F-DC70-1DD7-A97B-1C4901F745EC}"/>
              </a:ext>
            </a:extLst>
          </p:cNvPr>
          <p:cNvSpPr/>
          <p:nvPr/>
        </p:nvSpPr>
        <p:spPr>
          <a:xfrm>
            <a:off x="14373225" y="9021907"/>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Private Clients</a:t>
            </a:r>
          </a:p>
        </p:txBody>
      </p:sp>
      <p:sp>
        <p:nvSpPr>
          <p:cNvPr id="125" name="Text 46">
            <a:extLst>
              <a:ext uri="{FF2B5EF4-FFF2-40B4-BE49-F238E27FC236}">
                <a16:creationId xmlns:a16="http://schemas.microsoft.com/office/drawing/2014/main" id="{CB680427-84C5-ADA9-C407-791762C3DFC8}"/>
              </a:ext>
            </a:extLst>
          </p:cNvPr>
          <p:cNvSpPr/>
          <p:nvPr/>
        </p:nvSpPr>
        <p:spPr>
          <a:xfrm>
            <a:off x="8486775" y="6157467"/>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Banking &amp; Finance</a:t>
            </a:r>
          </a:p>
        </p:txBody>
      </p:sp>
      <p:sp>
        <p:nvSpPr>
          <p:cNvPr id="129" name="Text 46">
            <a:extLst>
              <a:ext uri="{FF2B5EF4-FFF2-40B4-BE49-F238E27FC236}">
                <a16:creationId xmlns:a16="http://schemas.microsoft.com/office/drawing/2014/main" id="{E993EE52-E349-188F-4D30-A0FCB2A06E6E}"/>
              </a:ext>
            </a:extLst>
          </p:cNvPr>
          <p:cNvSpPr/>
          <p:nvPr/>
        </p:nvSpPr>
        <p:spPr>
          <a:xfrm>
            <a:off x="8486775" y="6471792"/>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Private Clients</a:t>
            </a:r>
          </a:p>
        </p:txBody>
      </p:sp>
      <p:sp>
        <p:nvSpPr>
          <p:cNvPr id="243" name="Text 21">
            <a:extLst>
              <a:ext uri="{FF2B5EF4-FFF2-40B4-BE49-F238E27FC236}">
                <a16:creationId xmlns:a16="http://schemas.microsoft.com/office/drawing/2014/main" id="{615E93AD-C715-9C3F-7B61-58DF4F440959}"/>
              </a:ext>
            </a:extLst>
          </p:cNvPr>
          <p:cNvSpPr/>
          <p:nvPr/>
        </p:nvSpPr>
        <p:spPr>
          <a:xfrm>
            <a:off x="14373225" y="6396470"/>
            <a:ext cx="3171825" cy="104775"/>
          </a:xfrm>
          <a:prstGeom prst="rect">
            <a:avLst/>
          </a:prstGeom>
          <a:noFill/>
          <a:ln/>
        </p:spPr>
        <p:txBody>
          <a:bodyPr wrap="square" lIns="0" tIns="0" rIns="0" bIns="0" rtlCol="0" anchor="ctr"/>
          <a:lstStyle/>
          <a:p>
            <a:pPr marL="0" marR="0" lvl="0" indent="0" algn="l" defTabSz="914400" rtl="0" eaLnBrk="1" fontAlgn="auto" latinLnBrk="0" hangingPunct="1">
              <a:lnSpc>
                <a:spcPts val="1425"/>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a:ea typeface="Mazzard H Regular"/>
                <a:cs typeface="+mn-cs"/>
              </a:rPr>
              <a:t>Commercial, Corporate &amp; M&amp;A</a:t>
            </a:r>
          </a:p>
        </p:txBody>
      </p:sp>
      <p:pic>
        <p:nvPicPr>
          <p:cNvPr id="6" name="Picture 5">
            <a:extLst>
              <a:ext uri="{FF2B5EF4-FFF2-40B4-BE49-F238E27FC236}">
                <a16:creationId xmlns:a16="http://schemas.microsoft.com/office/drawing/2014/main" id="{C0749F7F-10AF-688A-0365-CF3055871FC6}"/>
              </a:ext>
            </a:extLst>
          </p:cNvPr>
          <p:cNvPicPr>
            <a:picLocks noChangeAspect="1"/>
          </p:cNvPicPr>
          <p:nvPr/>
        </p:nvPicPr>
        <p:blipFill>
          <a:blip r:embed="rId23"/>
          <a:stretch>
            <a:fillRect/>
          </a:stretch>
        </p:blipFill>
        <p:spPr>
          <a:xfrm>
            <a:off x="6708494" y="8480867"/>
            <a:ext cx="993495" cy="96455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roup 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14506575" y="6505575"/>
            <a:ext cx="3781425" cy="37814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pic>
        <p:nvPicPr>
          <p:cNvPr id="4" name="Rectangle 11"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0" y="0"/>
            <a:ext cx="14906625" cy="1038225"/>
          </a:xfrm>
          <a:prstGeom prst="rect">
            <a:avLst/>
          </a:prstGeom>
        </p:spPr>
      </p:pic>
      <p:pic>
        <p:nvPicPr>
          <p:cNvPr id="5" name="Vector 2" descr="preencoded.png"/>
          <p:cNvPicPr>
            <a:picLocks noChangeAspect="1"/>
          </p:cNvPicPr>
          <p:nvPr/>
        </p:nvPicPr>
        <p:blipFill>
          <a:blip>
            <a:extLst>
              <a:ext uri="{96DAC541-7B7A-43D3-8B79-37D633B846F1}">
                <asvg:svgBlip xmlns:asvg="http://schemas.microsoft.com/office/drawing/2016/SVG/main" r:embed="rId6"/>
              </a:ext>
            </a:extLst>
          </a:blip>
          <a:srcRect/>
          <a:stretch/>
        </p:blipFill>
        <p:spPr>
          <a:xfrm>
            <a:off x="11277600" y="0"/>
            <a:ext cx="3514725" cy="1038225"/>
          </a:xfrm>
          <a:prstGeom prst="rect">
            <a:avLst/>
          </a:prstGeom>
        </p:spPr>
      </p:pic>
      <p:pic>
        <p:nvPicPr>
          <p:cNvPr id="6" name="Vector 1" descr="preencoded.png"/>
          <p:cNvPicPr>
            <a:picLocks noChangeAspect="1"/>
          </p:cNvPicPr>
          <p:nvPr/>
        </p:nvPicPr>
        <p:blipFill>
          <a:blip r:embed="rId7"/>
          <a:srcRect/>
          <a:stretch/>
        </p:blipFill>
        <p:spPr>
          <a:xfrm>
            <a:off x="11391900" y="0"/>
            <a:ext cx="3514725" cy="1038225"/>
          </a:xfrm>
          <a:prstGeom prst="rect">
            <a:avLst/>
          </a:prstGeom>
        </p:spPr>
      </p:pic>
      <p:grpSp>
        <p:nvGrpSpPr>
          <p:cNvPr id="33" name="Групувати 32">
            <a:extLst>
              <a:ext uri="{FF2B5EF4-FFF2-40B4-BE49-F238E27FC236}">
                <a16:creationId xmlns:a16="http://schemas.microsoft.com/office/drawing/2014/main" id="{23560AC8-89E1-C803-A5DA-2F7B03FF56B2}"/>
              </a:ext>
            </a:extLst>
          </p:cNvPr>
          <p:cNvGrpSpPr/>
          <p:nvPr/>
        </p:nvGrpSpPr>
        <p:grpSpPr>
          <a:xfrm>
            <a:off x="1628775" y="2628900"/>
            <a:ext cx="1285875" cy="1285875"/>
            <a:chOff x="1628775" y="2628900"/>
            <a:chExt cx="1285875" cy="1285875"/>
          </a:xfrm>
        </p:grpSpPr>
        <p:pic>
          <p:nvPicPr>
            <p:cNvPr id="7" name="Ellipse 4" descr="preencoded.png"/>
            <p:cNvPicPr>
              <a:picLocks noChangeAspect="1"/>
            </p:cNvPicPr>
            <p:nvPr/>
          </p:nvPicPr>
          <p:blipFill>
            <a:blip>
              <a:extLst>
                <a:ext uri="{96DAC541-7B7A-43D3-8B79-37D633B846F1}">
                  <asvg:svgBlip xmlns:asvg="http://schemas.microsoft.com/office/drawing/2016/SVG/main" r:embed="rId8"/>
                </a:ext>
              </a:extLst>
            </a:blip>
            <a:srcRect/>
            <a:stretch/>
          </p:blipFill>
          <p:spPr>
            <a:xfrm>
              <a:off x="1628775" y="2628900"/>
              <a:ext cx="1285875" cy="1285875"/>
            </a:xfrm>
            <a:prstGeom prst="rect">
              <a:avLst/>
            </a:prstGeom>
          </p:spPr>
        </p:pic>
        <p:pic>
          <p:nvPicPr>
            <p:cNvPr id="15" name="Layer_1" descr="preencoded.png"/>
            <p:cNvPicPr>
              <a:picLocks noChangeAspect="1"/>
            </p:cNvPicPr>
            <p:nvPr/>
          </p:nvPicPr>
          <p:blipFill>
            <a:blip>
              <a:extLst>
                <a:ext uri="{96DAC541-7B7A-43D3-8B79-37D633B846F1}">
                  <asvg:svgBlip xmlns:asvg="http://schemas.microsoft.com/office/drawing/2016/SVG/main" r:embed="rId9"/>
                </a:ext>
              </a:extLst>
            </a:blip>
            <a:srcRect/>
            <a:stretch/>
          </p:blipFill>
          <p:spPr>
            <a:xfrm>
              <a:off x="1895475" y="2876550"/>
              <a:ext cx="762000" cy="781292"/>
            </a:xfrm>
            <a:prstGeom prst="rect">
              <a:avLst/>
            </a:prstGeom>
          </p:spPr>
        </p:pic>
      </p:grpSp>
      <p:grpSp>
        <p:nvGrpSpPr>
          <p:cNvPr id="34" name="Групувати 33">
            <a:extLst>
              <a:ext uri="{FF2B5EF4-FFF2-40B4-BE49-F238E27FC236}">
                <a16:creationId xmlns:a16="http://schemas.microsoft.com/office/drawing/2014/main" id="{5E55B1C4-F4C5-6E0D-AF5C-59D610F71A60}"/>
              </a:ext>
            </a:extLst>
          </p:cNvPr>
          <p:cNvGrpSpPr/>
          <p:nvPr/>
        </p:nvGrpSpPr>
        <p:grpSpPr>
          <a:xfrm>
            <a:off x="6200775" y="2628900"/>
            <a:ext cx="1285875" cy="1285875"/>
            <a:chOff x="6200775" y="2628900"/>
            <a:chExt cx="1285875" cy="1285875"/>
          </a:xfrm>
        </p:grpSpPr>
        <p:pic>
          <p:nvPicPr>
            <p:cNvPr id="9" name="Ellipse 5" descr="preencoded.png"/>
            <p:cNvPicPr>
              <a:picLocks noChangeAspect="1"/>
            </p:cNvPicPr>
            <p:nvPr/>
          </p:nvPicPr>
          <p:blipFill>
            <a:blip>
              <a:extLst>
                <a:ext uri="{96DAC541-7B7A-43D3-8B79-37D633B846F1}">
                  <asvg:svgBlip xmlns:asvg="http://schemas.microsoft.com/office/drawing/2016/SVG/main" r:embed="rId8"/>
                </a:ext>
              </a:extLst>
            </a:blip>
            <a:srcRect/>
            <a:stretch/>
          </p:blipFill>
          <p:spPr>
            <a:xfrm>
              <a:off x="6200775" y="2628900"/>
              <a:ext cx="1285875" cy="1285875"/>
            </a:xfrm>
            <a:prstGeom prst="rect">
              <a:avLst/>
            </a:prstGeom>
          </p:spPr>
        </p:pic>
        <p:pic>
          <p:nvPicPr>
            <p:cNvPr id="16" name="Layer_1" descr="preencoded.png"/>
            <p:cNvPicPr>
              <a:picLocks noChangeAspect="1"/>
            </p:cNvPicPr>
            <p:nvPr/>
          </p:nvPicPr>
          <p:blipFill>
            <a:blip>
              <a:extLst>
                <a:ext uri="{96DAC541-7B7A-43D3-8B79-37D633B846F1}">
                  <asvg:svgBlip xmlns:asvg="http://schemas.microsoft.com/office/drawing/2016/SVG/main" r:embed="rId10"/>
                </a:ext>
              </a:extLst>
            </a:blip>
            <a:srcRect/>
            <a:stretch/>
          </p:blipFill>
          <p:spPr>
            <a:xfrm>
              <a:off x="6467475" y="2981325"/>
              <a:ext cx="762000" cy="591206"/>
            </a:xfrm>
            <a:prstGeom prst="rect">
              <a:avLst/>
            </a:prstGeom>
          </p:spPr>
        </p:pic>
      </p:grpSp>
      <p:grpSp>
        <p:nvGrpSpPr>
          <p:cNvPr id="35" name="Групувати 34">
            <a:extLst>
              <a:ext uri="{FF2B5EF4-FFF2-40B4-BE49-F238E27FC236}">
                <a16:creationId xmlns:a16="http://schemas.microsoft.com/office/drawing/2014/main" id="{1F128BFA-9CEB-B7F8-365A-2188AFA6DE27}"/>
              </a:ext>
            </a:extLst>
          </p:cNvPr>
          <p:cNvGrpSpPr/>
          <p:nvPr/>
        </p:nvGrpSpPr>
        <p:grpSpPr>
          <a:xfrm>
            <a:off x="10772775" y="2628900"/>
            <a:ext cx="1285875" cy="1285875"/>
            <a:chOff x="10772775" y="2628900"/>
            <a:chExt cx="1285875" cy="1285875"/>
          </a:xfrm>
        </p:grpSpPr>
        <p:pic>
          <p:nvPicPr>
            <p:cNvPr id="11" name="Ellipse 6" descr="preencoded.png"/>
            <p:cNvPicPr>
              <a:picLocks noChangeAspect="1"/>
            </p:cNvPicPr>
            <p:nvPr/>
          </p:nvPicPr>
          <p:blipFill>
            <a:blip>
              <a:extLst>
                <a:ext uri="{96DAC541-7B7A-43D3-8B79-37D633B846F1}">
                  <asvg:svgBlip xmlns:asvg="http://schemas.microsoft.com/office/drawing/2016/SVG/main" r:embed="rId8"/>
                </a:ext>
              </a:extLst>
            </a:blip>
            <a:srcRect/>
            <a:stretch/>
          </p:blipFill>
          <p:spPr>
            <a:xfrm>
              <a:off x="10772775" y="2628900"/>
              <a:ext cx="1285875" cy="1285875"/>
            </a:xfrm>
            <a:prstGeom prst="rect">
              <a:avLst/>
            </a:prstGeom>
          </p:spPr>
        </p:pic>
        <p:pic>
          <p:nvPicPr>
            <p:cNvPr id="17" name="Layer_1" descr="preencoded.png"/>
            <p:cNvPicPr>
              <a:picLocks noChangeAspect="1"/>
            </p:cNvPicPr>
            <p:nvPr/>
          </p:nvPicPr>
          <p:blipFill>
            <a:blip>
              <a:extLst>
                <a:ext uri="{96DAC541-7B7A-43D3-8B79-37D633B846F1}">
                  <asvg:svgBlip xmlns:asvg="http://schemas.microsoft.com/office/drawing/2016/SVG/main" r:embed="rId11"/>
                </a:ext>
              </a:extLst>
            </a:blip>
            <a:srcRect/>
            <a:stretch/>
          </p:blipFill>
          <p:spPr>
            <a:xfrm>
              <a:off x="11039475" y="2952750"/>
              <a:ext cx="762000" cy="649617"/>
            </a:xfrm>
            <a:prstGeom prst="rect">
              <a:avLst/>
            </a:prstGeom>
          </p:spPr>
        </p:pic>
      </p:grpSp>
      <p:grpSp>
        <p:nvGrpSpPr>
          <p:cNvPr id="36" name="Групувати 35">
            <a:extLst>
              <a:ext uri="{FF2B5EF4-FFF2-40B4-BE49-F238E27FC236}">
                <a16:creationId xmlns:a16="http://schemas.microsoft.com/office/drawing/2014/main" id="{9B9C8A5D-B964-6663-EED7-F3B68401D20E}"/>
              </a:ext>
            </a:extLst>
          </p:cNvPr>
          <p:cNvGrpSpPr/>
          <p:nvPr/>
        </p:nvGrpSpPr>
        <p:grpSpPr>
          <a:xfrm>
            <a:off x="15344775" y="2628900"/>
            <a:ext cx="1285875" cy="1285875"/>
            <a:chOff x="15344775" y="2628900"/>
            <a:chExt cx="1285875" cy="1285875"/>
          </a:xfrm>
        </p:grpSpPr>
        <p:pic>
          <p:nvPicPr>
            <p:cNvPr id="13" name="Ellipse 7" descr="preencoded.png"/>
            <p:cNvPicPr>
              <a:picLocks noChangeAspect="1"/>
            </p:cNvPicPr>
            <p:nvPr/>
          </p:nvPicPr>
          <p:blipFill>
            <a:blip>
              <a:extLst>
                <a:ext uri="{96DAC541-7B7A-43D3-8B79-37D633B846F1}">
                  <asvg:svgBlip xmlns:asvg="http://schemas.microsoft.com/office/drawing/2016/SVG/main" r:embed="rId8"/>
                </a:ext>
              </a:extLst>
            </a:blip>
            <a:srcRect/>
            <a:stretch/>
          </p:blipFill>
          <p:spPr>
            <a:xfrm>
              <a:off x="15344775" y="2628900"/>
              <a:ext cx="1285875" cy="1285875"/>
            </a:xfrm>
            <a:prstGeom prst="rect">
              <a:avLst/>
            </a:prstGeom>
          </p:spPr>
        </p:pic>
        <p:pic>
          <p:nvPicPr>
            <p:cNvPr id="18" name="Layer_1" descr="preencoded.png"/>
            <p:cNvPicPr>
              <a:picLocks noChangeAspect="1"/>
            </p:cNvPicPr>
            <p:nvPr/>
          </p:nvPicPr>
          <p:blipFill>
            <a:blip>
              <a:extLst>
                <a:ext uri="{96DAC541-7B7A-43D3-8B79-37D633B846F1}">
                  <asvg:svgBlip xmlns:asvg="http://schemas.microsoft.com/office/drawing/2016/SVG/main" r:embed="rId12"/>
                </a:ext>
              </a:extLst>
            </a:blip>
            <a:srcRect/>
            <a:stretch/>
          </p:blipFill>
          <p:spPr>
            <a:xfrm>
              <a:off x="15659100" y="2933700"/>
              <a:ext cx="666750" cy="667905"/>
            </a:xfrm>
            <a:prstGeom prst="rect">
              <a:avLst/>
            </a:prstGeom>
          </p:spPr>
        </p:pic>
      </p:grpSp>
      <p:grpSp>
        <p:nvGrpSpPr>
          <p:cNvPr id="38" name="Групувати 37">
            <a:extLst>
              <a:ext uri="{FF2B5EF4-FFF2-40B4-BE49-F238E27FC236}">
                <a16:creationId xmlns:a16="http://schemas.microsoft.com/office/drawing/2014/main" id="{6729B460-DC3A-2271-0394-26AA937EFF23}"/>
              </a:ext>
            </a:extLst>
          </p:cNvPr>
          <p:cNvGrpSpPr/>
          <p:nvPr/>
        </p:nvGrpSpPr>
        <p:grpSpPr>
          <a:xfrm>
            <a:off x="6200775" y="5924550"/>
            <a:ext cx="1285875" cy="1285875"/>
            <a:chOff x="6200775" y="5924550"/>
            <a:chExt cx="1285875" cy="1285875"/>
          </a:xfrm>
        </p:grpSpPr>
        <p:pic>
          <p:nvPicPr>
            <p:cNvPr id="10" name="Ellipse 9" descr="preencoded.png"/>
            <p:cNvPicPr>
              <a:picLocks noChangeAspect="1"/>
            </p:cNvPicPr>
            <p:nvPr/>
          </p:nvPicPr>
          <p:blipFill>
            <a:blip>
              <a:extLst>
                <a:ext uri="{96DAC541-7B7A-43D3-8B79-37D633B846F1}">
                  <asvg:svgBlip xmlns:asvg="http://schemas.microsoft.com/office/drawing/2016/SVG/main" r:embed="rId8"/>
                </a:ext>
              </a:extLst>
            </a:blip>
            <a:srcRect/>
            <a:stretch/>
          </p:blipFill>
          <p:spPr>
            <a:xfrm>
              <a:off x="6200775" y="5924550"/>
              <a:ext cx="1285875" cy="1285875"/>
            </a:xfrm>
            <a:prstGeom prst="rect">
              <a:avLst/>
            </a:prstGeom>
          </p:spPr>
        </p:pic>
        <p:pic>
          <p:nvPicPr>
            <p:cNvPr id="19" name="Layer_1" descr="preencoded.png"/>
            <p:cNvPicPr>
              <a:picLocks noChangeAspect="1"/>
            </p:cNvPicPr>
            <p:nvPr/>
          </p:nvPicPr>
          <p:blipFill>
            <a:blip>
              <a:extLst>
                <a:ext uri="{96DAC541-7B7A-43D3-8B79-37D633B846F1}">
                  <asvg:svgBlip xmlns:asvg="http://schemas.microsoft.com/office/drawing/2016/SVG/main" r:embed="rId13"/>
                </a:ext>
              </a:extLst>
            </a:blip>
            <a:srcRect/>
            <a:stretch/>
          </p:blipFill>
          <p:spPr>
            <a:xfrm>
              <a:off x="6467475" y="6143625"/>
              <a:ext cx="762000" cy="842158"/>
            </a:xfrm>
            <a:prstGeom prst="rect">
              <a:avLst/>
            </a:prstGeom>
          </p:spPr>
        </p:pic>
      </p:grpSp>
      <p:grpSp>
        <p:nvGrpSpPr>
          <p:cNvPr id="39" name="Групувати 38">
            <a:extLst>
              <a:ext uri="{FF2B5EF4-FFF2-40B4-BE49-F238E27FC236}">
                <a16:creationId xmlns:a16="http://schemas.microsoft.com/office/drawing/2014/main" id="{1C3525F6-7C1E-F51D-EEDB-F8286226FFB0}"/>
              </a:ext>
            </a:extLst>
          </p:cNvPr>
          <p:cNvGrpSpPr/>
          <p:nvPr/>
        </p:nvGrpSpPr>
        <p:grpSpPr>
          <a:xfrm>
            <a:off x="10772775" y="5924550"/>
            <a:ext cx="1285875" cy="1285875"/>
            <a:chOff x="10772775" y="5924550"/>
            <a:chExt cx="1285875" cy="1285875"/>
          </a:xfrm>
        </p:grpSpPr>
        <p:pic>
          <p:nvPicPr>
            <p:cNvPr id="12" name="Ellipse 10" descr="preencoded.png"/>
            <p:cNvPicPr>
              <a:picLocks noChangeAspect="1"/>
            </p:cNvPicPr>
            <p:nvPr/>
          </p:nvPicPr>
          <p:blipFill>
            <a:blip>
              <a:extLst>
                <a:ext uri="{96DAC541-7B7A-43D3-8B79-37D633B846F1}">
                  <asvg:svgBlip xmlns:asvg="http://schemas.microsoft.com/office/drawing/2016/SVG/main" r:embed="rId8"/>
                </a:ext>
              </a:extLst>
            </a:blip>
            <a:srcRect/>
            <a:stretch/>
          </p:blipFill>
          <p:spPr>
            <a:xfrm>
              <a:off x="10772775" y="5924550"/>
              <a:ext cx="1285875" cy="1285875"/>
            </a:xfrm>
            <a:prstGeom prst="rect">
              <a:avLst/>
            </a:prstGeom>
          </p:spPr>
        </p:pic>
        <p:pic>
          <p:nvPicPr>
            <p:cNvPr id="20" name="Layer_1" descr="preencoded.png"/>
            <p:cNvPicPr>
              <a:picLocks noChangeAspect="1"/>
            </p:cNvPicPr>
            <p:nvPr/>
          </p:nvPicPr>
          <p:blipFill>
            <a:blip>
              <a:extLst>
                <a:ext uri="{96DAC541-7B7A-43D3-8B79-37D633B846F1}">
                  <asvg:svgBlip xmlns:asvg="http://schemas.microsoft.com/office/drawing/2016/SVG/main" r:embed="rId14"/>
                </a:ext>
              </a:extLst>
            </a:blip>
            <a:srcRect/>
            <a:stretch/>
          </p:blipFill>
          <p:spPr>
            <a:xfrm>
              <a:off x="11087100" y="6267450"/>
              <a:ext cx="666750" cy="600546"/>
            </a:xfrm>
            <a:prstGeom prst="rect">
              <a:avLst/>
            </a:prstGeom>
          </p:spPr>
        </p:pic>
      </p:grpSp>
      <p:grpSp>
        <p:nvGrpSpPr>
          <p:cNvPr id="40" name="Групувати 39">
            <a:extLst>
              <a:ext uri="{FF2B5EF4-FFF2-40B4-BE49-F238E27FC236}">
                <a16:creationId xmlns:a16="http://schemas.microsoft.com/office/drawing/2014/main" id="{2675F911-6402-1D9B-B4B9-0F6C5A62F6FB}"/>
              </a:ext>
            </a:extLst>
          </p:cNvPr>
          <p:cNvGrpSpPr/>
          <p:nvPr/>
        </p:nvGrpSpPr>
        <p:grpSpPr>
          <a:xfrm>
            <a:off x="15344775" y="5924550"/>
            <a:ext cx="1285875" cy="1285875"/>
            <a:chOff x="15344775" y="5924550"/>
            <a:chExt cx="1285875" cy="1285875"/>
          </a:xfrm>
        </p:grpSpPr>
        <p:pic>
          <p:nvPicPr>
            <p:cNvPr id="14" name="Ellipse 11" descr="preencoded.png"/>
            <p:cNvPicPr>
              <a:picLocks noChangeAspect="1"/>
            </p:cNvPicPr>
            <p:nvPr/>
          </p:nvPicPr>
          <p:blipFill>
            <a:blip>
              <a:extLst>
                <a:ext uri="{96DAC541-7B7A-43D3-8B79-37D633B846F1}">
                  <asvg:svgBlip xmlns:asvg="http://schemas.microsoft.com/office/drawing/2016/SVG/main" r:embed="rId8"/>
                </a:ext>
              </a:extLst>
            </a:blip>
            <a:srcRect/>
            <a:stretch/>
          </p:blipFill>
          <p:spPr>
            <a:xfrm>
              <a:off x="15344775" y="5924550"/>
              <a:ext cx="1285875" cy="1285875"/>
            </a:xfrm>
            <a:prstGeom prst="rect">
              <a:avLst/>
            </a:prstGeom>
          </p:spPr>
        </p:pic>
        <p:pic>
          <p:nvPicPr>
            <p:cNvPr id="21" name="Layer_1" descr="preencoded.png"/>
            <p:cNvPicPr>
              <a:picLocks noChangeAspect="1"/>
            </p:cNvPicPr>
            <p:nvPr/>
          </p:nvPicPr>
          <p:blipFill>
            <a:blip>
              <a:extLst>
                <a:ext uri="{96DAC541-7B7A-43D3-8B79-37D633B846F1}">
                  <asvg:svgBlip xmlns:asvg="http://schemas.microsoft.com/office/drawing/2016/SVG/main" r:embed="rId15"/>
                </a:ext>
              </a:extLst>
            </a:blip>
            <a:srcRect/>
            <a:stretch/>
          </p:blipFill>
          <p:spPr>
            <a:xfrm>
              <a:off x="15611475" y="6400800"/>
              <a:ext cx="762000" cy="431304"/>
            </a:xfrm>
            <a:prstGeom prst="rect">
              <a:avLst/>
            </a:prstGeom>
          </p:spPr>
        </p:pic>
      </p:grpSp>
      <p:grpSp>
        <p:nvGrpSpPr>
          <p:cNvPr id="37" name="Групувати 36">
            <a:extLst>
              <a:ext uri="{FF2B5EF4-FFF2-40B4-BE49-F238E27FC236}">
                <a16:creationId xmlns:a16="http://schemas.microsoft.com/office/drawing/2014/main" id="{E40A7B7A-C9FD-72E5-4679-A8C818A7DAC6}"/>
              </a:ext>
            </a:extLst>
          </p:cNvPr>
          <p:cNvGrpSpPr/>
          <p:nvPr/>
        </p:nvGrpSpPr>
        <p:grpSpPr>
          <a:xfrm>
            <a:off x="1628775" y="5924550"/>
            <a:ext cx="1285875" cy="1285875"/>
            <a:chOff x="1628775" y="5924550"/>
            <a:chExt cx="1285875" cy="1285875"/>
          </a:xfrm>
        </p:grpSpPr>
        <p:pic>
          <p:nvPicPr>
            <p:cNvPr id="8" name="Ellipse 8" descr="preencoded.png"/>
            <p:cNvPicPr>
              <a:picLocks noChangeAspect="1"/>
            </p:cNvPicPr>
            <p:nvPr/>
          </p:nvPicPr>
          <p:blipFill>
            <a:blip>
              <a:extLst>
                <a:ext uri="{96DAC541-7B7A-43D3-8B79-37D633B846F1}">
                  <asvg:svgBlip xmlns:asvg="http://schemas.microsoft.com/office/drawing/2016/SVG/main" r:embed="rId8"/>
                </a:ext>
              </a:extLst>
            </a:blip>
            <a:srcRect/>
            <a:stretch/>
          </p:blipFill>
          <p:spPr>
            <a:xfrm>
              <a:off x="1628775" y="5924550"/>
              <a:ext cx="1285875" cy="1285875"/>
            </a:xfrm>
            <a:prstGeom prst="rect">
              <a:avLst/>
            </a:prstGeom>
          </p:spPr>
        </p:pic>
        <p:pic>
          <p:nvPicPr>
            <p:cNvPr id="22" name="Layer_1" descr="preencoded.png"/>
            <p:cNvPicPr>
              <a:picLocks noChangeAspect="1"/>
            </p:cNvPicPr>
            <p:nvPr/>
          </p:nvPicPr>
          <p:blipFill>
            <a:blip>
              <a:extLst>
                <a:ext uri="{96DAC541-7B7A-43D3-8B79-37D633B846F1}">
                  <asvg:svgBlip xmlns:asvg="http://schemas.microsoft.com/office/drawing/2016/SVG/main" r:embed="rId16"/>
                </a:ext>
              </a:extLst>
            </a:blip>
            <a:srcRect/>
            <a:stretch/>
          </p:blipFill>
          <p:spPr>
            <a:xfrm>
              <a:off x="1924050" y="6257925"/>
              <a:ext cx="762000" cy="633943"/>
            </a:xfrm>
            <a:prstGeom prst="rect">
              <a:avLst/>
            </a:prstGeom>
          </p:spPr>
        </p:pic>
      </p:grpSp>
      <p:sp>
        <p:nvSpPr>
          <p:cNvPr id="23" name="default_name"/>
          <p:cNvSpPr/>
          <p:nvPr/>
        </p:nvSpPr>
        <p:spPr>
          <a:xfrm>
            <a:off x="762000" y="408709"/>
            <a:ext cx="3409950" cy="428625"/>
          </a:xfrm>
          <a:prstGeom prst="rect">
            <a:avLst/>
          </a:prstGeom>
          <a:noFill/>
          <a:ln/>
        </p:spPr>
        <p:txBody>
          <a:bodyPr wrap="square" lIns="0" tIns="0" rIns="0" bIns="0" rtlCol="0" anchor="ctr"/>
          <a:lstStyle/>
          <a:p>
            <a:pPr marL="0" marR="0" lvl="0" indent="0" algn="l" defTabSz="914400" rtl="0" eaLnBrk="1" fontAlgn="auto" latinLnBrk="0" hangingPunct="1">
              <a:lnSpc>
                <a:spcPts val="5775"/>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Montserrat"/>
                <a:ea typeface="Mazzard H Semi Bold"/>
                <a:cs typeface="+mn-cs"/>
              </a:rPr>
              <a:t>Practices</a:t>
            </a:r>
          </a:p>
        </p:txBody>
      </p:sp>
      <p:sp>
        <p:nvSpPr>
          <p:cNvPr id="24" name="Text 1"/>
          <p:cNvSpPr/>
          <p:nvPr/>
        </p:nvSpPr>
        <p:spPr>
          <a:xfrm>
            <a:off x="400050" y="4286250"/>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a:ea typeface="+mn-lt"/>
                <a:cs typeface="+mn-lt"/>
              </a:rPr>
              <a:t>Anti-Corruption Compliance and Business Ethics</a:t>
            </a:r>
            <a:endParaRPr kumimoji="0" lang="uk-UA" sz="1800" b="1"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ts val="2175"/>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a:ea typeface="Mazzard H Semi Bold"/>
              <a:cs typeface="+mn-cs"/>
            </a:endParaRPr>
          </a:p>
        </p:txBody>
      </p:sp>
      <p:sp>
        <p:nvSpPr>
          <p:cNvPr id="25" name="Text 2"/>
          <p:cNvSpPr/>
          <p:nvPr/>
        </p:nvSpPr>
        <p:spPr>
          <a:xfrm>
            <a:off x="400050" y="7629525"/>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azzard H Semi Bold"/>
                <a:cs typeface="+mn-cs"/>
              </a:rPr>
              <a:t>Tax and Customs Litigation</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ts val="2175"/>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a:ea typeface="Mazzard H Semi Bold"/>
              <a:cs typeface="Calibri"/>
            </a:endParaRPr>
          </a:p>
        </p:txBody>
      </p:sp>
      <p:sp>
        <p:nvSpPr>
          <p:cNvPr id="26" name="Text 3"/>
          <p:cNvSpPr/>
          <p:nvPr/>
        </p:nvSpPr>
        <p:spPr>
          <a:xfrm>
            <a:off x="4972050" y="4286250"/>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a:ea typeface="Mazzard H Semi Bold"/>
                <a:cs typeface="+mn-cs"/>
              </a:rPr>
              <a:t>Antitrust &amp; Competition</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ts val="2175"/>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a:ea typeface="Mazzard H Semi Bold"/>
              <a:cs typeface="+mn-cs"/>
            </a:endParaRPr>
          </a:p>
        </p:txBody>
      </p:sp>
      <p:sp>
        <p:nvSpPr>
          <p:cNvPr id="27" name="Text 4"/>
          <p:cNvSpPr/>
          <p:nvPr/>
        </p:nvSpPr>
        <p:spPr>
          <a:xfrm>
            <a:off x="4961659" y="7785419"/>
            <a:ext cx="3771900" cy="161925"/>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n-lt"/>
                <a:cs typeface="+mn-lt"/>
              </a:rPr>
              <a:t>Intellectual Property Rights</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p:txBody>
      </p:sp>
      <p:sp>
        <p:nvSpPr>
          <p:cNvPr id="28" name="default_name"/>
          <p:cNvSpPr/>
          <p:nvPr/>
        </p:nvSpPr>
        <p:spPr>
          <a:xfrm>
            <a:off x="9529762" y="4362450"/>
            <a:ext cx="3771900" cy="210553"/>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a:ea typeface="Mazzard H Semi Bold"/>
                <a:cs typeface="+mn-cs"/>
              </a:rPr>
              <a:t>Debt Restructuring</a:t>
            </a:r>
            <a:endParaRPr kumimoji="0" lang="en-US" sz="1800" b="1" i="0" u="none" strike="noStrike" kern="1200" cap="none" spc="0" normalizeH="0" baseline="0" noProof="0">
              <a:ln>
                <a:noFill/>
              </a:ln>
              <a:solidFill>
                <a:srgbClr val="000000"/>
              </a:solidFill>
              <a:effectLst/>
              <a:uLnTx/>
              <a:uFillTx/>
              <a:latin typeface="Montserrat"/>
              <a:ea typeface="+mn-lt"/>
              <a:cs typeface="+mn-lt"/>
            </a:endParaRPr>
          </a:p>
        </p:txBody>
      </p:sp>
      <p:sp>
        <p:nvSpPr>
          <p:cNvPr id="29" name="MA"/>
          <p:cNvSpPr/>
          <p:nvPr/>
        </p:nvSpPr>
        <p:spPr>
          <a:xfrm>
            <a:off x="9505630" y="7630566"/>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n-lt"/>
                <a:cs typeface="+mn-lt"/>
              </a:rPr>
              <a:t>Corporate / M&amp;A</a:t>
            </a:r>
            <a:endParaRPr kumimoji="0" lang="uk-UA" sz="1800" b="1" i="0" u="none" strike="noStrike" kern="1200" cap="none" spc="0" normalizeH="0" baseline="0" noProof="0">
              <a:ln>
                <a:noFill/>
              </a:ln>
              <a:solidFill>
                <a:srgbClr val="000000"/>
              </a:solidFill>
              <a:effectLst/>
              <a:uLnTx/>
              <a:uFillTx/>
              <a:latin typeface="Montserrat"/>
              <a:ea typeface="+mn-ea"/>
              <a:cs typeface="+mn-cs"/>
            </a:endParaRPr>
          </a:p>
          <a:p>
            <a:pPr marL="0" marR="0" lvl="0" indent="0" algn="ctr" defTabSz="914400" rtl="0" eaLnBrk="1" fontAlgn="auto" latinLnBrk="0" hangingPunct="1">
              <a:lnSpc>
                <a:spcPts val="2175"/>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a:ea typeface="Mazzard H Semi Bold"/>
              <a:cs typeface="+mn-cs"/>
            </a:endParaRPr>
          </a:p>
        </p:txBody>
      </p:sp>
      <p:sp>
        <p:nvSpPr>
          <p:cNvPr id="30" name="Text 7"/>
          <p:cNvSpPr/>
          <p:nvPr/>
        </p:nvSpPr>
        <p:spPr>
          <a:xfrm>
            <a:off x="14116050" y="4342397"/>
            <a:ext cx="3771900" cy="286753"/>
          </a:xfrm>
          <a:prstGeom prst="rect">
            <a:avLst/>
          </a:prstGeom>
          <a:noFill/>
          <a:ln/>
        </p:spPr>
        <p:txBody>
          <a:bodyPr wrap="square" lIns="0" tIns="0" rIns="0" bIns="0" rtlCol="0" anchor="t"/>
          <a:lstStyle/>
          <a:p>
            <a:pPr marL="0" marR="0" lvl="0" indent="0" algn="ctr"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n-lt"/>
                <a:cs typeface="+mn-lt"/>
              </a:rPr>
              <a:t>Dispute Resolution</a:t>
            </a:r>
            <a:endParaRPr kumimoji="0" lang="uk-UA" sz="1800" b="1" i="0" u="none" strike="noStrike" kern="1200" cap="none" spc="0" normalizeH="0" baseline="0" noProof="0">
              <a:ln>
                <a:noFill/>
              </a:ln>
              <a:solidFill>
                <a:prstClr val="black"/>
              </a:solidFill>
              <a:effectLst/>
              <a:uLnTx/>
              <a:uFillTx/>
              <a:latin typeface="Montserrat"/>
              <a:ea typeface="+mn-ea"/>
              <a:cs typeface="+mn-cs"/>
            </a:endParaRPr>
          </a:p>
        </p:txBody>
      </p:sp>
      <p:sp>
        <p:nvSpPr>
          <p:cNvPr id="31" name="Text 8"/>
          <p:cNvSpPr/>
          <p:nvPr/>
        </p:nvSpPr>
        <p:spPr>
          <a:xfrm>
            <a:off x="14106525" y="7629525"/>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n-lt"/>
                <a:cs typeface="+mn-lt"/>
              </a:rPr>
              <a:t>White Collar Crime</a:t>
            </a:r>
            <a:endParaRPr kumimoji="0" lang="en-US" sz="1800" b="1" i="0" u="none" strike="noStrike" kern="1200" cap="none" spc="0" normalizeH="0" baseline="0" noProof="0">
              <a:ln>
                <a:noFill/>
              </a:ln>
              <a:solidFill>
                <a:prstClr val="black"/>
              </a:solidFill>
              <a:effectLst/>
              <a:uLnTx/>
              <a:uFillTx/>
              <a:latin typeface="Montserrat"/>
              <a:ea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roup 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14506575" y="6505575"/>
            <a:ext cx="3781425" cy="3781425"/>
          </a:xfrm>
          <a:prstGeom prst="rect">
            <a:avLst/>
          </a:prstGeom>
        </p:spPr>
      </p:pic>
      <p:grpSp>
        <p:nvGrpSpPr>
          <p:cNvPr id="37" name="Групувати 36">
            <a:extLst>
              <a:ext uri="{FF2B5EF4-FFF2-40B4-BE49-F238E27FC236}">
                <a16:creationId xmlns:a16="http://schemas.microsoft.com/office/drawing/2014/main" id="{17B7F351-BCE7-89CF-5E4F-53A17C358BE5}"/>
              </a:ext>
            </a:extLst>
          </p:cNvPr>
          <p:cNvGrpSpPr/>
          <p:nvPr/>
        </p:nvGrpSpPr>
        <p:grpSpPr>
          <a:xfrm>
            <a:off x="1628775" y="2628900"/>
            <a:ext cx="1285875" cy="1285875"/>
            <a:chOff x="1628775" y="2628900"/>
            <a:chExt cx="1285875" cy="1285875"/>
          </a:xfrm>
        </p:grpSpPr>
        <p:pic>
          <p:nvPicPr>
            <p:cNvPr id="7" name="Ellipse 4"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628775" y="2628900"/>
              <a:ext cx="1285875" cy="1285875"/>
            </a:xfrm>
            <a:prstGeom prst="rect">
              <a:avLst/>
            </a:prstGeom>
          </p:spPr>
        </p:pic>
        <p:pic>
          <p:nvPicPr>
            <p:cNvPr id="15" name="Layer_1"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1914525" y="2905125"/>
              <a:ext cx="714375" cy="732079"/>
            </a:xfrm>
            <a:prstGeom prst="rect">
              <a:avLst/>
            </a:prstGeom>
          </p:spPr>
        </p:pic>
      </p:grpSp>
      <p:grpSp>
        <p:nvGrpSpPr>
          <p:cNvPr id="39" name="Групувати 38">
            <a:extLst>
              <a:ext uri="{FF2B5EF4-FFF2-40B4-BE49-F238E27FC236}">
                <a16:creationId xmlns:a16="http://schemas.microsoft.com/office/drawing/2014/main" id="{B9FA2212-51FE-C556-4638-05241611A67A}"/>
              </a:ext>
            </a:extLst>
          </p:cNvPr>
          <p:cNvGrpSpPr/>
          <p:nvPr/>
        </p:nvGrpSpPr>
        <p:grpSpPr>
          <a:xfrm>
            <a:off x="10772775" y="2628900"/>
            <a:ext cx="1285875" cy="1285875"/>
            <a:chOff x="10772775" y="2628900"/>
            <a:chExt cx="1285875" cy="1285875"/>
          </a:xfrm>
        </p:grpSpPr>
        <p:pic>
          <p:nvPicPr>
            <p:cNvPr id="11" name="Ellipse 6"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0772775" y="2628900"/>
              <a:ext cx="1285875" cy="1285875"/>
            </a:xfrm>
            <a:prstGeom prst="rect">
              <a:avLst/>
            </a:prstGeom>
          </p:spPr>
        </p:pic>
        <p:pic>
          <p:nvPicPr>
            <p:cNvPr id="17" name="Layer_1" descr="preencoded.png"/>
            <p:cNvPicPr>
              <a:picLocks noChangeAspect="1"/>
            </p:cNvPicPr>
            <p:nvPr/>
          </p:nvPicPr>
          <p:blipFill>
            <a:blip>
              <a:extLst>
                <a:ext uri="{96DAC541-7B7A-43D3-8B79-37D633B846F1}">
                  <asvg:svgBlip xmlns:asvg="http://schemas.microsoft.com/office/drawing/2016/SVG/main" r:embed="rId6"/>
                </a:ext>
              </a:extLst>
            </a:blip>
            <a:srcRect/>
            <a:stretch/>
          </p:blipFill>
          <p:spPr>
            <a:xfrm>
              <a:off x="11087100" y="2952750"/>
              <a:ext cx="762000" cy="735193"/>
            </a:xfrm>
            <a:prstGeom prst="rect">
              <a:avLst/>
            </a:prstGeom>
          </p:spPr>
        </p:pic>
      </p:grpSp>
      <p:grpSp>
        <p:nvGrpSpPr>
          <p:cNvPr id="40" name="Групувати 39">
            <a:extLst>
              <a:ext uri="{FF2B5EF4-FFF2-40B4-BE49-F238E27FC236}">
                <a16:creationId xmlns:a16="http://schemas.microsoft.com/office/drawing/2014/main" id="{77B4E8F8-1104-60A4-50AB-754DD7478D96}"/>
              </a:ext>
            </a:extLst>
          </p:cNvPr>
          <p:cNvGrpSpPr/>
          <p:nvPr/>
        </p:nvGrpSpPr>
        <p:grpSpPr>
          <a:xfrm>
            <a:off x="15344775" y="2628900"/>
            <a:ext cx="1285875" cy="1285875"/>
            <a:chOff x="15344775" y="2628900"/>
            <a:chExt cx="1285875" cy="1285875"/>
          </a:xfrm>
        </p:grpSpPr>
        <p:pic>
          <p:nvPicPr>
            <p:cNvPr id="13" name="Ellipse 7"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5344775" y="2628900"/>
              <a:ext cx="1285875" cy="1285875"/>
            </a:xfrm>
            <a:prstGeom prst="rect">
              <a:avLst/>
            </a:prstGeom>
          </p:spPr>
        </p:pic>
        <p:pic>
          <p:nvPicPr>
            <p:cNvPr id="19" name="Layer_1" descr="preencoded.png"/>
            <p:cNvPicPr>
              <a:picLocks noChangeAspect="1"/>
            </p:cNvPicPr>
            <p:nvPr/>
          </p:nvPicPr>
          <p:blipFill>
            <a:blip>
              <a:extLst>
                <a:ext uri="{96DAC541-7B7A-43D3-8B79-37D633B846F1}">
                  <asvg:svgBlip xmlns:asvg="http://schemas.microsoft.com/office/drawing/2016/SVG/main" r:embed="rId7"/>
                </a:ext>
              </a:extLst>
            </a:blip>
            <a:srcRect/>
            <a:stretch/>
          </p:blipFill>
          <p:spPr>
            <a:xfrm>
              <a:off x="15611475" y="3019425"/>
              <a:ext cx="762000" cy="515336"/>
            </a:xfrm>
            <a:prstGeom prst="rect">
              <a:avLst/>
            </a:prstGeom>
          </p:spPr>
        </p:pic>
      </p:grpSp>
      <p:grpSp>
        <p:nvGrpSpPr>
          <p:cNvPr id="41" name="Групувати 40">
            <a:extLst>
              <a:ext uri="{FF2B5EF4-FFF2-40B4-BE49-F238E27FC236}">
                <a16:creationId xmlns:a16="http://schemas.microsoft.com/office/drawing/2014/main" id="{0EE3F708-F714-196E-D598-01A599D0645E}"/>
              </a:ext>
            </a:extLst>
          </p:cNvPr>
          <p:cNvGrpSpPr/>
          <p:nvPr/>
        </p:nvGrpSpPr>
        <p:grpSpPr>
          <a:xfrm>
            <a:off x="1628775" y="5924550"/>
            <a:ext cx="1285875" cy="1285875"/>
            <a:chOff x="1628775" y="5924550"/>
            <a:chExt cx="1285875" cy="1285875"/>
          </a:xfrm>
        </p:grpSpPr>
        <p:pic>
          <p:nvPicPr>
            <p:cNvPr id="8" name="Ellipse 8"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628775" y="5924550"/>
              <a:ext cx="1285875" cy="1285875"/>
            </a:xfrm>
            <a:prstGeom prst="rect">
              <a:avLst/>
            </a:prstGeom>
          </p:spPr>
        </p:pic>
        <p:pic>
          <p:nvPicPr>
            <p:cNvPr id="20" name="Layer_1" descr="preencoded.png"/>
            <p:cNvPicPr>
              <a:picLocks noChangeAspect="1"/>
            </p:cNvPicPr>
            <p:nvPr/>
          </p:nvPicPr>
          <p:blipFill>
            <a:blip>
              <a:extLst>
                <a:ext uri="{96DAC541-7B7A-43D3-8B79-37D633B846F1}">
                  <asvg:svgBlip xmlns:asvg="http://schemas.microsoft.com/office/drawing/2016/SVG/main" r:embed="rId8"/>
                </a:ext>
              </a:extLst>
            </a:blip>
            <a:srcRect/>
            <a:stretch/>
          </p:blipFill>
          <p:spPr>
            <a:xfrm>
              <a:off x="1895475" y="6276975"/>
              <a:ext cx="762000" cy="589945"/>
            </a:xfrm>
            <a:prstGeom prst="rect">
              <a:avLst/>
            </a:prstGeom>
          </p:spPr>
        </p:pic>
      </p:grpSp>
      <p:grpSp>
        <p:nvGrpSpPr>
          <p:cNvPr id="42" name="Групувати 41">
            <a:extLst>
              <a:ext uri="{FF2B5EF4-FFF2-40B4-BE49-F238E27FC236}">
                <a16:creationId xmlns:a16="http://schemas.microsoft.com/office/drawing/2014/main" id="{1CAC297F-7D8B-B22C-E863-9F38AAA205DF}"/>
              </a:ext>
            </a:extLst>
          </p:cNvPr>
          <p:cNvGrpSpPr/>
          <p:nvPr/>
        </p:nvGrpSpPr>
        <p:grpSpPr>
          <a:xfrm>
            <a:off x="6200775" y="5924550"/>
            <a:ext cx="1285875" cy="1285875"/>
            <a:chOff x="6200775" y="5924550"/>
            <a:chExt cx="1285875" cy="1285875"/>
          </a:xfrm>
        </p:grpSpPr>
        <p:pic>
          <p:nvPicPr>
            <p:cNvPr id="10" name="Ellipse 9"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6200775" y="5924550"/>
              <a:ext cx="1285875" cy="1285875"/>
            </a:xfrm>
            <a:prstGeom prst="rect">
              <a:avLst/>
            </a:prstGeom>
          </p:spPr>
        </p:pic>
        <p:pic>
          <p:nvPicPr>
            <p:cNvPr id="21" name="Layer_1" descr="preencoded.png"/>
            <p:cNvPicPr>
              <a:picLocks noChangeAspect="1"/>
            </p:cNvPicPr>
            <p:nvPr/>
          </p:nvPicPr>
          <p:blipFill>
            <a:blip>
              <a:extLst>
                <a:ext uri="{96DAC541-7B7A-43D3-8B79-37D633B846F1}">
                  <asvg:svgBlip xmlns:asvg="http://schemas.microsoft.com/office/drawing/2016/SVG/main" r:embed="rId9"/>
                </a:ext>
              </a:extLst>
            </a:blip>
            <a:srcRect/>
            <a:stretch/>
          </p:blipFill>
          <p:spPr>
            <a:xfrm>
              <a:off x="6477000" y="6267450"/>
              <a:ext cx="666750" cy="607237"/>
            </a:xfrm>
            <a:prstGeom prst="rect">
              <a:avLst/>
            </a:prstGeom>
          </p:spPr>
        </p:pic>
      </p:grpSp>
      <p:grpSp>
        <p:nvGrpSpPr>
          <p:cNvPr id="43" name="Групувати 42">
            <a:extLst>
              <a:ext uri="{FF2B5EF4-FFF2-40B4-BE49-F238E27FC236}">
                <a16:creationId xmlns:a16="http://schemas.microsoft.com/office/drawing/2014/main" id="{18CCE170-0A44-0D6D-6764-8EF9CB02945B}"/>
              </a:ext>
            </a:extLst>
          </p:cNvPr>
          <p:cNvGrpSpPr/>
          <p:nvPr/>
        </p:nvGrpSpPr>
        <p:grpSpPr>
          <a:xfrm>
            <a:off x="10772775" y="5924550"/>
            <a:ext cx="1285875" cy="1285875"/>
            <a:chOff x="10772775" y="5924550"/>
            <a:chExt cx="1285875" cy="1285875"/>
          </a:xfrm>
        </p:grpSpPr>
        <p:pic>
          <p:nvPicPr>
            <p:cNvPr id="12" name="Ellipse 10"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0772775" y="5924550"/>
              <a:ext cx="1285875" cy="1285875"/>
            </a:xfrm>
            <a:prstGeom prst="rect">
              <a:avLst/>
            </a:prstGeom>
          </p:spPr>
        </p:pic>
        <p:pic>
          <p:nvPicPr>
            <p:cNvPr id="22" name="Layer_1" descr="preencoded.png"/>
            <p:cNvPicPr>
              <a:picLocks noChangeAspect="1"/>
            </p:cNvPicPr>
            <p:nvPr/>
          </p:nvPicPr>
          <p:blipFill>
            <a:blip>
              <a:extLst>
                <a:ext uri="{96DAC541-7B7A-43D3-8B79-37D633B846F1}">
                  <asvg:svgBlip xmlns:asvg="http://schemas.microsoft.com/office/drawing/2016/SVG/main" r:embed="rId10"/>
                </a:ext>
              </a:extLst>
            </a:blip>
            <a:srcRect/>
            <a:stretch/>
          </p:blipFill>
          <p:spPr>
            <a:xfrm>
              <a:off x="11049000" y="6153150"/>
              <a:ext cx="762000" cy="846990"/>
            </a:xfrm>
            <a:prstGeom prst="rect">
              <a:avLst/>
            </a:prstGeom>
          </p:spPr>
        </p:pic>
      </p:grpSp>
      <p:grpSp>
        <p:nvGrpSpPr>
          <p:cNvPr id="36" name="Групувати 35">
            <a:extLst>
              <a:ext uri="{FF2B5EF4-FFF2-40B4-BE49-F238E27FC236}">
                <a16:creationId xmlns:a16="http://schemas.microsoft.com/office/drawing/2014/main" id="{9804BF67-8BE4-AF15-F755-657474B52453}"/>
              </a:ext>
            </a:extLst>
          </p:cNvPr>
          <p:cNvGrpSpPr/>
          <p:nvPr/>
        </p:nvGrpSpPr>
        <p:grpSpPr>
          <a:xfrm>
            <a:off x="0" y="0"/>
            <a:ext cx="18288000" cy="1038225"/>
            <a:chOff x="0" y="0"/>
            <a:chExt cx="18288000" cy="1038225"/>
          </a:xfrm>
        </p:grpSpPr>
        <p:pic>
          <p:nvPicPr>
            <p:cNvPr id="3" name="Frame 1" descr="preencoded.png"/>
            <p:cNvPicPr>
              <a:picLocks noChangeAspect="1"/>
            </p:cNvPicPr>
            <p:nvPr/>
          </p:nvPicPr>
          <p:blipFill>
            <a:blip>
              <a:extLst>
                <a:ext uri="{96DAC541-7B7A-43D3-8B79-37D633B846F1}">
                  <asvg:svgBlip xmlns:asvg="http://schemas.microsoft.com/office/drawing/2016/SVG/main" r:embed="rId11"/>
                </a:ext>
              </a:extLst>
            </a:blip>
            <a:srcRect/>
            <a:stretch/>
          </p:blipFill>
          <p:spPr>
            <a:xfrm>
              <a:off x="14906625" y="0"/>
              <a:ext cx="3381375" cy="1038225"/>
            </a:xfrm>
            <a:prstGeom prst="rect">
              <a:avLst/>
            </a:prstGeom>
          </p:spPr>
        </p:pic>
        <p:pic>
          <p:nvPicPr>
            <p:cNvPr id="4" name="Rectangle 11" descr="preencoded.png"/>
            <p:cNvPicPr>
              <a:picLocks noChangeAspect="1"/>
            </p:cNvPicPr>
            <p:nvPr/>
          </p:nvPicPr>
          <p:blipFill>
            <a:blip>
              <a:extLst>
                <a:ext uri="{96DAC541-7B7A-43D3-8B79-37D633B846F1}">
                  <asvg:svgBlip xmlns:asvg="http://schemas.microsoft.com/office/drawing/2016/SVG/main" r:embed="rId12"/>
                </a:ext>
              </a:extLst>
            </a:blip>
            <a:srcRect/>
            <a:stretch/>
          </p:blipFill>
          <p:spPr>
            <a:xfrm>
              <a:off x="0" y="0"/>
              <a:ext cx="14906625" cy="1038225"/>
            </a:xfrm>
            <a:prstGeom prst="rect">
              <a:avLst/>
            </a:prstGeom>
          </p:spPr>
        </p:pic>
        <p:pic>
          <p:nvPicPr>
            <p:cNvPr id="5" name="Vector 2" descr="preencoded.png"/>
            <p:cNvPicPr>
              <a:picLocks noChangeAspect="1"/>
            </p:cNvPicPr>
            <p:nvPr/>
          </p:nvPicPr>
          <p:blipFill>
            <a:blip>
              <a:extLst>
                <a:ext uri="{96DAC541-7B7A-43D3-8B79-37D633B846F1}">
                  <asvg:svgBlip xmlns:asvg="http://schemas.microsoft.com/office/drawing/2016/SVG/main" r:embed="rId13"/>
                </a:ext>
              </a:extLst>
            </a:blip>
            <a:srcRect/>
            <a:stretch/>
          </p:blipFill>
          <p:spPr>
            <a:xfrm>
              <a:off x="11277600" y="0"/>
              <a:ext cx="3514725" cy="1038225"/>
            </a:xfrm>
            <a:prstGeom prst="rect">
              <a:avLst/>
            </a:prstGeom>
          </p:spPr>
        </p:pic>
        <p:pic>
          <p:nvPicPr>
            <p:cNvPr id="6" name="Vector 1" descr="preencoded.png"/>
            <p:cNvPicPr>
              <a:picLocks noChangeAspect="1"/>
            </p:cNvPicPr>
            <p:nvPr/>
          </p:nvPicPr>
          <p:blipFill>
            <a:blip r:embed="rId14"/>
            <a:srcRect/>
            <a:stretch/>
          </p:blipFill>
          <p:spPr>
            <a:xfrm>
              <a:off x="11391900" y="0"/>
              <a:ext cx="3514725" cy="1038225"/>
            </a:xfrm>
            <a:prstGeom prst="rect">
              <a:avLst/>
            </a:prstGeom>
          </p:spPr>
        </p:pic>
        <p:sp>
          <p:nvSpPr>
            <p:cNvPr id="23" name="default_name"/>
            <p:cNvSpPr/>
            <p:nvPr/>
          </p:nvSpPr>
          <p:spPr>
            <a:xfrm>
              <a:off x="647700" y="408709"/>
              <a:ext cx="3289738" cy="428625"/>
            </a:xfrm>
            <a:prstGeom prst="rect">
              <a:avLst/>
            </a:prstGeom>
            <a:noFill/>
            <a:ln/>
          </p:spPr>
          <p:txBody>
            <a:bodyPr wrap="square" lIns="0" tIns="0" rIns="0" bIns="0" rtlCol="0" anchor="ctr"/>
            <a:lstStyle/>
            <a:p>
              <a:pPr marL="0" marR="0" lvl="0" indent="0" algn="l" defTabSz="914400" rtl="0" eaLnBrk="1" fontAlgn="auto" latinLnBrk="0" hangingPunct="1">
                <a:lnSpc>
                  <a:spcPts val="5775"/>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Montserrat"/>
                  <a:ea typeface="Mazzard H Semi Bold"/>
                  <a:cs typeface="+mn-cs"/>
                </a:rPr>
                <a:t>Practices</a:t>
              </a:r>
            </a:p>
          </p:txBody>
        </p:sp>
      </p:grpSp>
      <p:sp>
        <p:nvSpPr>
          <p:cNvPr id="24" name="Text 1"/>
          <p:cNvSpPr/>
          <p:nvPr/>
        </p:nvSpPr>
        <p:spPr>
          <a:xfrm>
            <a:off x="400050" y="4286250"/>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azzard H Semi Bold"/>
                <a:cs typeface="+mn-lt"/>
              </a:rPr>
              <a:t>International Dispute Resolution and Arbitration</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a:ea typeface="Mazzard H Semi Bold"/>
              <a:cs typeface="Calibri"/>
            </a:endParaRPr>
          </a:p>
          <a:p>
            <a:pPr marL="0" marR="0" lvl="0" indent="0" algn="ctr" defTabSz="914400" rtl="0" eaLnBrk="1" fontAlgn="auto" latinLnBrk="0" hangingPunct="1">
              <a:lnSpc>
                <a:spcPts val="2175"/>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a:ea typeface="Mazzard H Semi Bold"/>
              <a:cs typeface="Calibri"/>
            </a:endParaRPr>
          </a:p>
        </p:txBody>
      </p:sp>
      <p:sp>
        <p:nvSpPr>
          <p:cNvPr id="25" name="-"/>
          <p:cNvSpPr/>
          <p:nvPr/>
        </p:nvSpPr>
        <p:spPr>
          <a:xfrm>
            <a:off x="400050" y="7581900"/>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n-lt"/>
                <a:cs typeface="+mn-lt"/>
              </a:rPr>
              <a:t>Public Property Related Transactions</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p:txBody>
      </p:sp>
      <p:sp>
        <p:nvSpPr>
          <p:cNvPr id="26" name="Text 3"/>
          <p:cNvSpPr/>
          <p:nvPr/>
        </p:nvSpPr>
        <p:spPr>
          <a:xfrm>
            <a:off x="4972050" y="4286250"/>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a:ea typeface="Mazzard H Semi Bold"/>
                <a:cs typeface="Calibri"/>
              </a:rPr>
              <a:t>Public Procurement</a:t>
            </a:r>
          </a:p>
        </p:txBody>
      </p:sp>
      <p:sp>
        <p:nvSpPr>
          <p:cNvPr id="27" name="Text 4"/>
          <p:cNvSpPr/>
          <p:nvPr/>
        </p:nvSpPr>
        <p:spPr>
          <a:xfrm>
            <a:off x="4972050" y="7581900"/>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a:ea typeface="Mazzard H Semi Bold"/>
                <a:cs typeface="+mn-cs"/>
              </a:rPr>
              <a:t>Banking &amp; Finance</a:t>
            </a:r>
          </a:p>
        </p:txBody>
      </p:sp>
      <p:sp>
        <p:nvSpPr>
          <p:cNvPr id="28" name="Text 5"/>
          <p:cNvSpPr/>
          <p:nvPr/>
        </p:nvSpPr>
        <p:spPr>
          <a:xfrm>
            <a:off x="9544050" y="4286250"/>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n-lt"/>
                <a:cs typeface="+mn-lt"/>
              </a:rPr>
              <a:t>Tax / Deals and International Taxation</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ts val="2175"/>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a:ea typeface="Mazzard H Semi Bold"/>
              <a:cs typeface="Calibri"/>
            </a:endParaRPr>
          </a:p>
        </p:txBody>
      </p:sp>
      <p:sp>
        <p:nvSpPr>
          <p:cNvPr id="29" name="Text 6"/>
          <p:cNvSpPr/>
          <p:nvPr/>
        </p:nvSpPr>
        <p:spPr>
          <a:xfrm>
            <a:off x="9544050" y="7665027"/>
            <a:ext cx="3771900" cy="161925"/>
          </a:xfrm>
          <a:prstGeom prst="rect">
            <a:avLst/>
          </a:prstGeom>
          <a:noFill/>
          <a:ln/>
        </p:spPr>
        <p:txBody>
          <a:bodyPr wrap="square" lIns="0" tIns="0" rIns="0" bIns="0" rtlCol="0" anchor="ctr"/>
          <a:lstStyle/>
          <a:p>
            <a:pPr marL="0" marR="0" lvl="0" indent="0" algn="ctr"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ontserrat"/>
                <a:ea typeface="Mazzard H Semi Bold"/>
                <a:cs typeface="+mn-cs"/>
              </a:rPr>
              <a:t>Private Clients</a:t>
            </a:r>
            <a:r>
              <a:rPr kumimoji="0" lang="uk-UA" sz="1800" b="1" i="0" u="none" strike="noStrike" kern="1200" cap="none" spc="0" normalizeH="0" baseline="0" noProof="0" dirty="0">
                <a:ln>
                  <a:noFill/>
                </a:ln>
                <a:solidFill>
                  <a:prstClr val="black"/>
                </a:solidFill>
                <a:effectLst/>
                <a:uLnTx/>
                <a:uFillTx/>
                <a:latin typeface="Montserrat"/>
                <a:ea typeface="Mazzard H Semi Bold"/>
                <a:cs typeface="+mn-cs"/>
              </a:rPr>
              <a:t> </a:t>
            </a:r>
            <a:r>
              <a:rPr kumimoji="0" lang="en-US" sz="1800" b="1" i="0" u="none" strike="noStrike" kern="1200" cap="none" spc="0" normalizeH="0" baseline="0" noProof="0" dirty="0">
                <a:ln>
                  <a:noFill/>
                </a:ln>
                <a:solidFill>
                  <a:prstClr val="black"/>
                </a:solidFill>
                <a:effectLst/>
                <a:uLnTx/>
                <a:uFillTx/>
                <a:latin typeface="Montserrat"/>
                <a:ea typeface="Mazzard H Semi Bold"/>
                <a:cs typeface="+mn-cs"/>
              </a:rPr>
              <a:t>&amp; </a:t>
            </a:r>
            <a:br>
              <a:rPr kumimoji="0" lang="en-US" sz="1800" b="1" i="0" u="none" strike="noStrike" kern="1200" cap="none" spc="0" normalizeH="0" baseline="0" noProof="0" dirty="0">
                <a:ln>
                  <a:noFill/>
                </a:ln>
                <a:solidFill>
                  <a:prstClr val="black"/>
                </a:solidFill>
                <a:effectLst/>
                <a:uLnTx/>
                <a:uFillTx/>
                <a:latin typeface="Montserrat"/>
                <a:ea typeface="Mazzard H Semi Bold"/>
                <a:cs typeface="+mn-cs"/>
              </a:rPr>
            </a:br>
            <a:r>
              <a:rPr kumimoji="0" lang="en-US" sz="1800" b="1" i="0" u="none" strike="noStrike" kern="1200" cap="none" spc="0" normalizeH="0" baseline="0" noProof="0" dirty="0">
                <a:ln>
                  <a:noFill/>
                </a:ln>
                <a:solidFill>
                  <a:prstClr val="black"/>
                </a:solidFill>
                <a:effectLst/>
                <a:uLnTx/>
                <a:uFillTx/>
                <a:latin typeface="Montserrat"/>
                <a:ea typeface="Mazzard H Semi Bold"/>
                <a:cs typeface="+mn-cs"/>
              </a:rPr>
              <a:t>Family law</a:t>
            </a:r>
          </a:p>
        </p:txBody>
      </p:sp>
      <p:sp>
        <p:nvSpPr>
          <p:cNvPr id="30" name="Text 7"/>
          <p:cNvSpPr/>
          <p:nvPr/>
        </p:nvSpPr>
        <p:spPr>
          <a:xfrm>
            <a:off x="14116050" y="4348595"/>
            <a:ext cx="3771900" cy="161925"/>
          </a:xfrm>
          <a:prstGeom prst="rect">
            <a:avLst/>
          </a:prstGeom>
          <a:noFill/>
          <a:ln/>
        </p:spPr>
        <p:txBody>
          <a:bodyPr wrap="square" lIns="0" tIns="0" rIns="0" bIns="0" rtlCol="0" anchor="ctr"/>
          <a:lstStyle/>
          <a:p>
            <a:pPr marL="0" marR="0" lvl="0" indent="0" algn="ctr"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a:ea typeface="Mazzard H Semi Bold"/>
                <a:cs typeface="+mn-cs"/>
              </a:rPr>
              <a:t>Labour</a:t>
            </a:r>
          </a:p>
        </p:txBody>
      </p:sp>
      <p:grpSp>
        <p:nvGrpSpPr>
          <p:cNvPr id="38" name="Групувати 37">
            <a:extLst>
              <a:ext uri="{FF2B5EF4-FFF2-40B4-BE49-F238E27FC236}">
                <a16:creationId xmlns:a16="http://schemas.microsoft.com/office/drawing/2014/main" id="{C3B4F75A-5CAB-EEDB-7A0A-C0B409EB4DD6}"/>
              </a:ext>
            </a:extLst>
          </p:cNvPr>
          <p:cNvGrpSpPr/>
          <p:nvPr/>
        </p:nvGrpSpPr>
        <p:grpSpPr>
          <a:xfrm>
            <a:off x="6200775" y="2628900"/>
            <a:ext cx="1285875" cy="1285875"/>
            <a:chOff x="6200775" y="2628900"/>
            <a:chExt cx="1285875" cy="1285875"/>
          </a:xfrm>
        </p:grpSpPr>
        <p:pic>
          <p:nvPicPr>
            <p:cNvPr id="9" name="Ellipse 5"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6200775" y="2628900"/>
              <a:ext cx="1285875" cy="1285875"/>
            </a:xfrm>
            <a:prstGeom prst="rect">
              <a:avLst/>
            </a:prstGeom>
          </p:spPr>
        </p:pic>
        <p:grpSp>
          <p:nvGrpSpPr>
            <p:cNvPr id="16" name="Group 32">
              <a:extLst>
                <a:ext uri="{FF2B5EF4-FFF2-40B4-BE49-F238E27FC236}">
                  <a16:creationId xmlns:a16="http://schemas.microsoft.com/office/drawing/2014/main" id="{56969929-E9BA-DCCD-14BB-9F8C0626EE20}"/>
                </a:ext>
              </a:extLst>
            </p:cNvPr>
            <p:cNvGrpSpPr/>
            <p:nvPr/>
          </p:nvGrpSpPr>
          <p:grpSpPr>
            <a:xfrm>
              <a:off x="6200775" y="2628900"/>
              <a:ext cx="1285875" cy="1285875"/>
              <a:chOff x="6200775" y="2628900"/>
              <a:chExt cx="1285875" cy="1285875"/>
            </a:xfrm>
          </p:grpSpPr>
          <p:pic>
            <p:nvPicPr>
              <p:cNvPr id="32" name="Ellipse 5">
                <a:extLst>
                  <a:ext uri="{FF2B5EF4-FFF2-40B4-BE49-F238E27FC236}">
                    <a16:creationId xmlns:a16="http://schemas.microsoft.com/office/drawing/2014/main" id="{25CBD3F6-1CFA-6879-3941-A356BACC0823}"/>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200775" y="2628900"/>
                <a:ext cx="1285875" cy="1285875"/>
              </a:xfrm>
              <a:prstGeom prst="rect">
                <a:avLst/>
              </a:prstGeom>
            </p:spPr>
          </p:pic>
          <p:pic>
            <p:nvPicPr>
              <p:cNvPr id="33" name="Графіка 32">
                <a:extLst>
                  <a:ext uri="{FF2B5EF4-FFF2-40B4-BE49-F238E27FC236}">
                    <a16:creationId xmlns:a16="http://schemas.microsoft.com/office/drawing/2014/main" id="{07668CB6-FC74-4FCC-8215-A0B6D4202116}"/>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6355216" y="2886324"/>
                <a:ext cx="852261" cy="868044"/>
              </a:xfrm>
              <a:prstGeom prst="rect">
                <a:avLst/>
              </a:prstGeom>
            </p:spPr>
          </p:pic>
        </p:grpSp>
      </p:grpSp>
      <p:pic>
        <p:nvPicPr>
          <p:cNvPr id="34" name="Ellipse 8" descr="preencoded.png">
            <a:extLst>
              <a:ext uri="{FF2B5EF4-FFF2-40B4-BE49-F238E27FC236}">
                <a16:creationId xmlns:a16="http://schemas.microsoft.com/office/drawing/2014/main" id="{9AF157CD-D82F-6B44-D739-76C1E5F7765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425737" y="5942735"/>
            <a:ext cx="1285875" cy="1285875"/>
          </a:xfrm>
          <a:prstGeom prst="rect">
            <a:avLst/>
          </a:prstGeom>
        </p:spPr>
      </p:pic>
      <p:sp>
        <p:nvSpPr>
          <p:cNvPr id="35" name="Text 4">
            <a:extLst>
              <a:ext uri="{FF2B5EF4-FFF2-40B4-BE49-F238E27FC236}">
                <a16:creationId xmlns:a16="http://schemas.microsoft.com/office/drawing/2014/main" id="{690C38F8-4DC6-D62D-67B7-FD4524A426B6}"/>
              </a:ext>
            </a:extLst>
          </p:cNvPr>
          <p:cNvSpPr/>
          <p:nvPr/>
        </p:nvSpPr>
        <p:spPr>
          <a:xfrm>
            <a:off x="14116050" y="7448119"/>
            <a:ext cx="3771900" cy="476250"/>
          </a:xfrm>
          <a:prstGeom prst="rect">
            <a:avLst/>
          </a:prstGeom>
          <a:noFill/>
          <a:ln/>
        </p:spPr>
        <p:txBody>
          <a:bodyPr wrap="square" lIns="0" tIns="0" rIns="0" bIns="0" rtlCol="0" anchor="t"/>
          <a:lstStyle/>
          <a:p>
            <a:pPr marL="0" indent="0" algn="ctr">
              <a:lnSpc>
                <a:spcPts val="2175"/>
              </a:lnSpc>
              <a:buNone/>
            </a:pPr>
            <a:r>
              <a:rPr lang="en-US" sz="1800" b="1" dirty="0">
                <a:solidFill>
                  <a:srgbClr val="000000"/>
                </a:solidFill>
                <a:latin typeface="Montserrat" pitchFamily="2" charset="0"/>
                <a:ea typeface="Mazzard H Semi Bold" pitchFamily="34" charset="-122"/>
                <a:cs typeface="Mazzard H Semi Bold" pitchFamily="34" charset="-120"/>
              </a:rPr>
              <a:t>Lobbying &amp; GR</a:t>
            </a:r>
            <a:endParaRPr lang="en-US" sz="1800" b="1" dirty="0"/>
          </a:p>
        </p:txBody>
      </p:sp>
      <p:pic>
        <p:nvPicPr>
          <p:cNvPr id="45" name="Графіка 44" descr="Bank with solid fill">
            <a:extLst>
              <a:ext uri="{FF2B5EF4-FFF2-40B4-BE49-F238E27FC236}">
                <a16:creationId xmlns:a16="http://schemas.microsoft.com/office/drawing/2014/main" id="{A9C6890F-A250-C44E-8FB9-9A8BD93E97A4}"/>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15611474" y="6047941"/>
            <a:ext cx="914400" cy="9144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roup 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14739408" y="6579658"/>
            <a:ext cx="3781425" cy="3781425"/>
          </a:xfrm>
          <a:prstGeom prst="rect">
            <a:avLst/>
          </a:prstGeom>
        </p:spPr>
      </p:pic>
      <p:grpSp>
        <p:nvGrpSpPr>
          <p:cNvPr id="46" name="Групувати 45">
            <a:extLst>
              <a:ext uri="{FF2B5EF4-FFF2-40B4-BE49-F238E27FC236}">
                <a16:creationId xmlns:a16="http://schemas.microsoft.com/office/drawing/2014/main" id="{FE0E84D5-4E21-14AC-A024-1FAA40FA6E5D}"/>
              </a:ext>
            </a:extLst>
          </p:cNvPr>
          <p:cNvGrpSpPr/>
          <p:nvPr/>
        </p:nvGrpSpPr>
        <p:grpSpPr>
          <a:xfrm>
            <a:off x="1628775" y="1914525"/>
            <a:ext cx="1285875" cy="1285875"/>
            <a:chOff x="1628775" y="1914525"/>
            <a:chExt cx="1285875" cy="1285875"/>
          </a:xfrm>
        </p:grpSpPr>
        <p:pic>
          <p:nvPicPr>
            <p:cNvPr id="9" name="Ellipse 4"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628775" y="1914525"/>
              <a:ext cx="1285875" cy="1285875"/>
            </a:xfrm>
            <a:prstGeom prst="rect">
              <a:avLst/>
            </a:prstGeom>
          </p:spPr>
        </p:pic>
        <p:pic>
          <p:nvPicPr>
            <p:cNvPr id="17" name="Layer_1"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1943100" y="2152650"/>
              <a:ext cx="666750" cy="805514"/>
            </a:xfrm>
            <a:prstGeom prst="rect">
              <a:avLst/>
            </a:prstGeom>
          </p:spPr>
        </p:pic>
      </p:grpSp>
      <p:grpSp>
        <p:nvGrpSpPr>
          <p:cNvPr id="48" name="Групувати 47">
            <a:extLst>
              <a:ext uri="{FF2B5EF4-FFF2-40B4-BE49-F238E27FC236}">
                <a16:creationId xmlns:a16="http://schemas.microsoft.com/office/drawing/2014/main" id="{D88AE2CD-F654-4818-FDA3-55659BC49A87}"/>
              </a:ext>
            </a:extLst>
          </p:cNvPr>
          <p:cNvGrpSpPr/>
          <p:nvPr/>
        </p:nvGrpSpPr>
        <p:grpSpPr>
          <a:xfrm>
            <a:off x="6200775" y="1914525"/>
            <a:ext cx="1285875" cy="1285875"/>
            <a:chOff x="6200775" y="1914525"/>
            <a:chExt cx="1285875" cy="1285875"/>
          </a:xfrm>
        </p:grpSpPr>
        <p:pic>
          <p:nvPicPr>
            <p:cNvPr id="10" name="Ellipse 5"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6200775" y="1914525"/>
              <a:ext cx="1285875" cy="1285875"/>
            </a:xfrm>
            <a:prstGeom prst="rect">
              <a:avLst/>
            </a:prstGeom>
          </p:spPr>
        </p:pic>
        <p:pic>
          <p:nvPicPr>
            <p:cNvPr id="18" name="Layer_1" descr="preencoded.png"/>
            <p:cNvPicPr>
              <a:picLocks noChangeAspect="1"/>
            </p:cNvPicPr>
            <p:nvPr/>
          </p:nvPicPr>
          <p:blipFill>
            <a:blip>
              <a:extLst>
                <a:ext uri="{96DAC541-7B7A-43D3-8B79-37D633B846F1}">
                  <asvg:svgBlip xmlns:asvg="http://schemas.microsoft.com/office/drawing/2016/SVG/main" r:embed="rId6"/>
                </a:ext>
              </a:extLst>
            </a:blip>
            <a:srcRect/>
            <a:stretch/>
          </p:blipFill>
          <p:spPr>
            <a:xfrm>
              <a:off x="6467475" y="2286000"/>
              <a:ext cx="762000" cy="555343"/>
            </a:xfrm>
            <a:prstGeom prst="rect">
              <a:avLst/>
            </a:prstGeom>
          </p:spPr>
        </p:pic>
      </p:grpSp>
      <p:grpSp>
        <p:nvGrpSpPr>
          <p:cNvPr id="51" name="Групувати 50">
            <a:extLst>
              <a:ext uri="{FF2B5EF4-FFF2-40B4-BE49-F238E27FC236}">
                <a16:creationId xmlns:a16="http://schemas.microsoft.com/office/drawing/2014/main" id="{1A5B24CB-EE2F-9F02-2EE2-105FF532C613}"/>
              </a:ext>
            </a:extLst>
          </p:cNvPr>
          <p:cNvGrpSpPr/>
          <p:nvPr/>
        </p:nvGrpSpPr>
        <p:grpSpPr>
          <a:xfrm>
            <a:off x="10772775" y="1914525"/>
            <a:ext cx="1285875" cy="1285875"/>
            <a:chOff x="10772775" y="1914525"/>
            <a:chExt cx="1285875" cy="1285875"/>
          </a:xfrm>
        </p:grpSpPr>
        <p:pic>
          <p:nvPicPr>
            <p:cNvPr id="11" name="Ellipse 6"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0772775" y="1914525"/>
              <a:ext cx="1285875" cy="1285875"/>
            </a:xfrm>
            <a:prstGeom prst="rect">
              <a:avLst/>
            </a:prstGeom>
          </p:spPr>
        </p:pic>
        <p:pic>
          <p:nvPicPr>
            <p:cNvPr id="19" name="Layer_1" descr="preencoded.png"/>
            <p:cNvPicPr>
              <a:picLocks noChangeAspect="1"/>
            </p:cNvPicPr>
            <p:nvPr/>
          </p:nvPicPr>
          <p:blipFill>
            <a:blip>
              <a:extLst>
                <a:ext uri="{96DAC541-7B7A-43D3-8B79-37D633B846F1}">
                  <asvg:svgBlip xmlns:asvg="http://schemas.microsoft.com/office/drawing/2016/SVG/main" r:embed="rId7"/>
                </a:ext>
              </a:extLst>
            </a:blip>
            <a:srcRect/>
            <a:stretch/>
          </p:blipFill>
          <p:spPr>
            <a:xfrm>
              <a:off x="11134725" y="2171700"/>
              <a:ext cx="571500" cy="767452"/>
            </a:xfrm>
            <a:prstGeom prst="rect">
              <a:avLst/>
            </a:prstGeom>
          </p:spPr>
        </p:pic>
      </p:grpSp>
      <p:grpSp>
        <p:nvGrpSpPr>
          <p:cNvPr id="52" name="Групувати 51">
            <a:extLst>
              <a:ext uri="{FF2B5EF4-FFF2-40B4-BE49-F238E27FC236}">
                <a16:creationId xmlns:a16="http://schemas.microsoft.com/office/drawing/2014/main" id="{CFFEF524-DFD0-1A96-E4E2-2D19AC123E6E}"/>
              </a:ext>
            </a:extLst>
          </p:cNvPr>
          <p:cNvGrpSpPr/>
          <p:nvPr/>
        </p:nvGrpSpPr>
        <p:grpSpPr>
          <a:xfrm>
            <a:off x="15344775" y="1914525"/>
            <a:ext cx="1285875" cy="1285875"/>
            <a:chOff x="15344775" y="1914525"/>
            <a:chExt cx="1285875" cy="1285875"/>
          </a:xfrm>
        </p:grpSpPr>
        <p:pic>
          <p:nvPicPr>
            <p:cNvPr id="12" name="Ellipse 7"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5344775" y="1914525"/>
              <a:ext cx="1285875" cy="1285875"/>
            </a:xfrm>
            <a:prstGeom prst="rect">
              <a:avLst/>
            </a:prstGeom>
          </p:spPr>
        </p:pic>
        <p:pic>
          <p:nvPicPr>
            <p:cNvPr id="20" name="Layer_1" descr="preencoded.png"/>
            <p:cNvPicPr>
              <a:picLocks noChangeAspect="1"/>
            </p:cNvPicPr>
            <p:nvPr/>
          </p:nvPicPr>
          <p:blipFill>
            <a:blip>
              <a:extLst>
                <a:ext uri="{96DAC541-7B7A-43D3-8B79-37D633B846F1}">
                  <asvg:svgBlip xmlns:asvg="http://schemas.microsoft.com/office/drawing/2016/SVG/main" r:embed="rId8"/>
                </a:ext>
              </a:extLst>
            </a:blip>
            <a:srcRect/>
            <a:stretch/>
          </p:blipFill>
          <p:spPr>
            <a:xfrm>
              <a:off x="15554325" y="2257425"/>
              <a:ext cx="876300" cy="600075"/>
            </a:xfrm>
            <a:prstGeom prst="rect">
              <a:avLst/>
            </a:prstGeom>
          </p:spPr>
        </p:pic>
      </p:grpSp>
      <p:grpSp>
        <p:nvGrpSpPr>
          <p:cNvPr id="53" name="Групувати 52">
            <a:extLst>
              <a:ext uri="{FF2B5EF4-FFF2-40B4-BE49-F238E27FC236}">
                <a16:creationId xmlns:a16="http://schemas.microsoft.com/office/drawing/2014/main" id="{6FD70357-CA06-0111-1639-274D72F9AAF4}"/>
              </a:ext>
            </a:extLst>
          </p:cNvPr>
          <p:cNvGrpSpPr/>
          <p:nvPr/>
        </p:nvGrpSpPr>
        <p:grpSpPr>
          <a:xfrm>
            <a:off x="1628775" y="4533900"/>
            <a:ext cx="1285875" cy="1285875"/>
            <a:chOff x="1628775" y="4533900"/>
            <a:chExt cx="1285875" cy="1285875"/>
          </a:xfrm>
        </p:grpSpPr>
        <p:pic>
          <p:nvPicPr>
            <p:cNvPr id="13" name="Ellipse 8"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628775" y="4533900"/>
              <a:ext cx="1285875" cy="1285875"/>
            </a:xfrm>
            <a:prstGeom prst="rect">
              <a:avLst/>
            </a:prstGeom>
          </p:spPr>
        </p:pic>
        <p:pic>
          <p:nvPicPr>
            <p:cNvPr id="21" name="Layer_1" descr="preencoded.png"/>
            <p:cNvPicPr>
              <a:picLocks noChangeAspect="1"/>
            </p:cNvPicPr>
            <p:nvPr/>
          </p:nvPicPr>
          <p:blipFill>
            <a:blip>
              <a:extLst>
                <a:ext uri="{96DAC541-7B7A-43D3-8B79-37D633B846F1}">
                  <asvg:svgBlip xmlns:asvg="http://schemas.microsoft.com/office/drawing/2016/SVG/main" r:embed="rId9"/>
                </a:ext>
              </a:extLst>
            </a:blip>
            <a:srcRect/>
            <a:stretch/>
          </p:blipFill>
          <p:spPr>
            <a:xfrm>
              <a:off x="1895475" y="4810125"/>
              <a:ext cx="762000" cy="730821"/>
            </a:xfrm>
            <a:prstGeom prst="rect">
              <a:avLst/>
            </a:prstGeom>
          </p:spPr>
        </p:pic>
      </p:grpSp>
      <p:grpSp>
        <p:nvGrpSpPr>
          <p:cNvPr id="54" name="Групувати 53">
            <a:extLst>
              <a:ext uri="{FF2B5EF4-FFF2-40B4-BE49-F238E27FC236}">
                <a16:creationId xmlns:a16="http://schemas.microsoft.com/office/drawing/2014/main" id="{8C8D3E05-C251-B495-E56F-0A8289B1AA88}"/>
              </a:ext>
            </a:extLst>
          </p:cNvPr>
          <p:cNvGrpSpPr/>
          <p:nvPr/>
        </p:nvGrpSpPr>
        <p:grpSpPr>
          <a:xfrm>
            <a:off x="6200775" y="4533900"/>
            <a:ext cx="1285875" cy="1285875"/>
            <a:chOff x="6200775" y="4533900"/>
            <a:chExt cx="1285875" cy="1285875"/>
          </a:xfrm>
        </p:grpSpPr>
        <p:pic>
          <p:nvPicPr>
            <p:cNvPr id="14" name="Ellipse 9"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6200775" y="4533900"/>
              <a:ext cx="1285875" cy="1285875"/>
            </a:xfrm>
            <a:prstGeom prst="rect">
              <a:avLst/>
            </a:prstGeom>
          </p:spPr>
        </p:pic>
        <p:pic>
          <p:nvPicPr>
            <p:cNvPr id="22" name="Layer_1" descr="preencoded.png"/>
            <p:cNvPicPr>
              <a:picLocks noChangeAspect="1"/>
            </p:cNvPicPr>
            <p:nvPr/>
          </p:nvPicPr>
          <p:blipFill>
            <a:blip>
              <a:extLst>
                <a:ext uri="{96DAC541-7B7A-43D3-8B79-37D633B846F1}">
                  <asvg:svgBlip xmlns:asvg="http://schemas.microsoft.com/office/drawing/2016/SVG/main" r:embed="rId10"/>
                </a:ext>
              </a:extLst>
            </a:blip>
            <a:srcRect/>
            <a:stretch/>
          </p:blipFill>
          <p:spPr>
            <a:xfrm>
              <a:off x="6477000" y="4857750"/>
              <a:ext cx="762000" cy="652751"/>
            </a:xfrm>
            <a:prstGeom prst="rect">
              <a:avLst/>
            </a:prstGeom>
          </p:spPr>
        </p:pic>
      </p:grpSp>
      <p:grpSp>
        <p:nvGrpSpPr>
          <p:cNvPr id="55" name="Групувати 54">
            <a:extLst>
              <a:ext uri="{FF2B5EF4-FFF2-40B4-BE49-F238E27FC236}">
                <a16:creationId xmlns:a16="http://schemas.microsoft.com/office/drawing/2014/main" id="{E05DA465-E2FD-3A8B-5622-467A673320BE}"/>
              </a:ext>
            </a:extLst>
          </p:cNvPr>
          <p:cNvGrpSpPr/>
          <p:nvPr/>
        </p:nvGrpSpPr>
        <p:grpSpPr>
          <a:xfrm>
            <a:off x="10772775" y="4533900"/>
            <a:ext cx="1285875" cy="1285875"/>
            <a:chOff x="10772775" y="4533900"/>
            <a:chExt cx="1285875" cy="1285875"/>
          </a:xfrm>
        </p:grpSpPr>
        <p:pic>
          <p:nvPicPr>
            <p:cNvPr id="15" name="Ellipse 10"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0772775" y="4533900"/>
              <a:ext cx="1285875" cy="1285875"/>
            </a:xfrm>
            <a:prstGeom prst="rect">
              <a:avLst/>
            </a:prstGeom>
          </p:spPr>
        </p:pic>
        <p:pic>
          <p:nvPicPr>
            <p:cNvPr id="23" name="Layer_1" descr="preencoded.png"/>
            <p:cNvPicPr>
              <a:picLocks noChangeAspect="1"/>
            </p:cNvPicPr>
            <p:nvPr/>
          </p:nvPicPr>
          <p:blipFill>
            <a:blip>
              <a:extLst>
                <a:ext uri="{96DAC541-7B7A-43D3-8B79-37D633B846F1}">
                  <asvg:svgBlip xmlns:asvg="http://schemas.microsoft.com/office/drawing/2016/SVG/main" r:embed="rId11"/>
                </a:ext>
              </a:extLst>
            </a:blip>
            <a:srcRect/>
            <a:stretch/>
          </p:blipFill>
          <p:spPr>
            <a:xfrm>
              <a:off x="11039475" y="4800600"/>
              <a:ext cx="762000" cy="751676"/>
            </a:xfrm>
            <a:prstGeom prst="rect">
              <a:avLst/>
            </a:prstGeom>
          </p:spPr>
        </p:pic>
      </p:grpSp>
      <p:grpSp>
        <p:nvGrpSpPr>
          <p:cNvPr id="56" name="Групувати 55">
            <a:extLst>
              <a:ext uri="{FF2B5EF4-FFF2-40B4-BE49-F238E27FC236}">
                <a16:creationId xmlns:a16="http://schemas.microsoft.com/office/drawing/2014/main" id="{434E2D7B-6930-796C-C07A-92F58FE3C766}"/>
              </a:ext>
            </a:extLst>
          </p:cNvPr>
          <p:cNvGrpSpPr/>
          <p:nvPr/>
        </p:nvGrpSpPr>
        <p:grpSpPr>
          <a:xfrm>
            <a:off x="15344775" y="4533900"/>
            <a:ext cx="1285875" cy="1285875"/>
            <a:chOff x="15344775" y="4533900"/>
            <a:chExt cx="1285875" cy="1285875"/>
          </a:xfrm>
        </p:grpSpPr>
        <p:pic>
          <p:nvPicPr>
            <p:cNvPr id="16" name="Ellipse 1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5344775" y="4533900"/>
              <a:ext cx="1285875" cy="1285875"/>
            </a:xfrm>
            <a:prstGeom prst="rect">
              <a:avLst/>
            </a:prstGeom>
          </p:spPr>
        </p:pic>
        <p:pic>
          <p:nvPicPr>
            <p:cNvPr id="24" name="Layer_1" descr="preencoded.png"/>
            <p:cNvPicPr>
              <a:picLocks noChangeAspect="1"/>
            </p:cNvPicPr>
            <p:nvPr/>
          </p:nvPicPr>
          <p:blipFill>
            <a:blip>
              <a:extLst>
                <a:ext uri="{96DAC541-7B7A-43D3-8B79-37D633B846F1}">
                  <asvg:svgBlip xmlns:asvg="http://schemas.microsoft.com/office/drawing/2016/SVG/main" r:embed="rId12"/>
                </a:ext>
              </a:extLst>
            </a:blip>
            <a:srcRect/>
            <a:stretch/>
          </p:blipFill>
          <p:spPr>
            <a:xfrm>
              <a:off x="15611475" y="4772025"/>
              <a:ext cx="762000" cy="800202"/>
            </a:xfrm>
            <a:prstGeom prst="rect">
              <a:avLst/>
            </a:prstGeom>
          </p:spPr>
        </p:pic>
      </p:grpSp>
      <p:grpSp>
        <p:nvGrpSpPr>
          <p:cNvPr id="58" name="Групувати 57">
            <a:extLst>
              <a:ext uri="{FF2B5EF4-FFF2-40B4-BE49-F238E27FC236}">
                <a16:creationId xmlns:a16="http://schemas.microsoft.com/office/drawing/2014/main" id="{916924B4-B200-11A3-B157-8D89D833DB95}"/>
              </a:ext>
            </a:extLst>
          </p:cNvPr>
          <p:cNvGrpSpPr/>
          <p:nvPr/>
        </p:nvGrpSpPr>
        <p:grpSpPr>
          <a:xfrm>
            <a:off x="6200775" y="7153275"/>
            <a:ext cx="1285875" cy="1285875"/>
            <a:chOff x="6200775" y="7153275"/>
            <a:chExt cx="1285875" cy="1285875"/>
          </a:xfrm>
        </p:grpSpPr>
        <p:pic>
          <p:nvPicPr>
            <p:cNvPr id="7" name="Ellipse 12"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6200775" y="7153275"/>
              <a:ext cx="1285875" cy="1285875"/>
            </a:xfrm>
            <a:prstGeom prst="rect">
              <a:avLst/>
            </a:prstGeom>
          </p:spPr>
        </p:pic>
        <p:pic>
          <p:nvPicPr>
            <p:cNvPr id="25" name="Layer_1" descr="preencoded.png"/>
            <p:cNvPicPr>
              <a:picLocks noChangeAspect="1"/>
            </p:cNvPicPr>
            <p:nvPr/>
          </p:nvPicPr>
          <p:blipFill>
            <a:blip>
              <a:extLst>
                <a:ext uri="{96DAC541-7B7A-43D3-8B79-37D633B846F1}">
                  <asvg:svgBlip xmlns:asvg="http://schemas.microsoft.com/office/drawing/2016/SVG/main" r:embed="rId13"/>
                </a:ext>
              </a:extLst>
            </a:blip>
            <a:srcRect/>
            <a:stretch/>
          </p:blipFill>
          <p:spPr>
            <a:xfrm>
              <a:off x="6515100" y="7496175"/>
              <a:ext cx="666750" cy="607237"/>
            </a:xfrm>
            <a:prstGeom prst="rect">
              <a:avLst/>
            </a:prstGeom>
          </p:spPr>
        </p:pic>
      </p:grpSp>
      <p:grpSp>
        <p:nvGrpSpPr>
          <p:cNvPr id="59" name="Групувати 58">
            <a:extLst>
              <a:ext uri="{FF2B5EF4-FFF2-40B4-BE49-F238E27FC236}">
                <a16:creationId xmlns:a16="http://schemas.microsoft.com/office/drawing/2014/main" id="{7F5BD253-EFA6-DDEF-C08A-EBAA47A505EC}"/>
              </a:ext>
            </a:extLst>
          </p:cNvPr>
          <p:cNvGrpSpPr/>
          <p:nvPr/>
        </p:nvGrpSpPr>
        <p:grpSpPr>
          <a:xfrm>
            <a:off x="10772775" y="7153275"/>
            <a:ext cx="1285875" cy="1285875"/>
            <a:chOff x="10772775" y="7153275"/>
            <a:chExt cx="1285875" cy="1285875"/>
          </a:xfrm>
        </p:grpSpPr>
        <p:pic>
          <p:nvPicPr>
            <p:cNvPr id="8" name="Ellipse 13"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0772775" y="7153275"/>
              <a:ext cx="1285875" cy="1285875"/>
            </a:xfrm>
            <a:prstGeom prst="rect">
              <a:avLst/>
            </a:prstGeom>
          </p:spPr>
        </p:pic>
        <p:pic>
          <p:nvPicPr>
            <p:cNvPr id="26" name="Layer_1" descr="preencoded.png"/>
            <p:cNvPicPr>
              <a:picLocks noChangeAspect="1"/>
            </p:cNvPicPr>
            <p:nvPr/>
          </p:nvPicPr>
          <p:blipFill>
            <a:blip>
              <a:extLst>
                <a:ext uri="{96DAC541-7B7A-43D3-8B79-37D633B846F1}">
                  <asvg:svgBlip xmlns:asvg="http://schemas.microsoft.com/office/drawing/2016/SVG/main" r:embed="rId14"/>
                </a:ext>
              </a:extLst>
            </a:blip>
            <a:srcRect/>
            <a:stretch/>
          </p:blipFill>
          <p:spPr>
            <a:xfrm>
              <a:off x="11049000" y="7439025"/>
              <a:ext cx="762000" cy="728648"/>
            </a:xfrm>
            <a:prstGeom prst="rect">
              <a:avLst/>
            </a:prstGeom>
          </p:spPr>
        </p:pic>
      </p:grpSp>
      <p:grpSp>
        <p:nvGrpSpPr>
          <p:cNvPr id="45" name="Групувати 44">
            <a:extLst>
              <a:ext uri="{FF2B5EF4-FFF2-40B4-BE49-F238E27FC236}">
                <a16:creationId xmlns:a16="http://schemas.microsoft.com/office/drawing/2014/main" id="{7F3BCDFF-F163-BFF4-18F0-F2FF430FEA2D}"/>
              </a:ext>
            </a:extLst>
          </p:cNvPr>
          <p:cNvGrpSpPr/>
          <p:nvPr/>
        </p:nvGrpSpPr>
        <p:grpSpPr>
          <a:xfrm>
            <a:off x="0" y="-100446"/>
            <a:ext cx="18288000" cy="1228725"/>
            <a:chOff x="0" y="-100446"/>
            <a:chExt cx="18288000" cy="1228725"/>
          </a:xfrm>
        </p:grpSpPr>
        <p:pic>
          <p:nvPicPr>
            <p:cNvPr id="3" name="Frame 1" descr="preencoded.png"/>
            <p:cNvPicPr>
              <a:picLocks noChangeAspect="1"/>
            </p:cNvPicPr>
            <p:nvPr/>
          </p:nvPicPr>
          <p:blipFill>
            <a:blip>
              <a:extLst>
                <a:ext uri="{96DAC541-7B7A-43D3-8B79-37D633B846F1}">
                  <asvg:svgBlip xmlns:asvg="http://schemas.microsoft.com/office/drawing/2016/SVG/main" r:embed="rId15"/>
                </a:ext>
              </a:extLst>
            </a:blip>
            <a:srcRect/>
            <a:stretch/>
          </p:blipFill>
          <p:spPr>
            <a:xfrm>
              <a:off x="14906625" y="0"/>
              <a:ext cx="3381375" cy="1038225"/>
            </a:xfrm>
            <a:prstGeom prst="rect">
              <a:avLst/>
            </a:prstGeom>
          </p:spPr>
        </p:pic>
        <p:pic>
          <p:nvPicPr>
            <p:cNvPr id="4" name="Rectangle 11" descr="preencoded.png"/>
            <p:cNvPicPr>
              <a:picLocks noChangeAspect="1"/>
            </p:cNvPicPr>
            <p:nvPr/>
          </p:nvPicPr>
          <p:blipFill>
            <a:blip>
              <a:extLst>
                <a:ext uri="{96DAC541-7B7A-43D3-8B79-37D633B846F1}">
                  <asvg:svgBlip xmlns:asvg="http://schemas.microsoft.com/office/drawing/2016/SVG/main" r:embed="rId16"/>
                </a:ext>
              </a:extLst>
            </a:blip>
            <a:srcRect/>
            <a:stretch/>
          </p:blipFill>
          <p:spPr>
            <a:xfrm>
              <a:off x="0" y="0"/>
              <a:ext cx="14906625" cy="1038225"/>
            </a:xfrm>
            <a:prstGeom prst="rect">
              <a:avLst/>
            </a:prstGeom>
          </p:spPr>
        </p:pic>
        <p:pic>
          <p:nvPicPr>
            <p:cNvPr id="5" name="Vector 2" descr="preencoded.png"/>
            <p:cNvPicPr>
              <a:picLocks noChangeAspect="1"/>
            </p:cNvPicPr>
            <p:nvPr/>
          </p:nvPicPr>
          <p:blipFill>
            <a:blip>
              <a:extLst>
                <a:ext uri="{96DAC541-7B7A-43D3-8B79-37D633B846F1}">
                  <asvg:svgBlip xmlns:asvg="http://schemas.microsoft.com/office/drawing/2016/SVG/main" r:embed="rId17"/>
                </a:ext>
              </a:extLst>
            </a:blip>
            <a:srcRect/>
            <a:stretch/>
          </p:blipFill>
          <p:spPr>
            <a:xfrm>
              <a:off x="11277600" y="0"/>
              <a:ext cx="3514725" cy="1038225"/>
            </a:xfrm>
            <a:prstGeom prst="rect">
              <a:avLst/>
            </a:prstGeom>
          </p:spPr>
        </p:pic>
        <p:pic>
          <p:nvPicPr>
            <p:cNvPr id="6" name="Vector 1" descr="preencoded.png"/>
            <p:cNvPicPr>
              <a:picLocks noChangeAspect="1"/>
            </p:cNvPicPr>
            <p:nvPr/>
          </p:nvPicPr>
          <p:blipFill>
            <a:blip r:embed="rId18"/>
            <a:srcRect/>
            <a:stretch/>
          </p:blipFill>
          <p:spPr>
            <a:xfrm>
              <a:off x="11391900" y="0"/>
              <a:ext cx="3514725" cy="1038225"/>
            </a:xfrm>
            <a:prstGeom prst="rect">
              <a:avLst/>
            </a:prstGeom>
          </p:spPr>
        </p:pic>
        <p:sp>
          <p:nvSpPr>
            <p:cNvPr id="27" name="default_name"/>
            <p:cNvSpPr/>
            <p:nvPr/>
          </p:nvSpPr>
          <p:spPr>
            <a:xfrm>
              <a:off x="751609" y="-100446"/>
              <a:ext cx="3717198" cy="1228725"/>
            </a:xfrm>
            <a:prstGeom prst="rect">
              <a:avLst/>
            </a:prstGeom>
            <a:noFill/>
            <a:ln/>
          </p:spPr>
          <p:txBody>
            <a:bodyPr wrap="square" lIns="0" tIns="0" rIns="0" bIns="0" rtlCol="0" anchor="ctr"/>
            <a:lstStyle/>
            <a:p>
              <a:pPr marL="0" marR="0" lvl="0" indent="0" algn="l" defTabSz="914400" rtl="0" eaLnBrk="1" fontAlgn="auto" latinLnBrk="0" hangingPunct="1">
                <a:lnSpc>
                  <a:spcPts val="5775"/>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Montserrat"/>
                  <a:ea typeface="Mazzard H Semi Bold"/>
                  <a:cs typeface="+mn-cs"/>
                </a:rPr>
                <a:t>Industries</a:t>
              </a:r>
            </a:p>
          </p:txBody>
        </p:sp>
      </p:grpSp>
      <p:sp>
        <p:nvSpPr>
          <p:cNvPr id="28" name="Text 1"/>
          <p:cNvSpPr/>
          <p:nvPr/>
        </p:nvSpPr>
        <p:spPr>
          <a:xfrm>
            <a:off x="4972050" y="8810625"/>
            <a:ext cx="3771900" cy="161925"/>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azzard H Semi Bold"/>
                <a:cs typeface="+mn-cs"/>
              </a:rPr>
              <a:t>Financial sector</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p:txBody>
      </p:sp>
      <p:sp>
        <p:nvSpPr>
          <p:cNvPr id="29" name="Text 2"/>
          <p:cNvSpPr/>
          <p:nvPr/>
        </p:nvSpPr>
        <p:spPr>
          <a:xfrm>
            <a:off x="9525000" y="8734425"/>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azzard H Semi Bold"/>
                <a:cs typeface="+mn-lt"/>
              </a:rPr>
              <a:t>Environmental and Sustainable Development</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0" name="Text 3"/>
          <p:cNvSpPr/>
          <p:nvPr/>
        </p:nvSpPr>
        <p:spPr>
          <a:xfrm>
            <a:off x="400050" y="3571875"/>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n-lt"/>
                <a:cs typeface="+mn-lt"/>
              </a:rPr>
              <a:t>Agroindustrial Sector</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ts val="2175"/>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a:ea typeface="Mazzard H Semi Bold"/>
              <a:cs typeface="+mn-cs"/>
            </a:endParaRPr>
          </a:p>
        </p:txBody>
      </p:sp>
      <p:sp>
        <p:nvSpPr>
          <p:cNvPr id="31" name="Text 4"/>
          <p:cNvSpPr/>
          <p:nvPr/>
        </p:nvSpPr>
        <p:spPr>
          <a:xfrm>
            <a:off x="4972050" y="3571875"/>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n-lt"/>
                <a:cs typeface="+mn-lt"/>
              </a:rPr>
              <a:t>Automotive</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ts val="2175"/>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a:ea typeface="Mazzard H Semi Bold"/>
              <a:cs typeface="+mn-cs"/>
            </a:endParaRPr>
          </a:p>
        </p:txBody>
      </p:sp>
      <p:sp>
        <p:nvSpPr>
          <p:cNvPr id="32" name="Text 5"/>
          <p:cNvSpPr/>
          <p:nvPr/>
        </p:nvSpPr>
        <p:spPr>
          <a:xfrm>
            <a:off x="400050" y="6191250"/>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a:ea typeface="+mn-lt"/>
                <a:cs typeface="+mn-lt"/>
              </a:rPr>
              <a:t>Life Sciences &amp; Healthcare</a:t>
            </a:r>
            <a:endParaRPr kumimoji="0" lang="uk-UA" sz="1800" b="1"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ts val="2175"/>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a:ea typeface="Mazzard H Semi Bold"/>
              <a:cs typeface="+mn-cs"/>
            </a:endParaRPr>
          </a:p>
        </p:txBody>
      </p:sp>
      <p:sp>
        <p:nvSpPr>
          <p:cNvPr id="33" name="Text 6"/>
          <p:cNvSpPr/>
          <p:nvPr/>
        </p:nvSpPr>
        <p:spPr>
          <a:xfrm>
            <a:off x="9544050" y="3571875"/>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a:ea typeface="Mazzard H Semi Bold"/>
                <a:cs typeface="+mn-cs"/>
              </a:rPr>
              <a:t>Energy &amp; Natural Resources</a:t>
            </a:r>
          </a:p>
        </p:txBody>
      </p:sp>
      <p:sp>
        <p:nvSpPr>
          <p:cNvPr id="34" name="Text 7"/>
          <p:cNvSpPr/>
          <p:nvPr/>
        </p:nvSpPr>
        <p:spPr>
          <a:xfrm>
            <a:off x="14116050" y="3571875"/>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n-lt"/>
                <a:cs typeface="+mn-lt"/>
              </a:rPr>
              <a:t>Transport &amp; Infrastructure</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a:p>
            <a:pPr marL="0" marR="0" lvl="0" indent="0" algn="ctr" defTabSz="914400" rtl="0" eaLnBrk="1" fontAlgn="auto" latinLnBrk="0" hangingPunct="1">
              <a:lnSpc>
                <a:spcPts val="2175"/>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a:ea typeface="Mazzard H Semi Bold"/>
              <a:cs typeface="+mn-cs"/>
            </a:endParaRPr>
          </a:p>
        </p:txBody>
      </p:sp>
      <p:sp>
        <p:nvSpPr>
          <p:cNvPr id="35" name="Text 8"/>
          <p:cNvSpPr/>
          <p:nvPr/>
        </p:nvSpPr>
        <p:spPr>
          <a:xfrm>
            <a:off x="4972050" y="6191250"/>
            <a:ext cx="3771900" cy="161925"/>
          </a:xfrm>
          <a:prstGeom prst="rect">
            <a:avLst/>
          </a:prstGeom>
          <a:noFill/>
          <a:ln/>
        </p:spPr>
        <p:txBody>
          <a:bodyPr wrap="square" lIns="0" tIns="0" rIns="0" bIns="0" rtlCol="0" anchor="ctr"/>
          <a:lstStyle/>
          <a:p>
            <a:pPr marL="0" marR="0" lvl="0" indent="0" algn="ctr" defTabSz="9144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azzard H Semi Bold"/>
                <a:cs typeface="Mazzard H Semi Bold" pitchFamily="34" charset="-120"/>
              </a:rPr>
              <a:t>IT &amp; ТМТ </a:t>
            </a:r>
            <a:endParaRPr kumimoji="0" lang="en-US" sz="1800" b="1" i="0" u="none" strike="noStrike" kern="1200" cap="none" spc="0" normalizeH="0" baseline="0" noProof="0">
              <a:ln>
                <a:noFill/>
              </a:ln>
              <a:solidFill>
                <a:prstClr val="black"/>
              </a:solidFill>
              <a:effectLst/>
              <a:uLnTx/>
              <a:uFillTx/>
              <a:latin typeface="Montserrat"/>
              <a:ea typeface="Calibri"/>
              <a:cs typeface="Calibri"/>
            </a:endParaRPr>
          </a:p>
        </p:txBody>
      </p:sp>
      <p:sp>
        <p:nvSpPr>
          <p:cNvPr id="36" name="Text 9"/>
          <p:cNvSpPr/>
          <p:nvPr/>
        </p:nvSpPr>
        <p:spPr>
          <a:xfrm>
            <a:off x="9544050" y="6191250"/>
            <a:ext cx="3771900" cy="161925"/>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n-lt"/>
                <a:cs typeface="+mn-lt"/>
              </a:rPr>
              <a:t>Food &amp; Beverage</a:t>
            </a:r>
            <a:endParaRPr kumimoji="0" lang="uk-UA" sz="1800" b="1" i="0" u="none" strike="noStrike" kern="1200" cap="none" spc="0" normalizeH="0" baseline="0" noProof="0">
              <a:ln>
                <a:noFill/>
              </a:ln>
              <a:solidFill>
                <a:srgbClr val="000000"/>
              </a:solidFill>
              <a:effectLst/>
              <a:uLnTx/>
              <a:uFillTx/>
              <a:latin typeface="Montserrat"/>
              <a:ea typeface="+mn-ea"/>
              <a:cs typeface="+mn-cs"/>
            </a:endParaRPr>
          </a:p>
        </p:txBody>
      </p:sp>
      <p:sp>
        <p:nvSpPr>
          <p:cNvPr id="37" name="default_name"/>
          <p:cNvSpPr/>
          <p:nvPr/>
        </p:nvSpPr>
        <p:spPr>
          <a:xfrm>
            <a:off x="14116050" y="6191250"/>
            <a:ext cx="3771900" cy="161925"/>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n-lt"/>
                <a:cs typeface="+mn-lt"/>
              </a:rPr>
              <a:t>Insurance</a:t>
            </a:r>
            <a:endParaRPr kumimoji="0" lang="uk-UA" sz="1800" b="1" i="0" u="none" strike="noStrike" kern="1200" cap="none" spc="0" normalizeH="0" baseline="0" noProof="0">
              <a:ln>
                <a:noFill/>
              </a:ln>
              <a:solidFill>
                <a:srgbClr val="000000"/>
              </a:solidFill>
              <a:effectLst/>
              <a:uLnTx/>
              <a:uFillTx/>
              <a:latin typeface="Montserrat"/>
              <a:ea typeface="+mn-ea"/>
              <a:cs typeface="+mn-cs"/>
            </a:endParaRPr>
          </a:p>
        </p:txBody>
      </p:sp>
      <p:sp>
        <p:nvSpPr>
          <p:cNvPr id="49" name="Text 3">
            <a:extLst>
              <a:ext uri="{FF2B5EF4-FFF2-40B4-BE49-F238E27FC236}">
                <a16:creationId xmlns:a16="http://schemas.microsoft.com/office/drawing/2014/main" id="{3B6BD561-6867-2CE1-78BD-7E060CB06092}"/>
              </a:ext>
            </a:extLst>
          </p:cNvPr>
          <p:cNvSpPr/>
          <p:nvPr/>
        </p:nvSpPr>
        <p:spPr>
          <a:xfrm>
            <a:off x="529634" y="8737969"/>
            <a:ext cx="3771900" cy="476250"/>
          </a:xfrm>
          <a:prstGeom prst="rect">
            <a:avLst/>
          </a:prstGeom>
          <a:noFill/>
          <a:ln/>
        </p:spPr>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ontserrat"/>
                <a:ea typeface="Mazzard H Semi Bold"/>
                <a:cs typeface="+mn-lt"/>
              </a:rPr>
              <a:t>Real Estate &amp; Construction</a:t>
            </a:r>
            <a:endParaRPr kumimoji="0" lang="uk-UA" sz="1800" b="0" i="0" u="none" strike="noStrike" kern="1200" cap="none" spc="0" normalizeH="0" baseline="0" noProof="0">
              <a:ln>
                <a:noFill/>
              </a:ln>
              <a:solidFill>
                <a:prstClr val="black"/>
              </a:solidFill>
              <a:effectLst/>
              <a:uLnTx/>
              <a:uFillTx/>
              <a:latin typeface="Montserrat"/>
              <a:ea typeface="+mn-ea"/>
              <a:cs typeface="+mn-cs"/>
            </a:endParaRPr>
          </a:p>
        </p:txBody>
      </p:sp>
      <p:sp>
        <p:nvSpPr>
          <p:cNvPr id="39" name="Text 1">
            <a:extLst>
              <a:ext uri="{FF2B5EF4-FFF2-40B4-BE49-F238E27FC236}">
                <a16:creationId xmlns:a16="http://schemas.microsoft.com/office/drawing/2014/main" id="{58F3E641-F8B4-7B75-A580-816301D5C995}"/>
              </a:ext>
            </a:extLst>
          </p:cNvPr>
          <p:cNvSpPr/>
          <p:nvPr/>
        </p:nvSpPr>
        <p:spPr>
          <a:xfrm>
            <a:off x="14116050" y="8810624"/>
            <a:ext cx="3771900" cy="161925"/>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a:ea typeface="+mn-ea"/>
                <a:cs typeface="+mn-cs"/>
              </a:rPr>
              <a:t>Defense Group</a:t>
            </a:r>
          </a:p>
        </p:txBody>
      </p:sp>
      <p:grpSp>
        <p:nvGrpSpPr>
          <p:cNvPr id="57" name="Групувати 56">
            <a:extLst>
              <a:ext uri="{FF2B5EF4-FFF2-40B4-BE49-F238E27FC236}">
                <a16:creationId xmlns:a16="http://schemas.microsoft.com/office/drawing/2014/main" id="{83948773-ABB1-A658-FE6C-CCFF6A0C94B0}"/>
              </a:ext>
            </a:extLst>
          </p:cNvPr>
          <p:cNvGrpSpPr/>
          <p:nvPr/>
        </p:nvGrpSpPr>
        <p:grpSpPr>
          <a:xfrm>
            <a:off x="1640897" y="7108247"/>
            <a:ext cx="1285875" cy="1285875"/>
            <a:chOff x="1640897" y="7108247"/>
            <a:chExt cx="1285875" cy="1285875"/>
          </a:xfrm>
        </p:grpSpPr>
        <p:pic>
          <p:nvPicPr>
            <p:cNvPr id="47" name="Layer_1" descr="preencoded.png">
              <a:extLst>
                <a:ext uri="{FF2B5EF4-FFF2-40B4-BE49-F238E27FC236}">
                  <a16:creationId xmlns:a16="http://schemas.microsoft.com/office/drawing/2014/main" id="{E2E70E29-AA5C-3669-E15F-E744AC02FE00}"/>
                </a:ext>
              </a:extLst>
            </p:cNvPr>
            <p:cNvPicPr>
              <a:picLocks noChangeAspect="1"/>
            </p:cNvPicPr>
            <p:nvPr/>
          </p:nvPicPr>
          <p:blipFill>
            <a:blip>
              <a:extLst>
                <a:ext uri="{96DAC541-7B7A-43D3-8B79-37D633B846F1}">
                  <asvg:svgBlip xmlns:asvg="http://schemas.microsoft.com/office/drawing/2016/SVG/main" r:embed="rId19"/>
                </a:ext>
              </a:extLst>
            </a:blip>
            <a:srcRect/>
            <a:stretch/>
          </p:blipFill>
          <p:spPr>
            <a:xfrm>
              <a:off x="2095500" y="7372350"/>
              <a:ext cx="666750" cy="683986"/>
            </a:xfrm>
            <a:prstGeom prst="rect">
              <a:avLst/>
            </a:prstGeom>
          </p:spPr>
        </p:pic>
        <p:pic>
          <p:nvPicPr>
            <p:cNvPr id="38" name="Ellipse 5" descr="preencoded.png">
              <a:extLst>
                <a:ext uri="{FF2B5EF4-FFF2-40B4-BE49-F238E27FC236}">
                  <a16:creationId xmlns:a16="http://schemas.microsoft.com/office/drawing/2014/main" id="{AC132D14-D433-95C0-7821-D889C6314E0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640897" y="7108247"/>
              <a:ext cx="1285875" cy="1285875"/>
            </a:xfrm>
            <a:prstGeom prst="rect">
              <a:avLst/>
            </a:prstGeom>
          </p:spPr>
        </p:pic>
        <p:pic>
          <p:nvPicPr>
            <p:cNvPr id="40" name="Layer_1">
              <a:extLst>
                <a:ext uri="{FF2B5EF4-FFF2-40B4-BE49-F238E27FC236}">
                  <a16:creationId xmlns:a16="http://schemas.microsoft.com/office/drawing/2014/main" id="{FFB36572-0E0C-F9AF-AC9E-D9133CE0485A}"/>
                </a:ext>
              </a:extLst>
            </p:cNvPr>
            <p:cNvPicPr>
              <a:picLocks noChangeAspect="1"/>
            </p:cNvPicPr>
            <p:nvPr/>
          </p:nvPicPr>
          <p:blipFill>
            <a:blip>
              <a:extLst>
                <a:ext uri="{96DAC541-7B7A-43D3-8B79-37D633B846F1}">
                  <asvg:svgBlip xmlns:asvg="http://schemas.microsoft.com/office/drawing/2016/SVG/main" r:embed="rId20"/>
                </a:ext>
              </a:extLst>
            </a:blip>
            <a:srcRect/>
            <a:stretch/>
          </p:blipFill>
          <p:spPr>
            <a:xfrm>
              <a:off x="1948308" y="7367622"/>
              <a:ext cx="666750" cy="683986"/>
            </a:xfrm>
            <a:prstGeom prst="rect">
              <a:avLst/>
            </a:prstGeom>
          </p:spPr>
        </p:pic>
      </p:grpSp>
      <p:grpSp>
        <p:nvGrpSpPr>
          <p:cNvPr id="41" name="Group 54">
            <a:extLst>
              <a:ext uri="{FF2B5EF4-FFF2-40B4-BE49-F238E27FC236}">
                <a16:creationId xmlns:a16="http://schemas.microsoft.com/office/drawing/2014/main" id="{123E2497-BBAD-74F5-BDBE-93E35B84F753}"/>
              </a:ext>
            </a:extLst>
          </p:cNvPr>
          <p:cNvGrpSpPr/>
          <p:nvPr/>
        </p:nvGrpSpPr>
        <p:grpSpPr>
          <a:xfrm>
            <a:off x="15350638" y="7103860"/>
            <a:ext cx="1285875" cy="1285875"/>
            <a:chOff x="15361221" y="7177944"/>
            <a:chExt cx="1285875" cy="1285875"/>
          </a:xfrm>
        </p:grpSpPr>
        <p:pic>
          <p:nvPicPr>
            <p:cNvPr id="42" name="Ellipse 13">
              <a:extLst>
                <a:ext uri="{FF2B5EF4-FFF2-40B4-BE49-F238E27FC236}">
                  <a16:creationId xmlns:a16="http://schemas.microsoft.com/office/drawing/2014/main" id="{4D42FD38-B9CA-4515-97E9-5B394A10B0A5}"/>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5361221" y="7177944"/>
              <a:ext cx="1285875" cy="1285875"/>
            </a:xfrm>
            <a:prstGeom prst="rect">
              <a:avLst/>
            </a:prstGeom>
          </p:spPr>
        </p:pic>
        <p:pic>
          <p:nvPicPr>
            <p:cNvPr id="43" name="Графіка 42">
              <a:extLst>
                <a:ext uri="{FF2B5EF4-FFF2-40B4-BE49-F238E27FC236}">
                  <a16:creationId xmlns:a16="http://schemas.microsoft.com/office/drawing/2014/main" id="{D19F2236-FDE9-4623-BD8F-B462A1B29EAE}"/>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15633120" y="7496537"/>
              <a:ext cx="782991" cy="671136"/>
            </a:xfrm>
            <a:prstGeom prst="rect">
              <a:avLst/>
            </a:prstGeom>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roup 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14739408" y="6579658"/>
            <a:ext cx="3781425" cy="3781425"/>
          </a:xfrm>
          <a:prstGeom prst="rect">
            <a:avLst/>
          </a:prstGeom>
        </p:spPr>
      </p:pic>
      <p:grpSp>
        <p:nvGrpSpPr>
          <p:cNvPr id="45" name="Групувати 44">
            <a:extLst>
              <a:ext uri="{FF2B5EF4-FFF2-40B4-BE49-F238E27FC236}">
                <a16:creationId xmlns:a16="http://schemas.microsoft.com/office/drawing/2014/main" id="{7F3BCDFF-F163-BFF4-18F0-F2FF430FEA2D}"/>
              </a:ext>
            </a:extLst>
          </p:cNvPr>
          <p:cNvGrpSpPr/>
          <p:nvPr/>
        </p:nvGrpSpPr>
        <p:grpSpPr>
          <a:xfrm>
            <a:off x="0" y="-100446"/>
            <a:ext cx="18288000" cy="1228725"/>
            <a:chOff x="0" y="-100446"/>
            <a:chExt cx="18288000" cy="1228725"/>
          </a:xfrm>
        </p:grpSpPr>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pic>
          <p:nvPicPr>
            <p:cNvPr id="4" name="Rectangle 11"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0" y="0"/>
              <a:ext cx="14906625" cy="1038225"/>
            </a:xfrm>
            <a:prstGeom prst="rect">
              <a:avLst/>
            </a:prstGeom>
          </p:spPr>
        </p:pic>
        <p:pic>
          <p:nvPicPr>
            <p:cNvPr id="5" name="Vector 2" descr="preencoded.png"/>
            <p:cNvPicPr>
              <a:picLocks noChangeAspect="1"/>
            </p:cNvPicPr>
            <p:nvPr/>
          </p:nvPicPr>
          <p:blipFill>
            <a:blip>
              <a:extLst>
                <a:ext uri="{96DAC541-7B7A-43D3-8B79-37D633B846F1}">
                  <asvg:svgBlip xmlns:asvg="http://schemas.microsoft.com/office/drawing/2016/SVG/main" r:embed="rId6"/>
                </a:ext>
              </a:extLst>
            </a:blip>
            <a:srcRect/>
            <a:stretch/>
          </p:blipFill>
          <p:spPr>
            <a:xfrm>
              <a:off x="11277600" y="0"/>
              <a:ext cx="3514725" cy="1038225"/>
            </a:xfrm>
            <a:prstGeom prst="rect">
              <a:avLst/>
            </a:prstGeom>
          </p:spPr>
        </p:pic>
        <p:pic>
          <p:nvPicPr>
            <p:cNvPr id="6" name="Vector 1" descr="preencoded.png"/>
            <p:cNvPicPr>
              <a:picLocks noChangeAspect="1"/>
            </p:cNvPicPr>
            <p:nvPr/>
          </p:nvPicPr>
          <p:blipFill>
            <a:blip r:embed="rId7"/>
            <a:srcRect/>
            <a:stretch/>
          </p:blipFill>
          <p:spPr>
            <a:xfrm>
              <a:off x="11391900" y="0"/>
              <a:ext cx="3514725" cy="1038225"/>
            </a:xfrm>
            <a:prstGeom prst="rect">
              <a:avLst/>
            </a:prstGeom>
          </p:spPr>
        </p:pic>
        <p:sp>
          <p:nvSpPr>
            <p:cNvPr id="27" name="default_name"/>
            <p:cNvSpPr/>
            <p:nvPr/>
          </p:nvSpPr>
          <p:spPr>
            <a:xfrm>
              <a:off x="751608" y="-100446"/>
              <a:ext cx="7992341" cy="1228725"/>
            </a:xfrm>
            <a:prstGeom prst="rect">
              <a:avLst/>
            </a:prstGeom>
            <a:noFill/>
            <a:ln/>
          </p:spPr>
          <p:txBody>
            <a:bodyPr wrap="square" lIns="0" tIns="0" rIns="0" bIns="0" rtlCol="0" anchor="ctr"/>
            <a:lstStyle/>
            <a:p>
              <a:pPr marL="0" marR="0" lvl="0" indent="0" algn="l" defTabSz="914400" rtl="0" eaLnBrk="1" fontAlgn="auto" latinLnBrk="0" hangingPunct="1">
                <a:lnSpc>
                  <a:spcPts val="5775"/>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Montserrat"/>
                  <a:ea typeface="Mazzard H Semi Bold"/>
                  <a:cs typeface="+mn-cs"/>
                </a:rPr>
                <a:t>Supporting business</a:t>
              </a:r>
            </a:p>
          </p:txBody>
        </p:sp>
      </p:grpSp>
      <p:pic>
        <p:nvPicPr>
          <p:cNvPr id="12" name="Рисунок 11" descr="Зображення, що містить текст, Шрифт, Графіка, логотип&#10;&#10;Вміст, створений ШІ, може бути неправильним.">
            <a:extLst>
              <a:ext uri="{FF2B5EF4-FFF2-40B4-BE49-F238E27FC236}">
                <a16:creationId xmlns:a16="http://schemas.microsoft.com/office/drawing/2014/main" id="{61D7CBA5-27BA-5652-1043-0F4E65F766BC}"/>
              </a:ext>
            </a:extLst>
          </p:cNvPr>
          <p:cNvPicPr>
            <a:picLocks noChangeAspect="1"/>
          </p:cNvPicPr>
          <p:nvPr/>
        </p:nvPicPr>
        <p:blipFill>
          <a:blip r:embed="rId8"/>
          <a:stretch>
            <a:fillRect/>
          </a:stretch>
        </p:blipFill>
        <p:spPr>
          <a:xfrm>
            <a:off x="1427663" y="1619994"/>
            <a:ext cx="5793880" cy="1505805"/>
          </a:xfrm>
          <a:prstGeom prst="rect">
            <a:avLst/>
          </a:prstGeom>
        </p:spPr>
      </p:pic>
      <p:pic>
        <p:nvPicPr>
          <p:cNvPr id="14" name="Рисунок 13" descr="Зображення, що містить текст, символ, нашивка, емблема&#10;&#10;Вміст, створений ШІ, може бути неправильним.">
            <a:extLst>
              <a:ext uri="{FF2B5EF4-FFF2-40B4-BE49-F238E27FC236}">
                <a16:creationId xmlns:a16="http://schemas.microsoft.com/office/drawing/2014/main" id="{118A2252-EBFB-2288-1ABD-C110880E9270}"/>
              </a:ext>
            </a:extLst>
          </p:cNvPr>
          <p:cNvPicPr>
            <a:picLocks noChangeAspect="1"/>
          </p:cNvPicPr>
          <p:nvPr/>
        </p:nvPicPr>
        <p:blipFill>
          <a:blip r:embed="rId9"/>
          <a:stretch>
            <a:fillRect/>
          </a:stretch>
        </p:blipFill>
        <p:spPr>
          <a:xfrm>
            <a:off x="7884079" y="1660352"/>
            <a:ext cx="2804515" cy="4079293"/>
          </a:xfrm>
          <a:prstGeom prst="rect">
            <a:avLst/>
          </a:prstGeom>
        </p:spPr>
      </p:pic>
      <p:pic>
        <p:nvPicPr>
          <p:cNvPr id="16" name="Рисунок 15" descr="Зображення, що містить Шрифт, знімок екрана, Графіка, текст&#10;&#10;Вміст, створений ШІ, може бути неправильним.">
            <a:extLst>
              <a:ext uri="{FF2B5EF4-FFF2-40B4-BE49-F238E27FC236}">
                <a16:creationId xmlns:a16="http://schemas.microsoft.com/office/drawing/2014/main" id="{0063E0E2-D7EE-E26D-3D56-AA67BFF07D02}"/>
              </a:ext>
            </a:extLst>
          </p:cNvPr>
          <p:cNvPicPr>
            <a:picLocks noChangeAspect="1"/>
          </p:cNvPicPr>
          <p:nvPr/>
        </p:nvPicPr>
        <p:blipFill>
          <a:blip r:embed="rId10"/>
          <a:stretch>
            <a:fillRect/>
          </a:stretch>
        </p:blipFill>
        <p:spPr>
          <a:xfrm>
            <a:off x="1900618" y="4209459"/>
            <a:ext cx="3291828" cy="1612494"/>
          </a:xfrm>
          <a:prstGeom prst="rect">
            <a:avLst/>
          </a:prstGeom>
        </p:spPr>
      </p:pic>
      <p:grpSp>
        <p:nvGrpSpPr>
          <p:cNvPr id="19" name="Групувати 18">
            <a:extLst>
              <a:ext uri="{FF2B5EF4-FFF2-40B4-BE49-F238E27FC236}">
                <a16:creationId xmlns:a16="http://schemas.microsoft.com/office/drawing/2014/main" id="{34A346D0-D38F-95F4-0794-CEB88A9482C8}"/>
              </a:ext>
            </a:extLst>
          </p:cNvPr>
          <p:cNvGrpSpPr/>
          <p:nvPr/>
        </p:nvGrpSpPr>
        <p:grpSpPr>
          <a:xfrm>
            <a:off x="8007419" y="5653317"/>
            <a:ext cx="2549106" cy="3278718"/>
            <a:chOff x="8007419" y="5653317"/>
            <a:chExt cx="2549106" cy="3278718"/>
          </a:xfrm>
        </p:grpSpPr>
        <p:sp>
          <p:nvSpPr>
            <p:cNvPr id="65" name="TextBox 64">
              <a:extLst>
                <a:ext uri="{FF2B5EF4-FFF2-40B4-BE49-F238E27FC236}">
                  <a16:creationId xmlns:a16="http://schemas.microsoft.com/office/drawing/2014/main" id="{6DD956E2-6F14-4BF7-8EB3-1B081D3B89E5}"/>
                </a:ext>
              </a:extLst>
            </p:cNvPr>
            <p:cNvSpPr txBox="1"/>
            <p:nvPr/>
          </p:nvSpPr>
          <p:spPr>
            <a:xfrm>
              <a:off x="8021068" y="8008705"/>
              <a:ext cx="2535457" cy="923330"/>
            </a:xfrm>
            <a:prstGeom prst="rect">
              <a:avLst/>
            </a:prstGeom>
            <a:noFill/>
          </p:spPr>
          <p:txBody>
            <a:bodyPr wrap="square" rtlCol="0">
              <a:spAutoFit/>
            </a:bodyPr>
            <a:lstStyle/>
            <a:p>
              <a:pPr algn="ctr"/>
              <a:r>
                <a:rPr lang="en-US">
                  <a:solidFill>
                    <a:srgbClr val="292B2D"/>
                  </a:solidFill>
                </a:rPr>
                <a:t>Honorary Consulate for the Republic of Austria in Lviv</a:t>
              </a:r>
              <a:endParaRPr lang="uk-UA">
                <a:solidFill>
                  <a:srgbClr val="292B2D"/>
                </a:solidFill>
              </a:endParaRPr>
            </a:p>
          </p:txBody>
        </p:sp>
        <p:pic>
          <p:nvPicPr>
            <p:cNvPr id="18" name="Рисунок 17" descr="Зображення, що містить символ, Червоногарячий, прапор&#10;&#10;Вміст, створений ШІ, може бути неправильним.">
              <a:extLst>
                <a:ext uri="{FF2B5EF4-FFF2-40B4-BE49-F238E27FC236}">
                  <a16:creationId xmlns:a16="http://schemas.microsoft.com/office/drawing/2014/main" id="{52DA23AC-EF89-6F1D-9910-1B6714E54E1A}"/>
                </a:ext>
              </a:extLst>
            </p:cNvPr>
            <p:cNvPicPr>
              <a:picLocks noChangeAspect="1"/>
            </p:cNvPicPr>
            <p:nvPr/>
          </p:nvPicPr>
          <p:blipFill>
            <a:blip r:embed="rId11"/>
            <a:stretch>
              <a:fillRect/>
            </a:stretch>
          </p:blipFill>
          <p:spPr>
            <a:xfrm>
              <a:off x="8007419" y="5653317"/>
              <a:ext cx="2257676" cy="2257676"/>
            </a:xfrm>
            <a:prstGeom prst="rect">
              <a:avLst/>
            </a:prstGeom>
          </p:spPr>
        </p:pic>
      </p:grpSp>
      <p:pic>
        <p:nvPicPr>
          <p:cNvPr id="21" name="Рисунок 20" descr="Зображення, що містить знімок екрана, Графіка, Шрифт, логотип&#10;&#10;Вміст, створений ШІ, може бути неправильним.">
            <a:extLst>
              <a:ext uri="{FF2B5EF4-FFF2-40B4-BE49-F238E27FC236}">
                <a16:creationId xmlns:a16="http://schemas.microsoft.com/office/drawing/2014/main" id="{0764DF17-E33B-A8A1-7C54-946E251DD930}"/>
              </a:ext>
            </a:extLst>
          </p:cNvPr>
          <p:cNvPicPr>
            <a:picLocks noChangeAspect="1"/>
          </p:cNvPicPr>
          <p:nvPr/>
        </p:nvPicPr>
        <p:blipFill>
          <a:blip r:embed="rId12"/>
          <a:stretch>
            <a:fillRect/>
          </a:stretch>
        </p:blipFill>
        <p:spPr>
          <a:xfrm>
            <a:off x="1902252" y="6006231"/>
            <a:ext cx="3809524" cy="3809524"/>
          </a:xfrm>
          <a:prstGeom prst="rect">
            <a:avLst/>
          </a:prstGeom>
        </p:spPr>
      </p:pic>
      <p:pic>
        <p:nvPicPr>
          <p:cNvPr id="23" name="Рисунок 22" descr="Зображення, що містить текст, Шрифт, логотип, Графіка&#10;&#10;Вміст, створений ШІ, може бути неправильним.">
            <a:extLst>
              <a:ext uri="{FF2B5EF4-FFF2-40B4-BE49-F238E27FC236}">
                <a16:creationId xmlns:a16="http://schemas.microsoft.com/office/drawing/2014/main" id="{ECC560D4-BF7C-633F-65F0-1E844299BDFE}"/>
              </a:ext>
            </a:extLst>
          </p:cNvPr>
          <p:cNvPicPr>
            <a:picLocks noChangeAspect="1"/>
          </p:cNvPicPr>
          <p:nvPr/>
        </p:nvPicPr>
        <p:blipFill>
          <a:blip r:embed="rId13"/>
          <a:stretch>
            <a:fillRect/>
          </a:stretch>
        </p:blipFill>
        <p:spPr>
          <a:xfrm>
            <a:off x="12236153" y="1393825"/>
            <a:ext cx="4159167" cy="2765060"/>
          </a:xfrm>
          <a:prstGeom prst="rect">
            <a:avLst/>
          </a:prstGeom>
        </p:spPr>
      </p:pic>
      <p:pic>
        <p:nvPicPr>
          <p:cNvPr id="25" name="Рисунок 24" descr="Зображення, що містить текст, Шрифт, Електрик синій, Графіка&#10;&#10;Вміст, створений ШІ, може бути неправильним.">
            <a:extLst>
              <a:ext uri="{FF2B5EF4-FFF2-40B4-BE49-F238E27FC236}">
                <a16:creationId xmlns:a16="http://schemas.microsoft.com/office/drawing/2014/main" id="{B024ED02-1A22-3CB2-E53C-90BABEC0B8A6}"/>
              </a:ext>
            </a:extLst>
          </p:cNvPr>
          <p:cNvPicPr>
            <a:picLocks noChangeAspect="1"/>
          </p:cNvPicPr>
          <p:nvPr/>
        </p:nvPicPr>
        <p:blipFill>
          <a:blip r:embed="rId14"/>
          <a:stretch>
            <a:fillRect/>
          </a:stretch>
        </p:blipFill>
        <p:spPr>
          <a:xfrm>
            <a:off x="13149262" y="4086774"/>
            <a:ext cx="2399882" cy="2399882"/>
          </a:xfrm>
          <a:prstGeom prst="rect">
            <a:avLst/>
          </a:prstGeom>
        </p:spPr>
      </p:pic>
      <p:pic>
        <p:nvPicPr>
          <p:cNvPr id="28" name="Рисунок 27" descr="Зображення, що містить текст, Шрифт, логотип, Графіка&#10;&#10;Вміст, створений ШІ, може бути неправильним.">
            <a:extLst>
              <a:ext uri="{FF2B5EF4-FFF2-40B4-BE49-F238E27FC236}">
                <a16:creationId xmlns:a16="http://schemas.microsoft.com/office/drawing/2014/main" id="{09BE1047-5A1A-1674-C566-D4168DA5A44B}"/>
              </a:ext>
            </a:extLst>
          </p:cNvPr>
          <p:cNvPicPr>
            <a:picLocks noChangeAspect="1"/>
          </p:cNvPicPr>
          <p:nvPr/>
        </p:nvPicPr>
        <p:blipFill>
          <a:blip r:embed="rId15"/>
          <a:srcRect l="5392" r="5007"/>
          <a:stretch/>
        </p:blipFill>
        <p:spPr>
          <a:xfrm>
            <a:off x="11932732" y="7154990"/>
            <a:ext cx="3809525" cy="1512006"/>
          </a:xfrm>
          <a:prstGeom prst="rect">
            <a:avLst/>
          </a:prstGeom>
        </p:spPr>
      </p:pic>
    </p:spTree>
    <p:extLst>
      <p:ext uri="{BB962C8B-B14F-4D97-AF65-F5344CB8AC3E}">
        <p14:creationId xmlns:p14="http://schemas.microsoft.com/office/powerpoint/2010/main" val="284632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Numbers and Facts</a:t>
            </a:r>
            <a:endParaRPr lang="uk-UA" sz="3800" b="1">
              <a:solidFill>
                <a:srgbClr val="FFFFFF"/>
              </a:solidFill>
              <a:latin typeface="Montserrat"/>
              <a:ea typeface="Mazzard H Semi Bold"/>
            </a:endParaRPr>
          </a:p>
        </p:txBody>
      </p:sp>
      <p:sp>
        <p:nvSpPr>
          <p:cNvPr id="6" name="TextBox 5">
            <a:extLst>
              <a:ext uri="{FF2B5EF4-FFF2-40B4-BE49-F238E27FC236}">
                <a16:creationId xmlns:a16="http://schemas.microsoft.com/office/drawing/2014/main" id="{4723F843-B828-4088-A20D-A320BEB6B798}"/>
              </a:ext>
            </a:extLst>
          </p:cNvPr>
          <p:cNvSpPr txBox="1"/>
          <p:nvPr/>
        </p:nvSpPr>
        <p:spPr>
          <a:xfrm>
            <a:off x="11333747" y="2116667"/>
            <a:ext cx="6463185" cy="7057573"/>
          </a:xfrm>
          <a:prstGeom prst="rect">
            <a:avLst/>
          </a:prstGeom>
          <a:noFill/>
        </p:spPr>
        <p:txBody>
          <a:bodyPr wrap="square" lIns="91440" tIns="45720" rIns="91440" bIns="45720" rtlCol="0" anchor="t">
            <a:spAutoFit/>
          </a:bodyPr>
          <a:lstStyle/>
          <a:p>
            <a:pPr>
              <a:lnSpc>
                <a:spcPct val="150000"/>
              </a:lnSpc>
            </a:pPr>
            <a:r>
              <a:rPr lang="en-US" sz="2400">
                <a:latin typeface="Montserrat"/>
              </a:rPr>
              <a:t>Lviv got the EBRD </a:t>
            </a:r>
            <a:r>
              <a:rPr lang="en-US" sz="2400" b="1">
                <a:latin typeface="Montserrat"/>
              </a:rPr>
              <a:t>Sustainability Awards 2020</a:t>
            </a:r>
            <a:endParaRPr lang="uk-UA" sz="2400" b="1">
              <a:latin typeface="Montserrat"/>
            </a:endParaRPr>
          </a:p>
          <a:p>
            <a:pPr>
              <a:lnSpc>
                <a:spcPct val="150000"/>
              </a:lnSpc>
            </a:pPr>
            <a:endParaRPr lang="en-US" sz="2400">
              <a:latin typeface="Montserrat" panose="00000500000000000000" pitchFamily="2" charset="-52"/>
            </a:endParaRPr>
          </a:p>
          <a:p>
            <a:pPr>
              <a:lnSpc>
                <a:spcPct val="150000"/>
              </a:lnSpc>
            </a:pPr>
            <a:r>
              <a:rPr lang="en-US" sz="2400">
                <a:latin typeface="Montserrat"/>
              </a:rPr>
              <a:t>Ranked in the Financial Times </a:t>
            </a:r>
            <a:r>
              <a:rPr lang="en-US" sz="2400" err="1">
                <a:latin typeface="Montserrat"/>
              </a:rPr>
              <a:t>fDi</a:t>
            </a:r>
            <a:r>
              <a:rPr lang="en-US" sz="2400">
                <a:latin typeface="Montserrat"/>
              </a:rPr>
              <a:t> </a:t>
            </a:r>
            <a:r>
              <a:rPr lang="en-US" sz="2400" b="1">
                <a:latin typeface="Montserrat"/>
              </a:rPr>
              <a:t>Intelligence Global Top 10</a:t>
            </a:r>
          </a:p>
          <a:p>
            <a:pPr>
              <a:lnSpc>
                <a:spcPct val="150000"/>
              </a:lnSpc>
            </a:pPr>
            <a:r>
              <a:rPr lang="en-US" sz="2400" b="1">
                <a:latin typeface="Montserrat"/>
              </a:rPr>
              <a:t>“Smart Locations of the Future”</a:t>
            </a:r>
          </a:p>
          <a:p>
            <a:pPr>
              <a:lnSpc>
                <a:spcPct val="150000"/>
              </a:lnSpc>
            </a:pPr>
            <a:r>
              <a:rPr lang="en-US" sz="2400">
                <a:latin typeface="Montserrat"/>
              </a:rPr>
              <a:t>for cost-effectiveness</a:t>
            </a:r>
            <a:endParaRPr lang="uk-UA" sz="2400">
              <a:latin typeface="Montserrat"/>
            </a:endParaRPr>
          </a:p>
          <a:p>
            <a:pPr>
              <a:lnSpc>
                <a:spcPct val="150000"/>
              </a:lnSpc>
            </a:pPr>
            <a:endParaRPr lang="en-US" sz="2400">
              <a:latin typeface="Montserrat" panose="00000500000000000000" pitchFamily="2" charset="-52"/>
            </a:endParaRPr>
          </a:p>
          <a:p>
            <a:pPr>
              <a:lnSpc>
                <a:spcPct val="150000"/>
              </a:lnSpc>
            </a:pPr>
            <a:r>
              <a:rPr lang="en-US" sz="2400">
                <a:latin typeface="Montserrat"/>
              </a:rPr>
              <a:t>Lviv International Airport is the largest airport in Western Ukraine, based on passenger flow and destination network. </a:t>
            </a:r>
            <a:br>
              <a:rPr lang="uk-UA" sz="2400">
                <a:latin typeface="Montserrat"/>
              </a:rPr>
            </a:br>
            <a:r>
              <a:rPr lang="uk-UA" sz="2000">
                <a:latin typeface="Montserrat"/>
              </a:rPr>
              <a:t>(</a:t>
            </a:r>
            <a:r>
              <a:rPr lang="en-US" sz="2000">
                <a:latin typeface="Montserrat"/>
              </a:rPr>
              <a:t>The airspace of Ukraine </a:t>
            </a:r>
            <a:r>
              <a:rPr lang="en-US" sz="2000" b="1">
                <a:latin typeface="Montserrat"/>
              </a:rPr>
              <a:t>is closed to civilian aircraft </a:t>
            </a:r>
            <a:r>
              <a:rPr lang="en-US" sz="2000">
                <a:latin typeface="Montserrat"/>
              </a:rPr>
              <a:t>as of now</a:t>
            </a:r>
            <a:r>
              <a:rPr lang="uk-UA" sz="2000">
                <a:latin typeface="Montserrat"/>
              </a:rPr>
              <a:t>)</a:t>
            </a:r>
            <a:endParaRPr lang="uk-UA" sz="2400">
              <a:latin typeface="Montserrat" panose="00000500000000000000" pitchFamily="2" charset="-52"/>
            </a:endParaRPr>
          </a:p>
        </p:txBody>
      </p:sp>
      <p:sp>
        <p:nvSpPr>
          <p:cNvPr id="37" name="TextBox 36">
            <a:extLst>
              <a:ext uri="{FF2B5EF4-FFF2-40B4-BE49-F238E27FC236}">
                <a16:creationId xmlns:a16="http://schemas.microsoft.com/office/drawing/2014/main" id="{48E37D68-51D8-4E83-BC55-BC5803E05015}"/>
              </a:ext>
            </a:extLst>
          </p:cNvPr>
          <p:cNvSpPr txBox="1"/>
          <p:nvPr/>
        </p:nvSpPr>
        <p:spPr>
          <a:xfrm>
            <a:off x="3302000" y="2116667"/>
            <a:ext cx="5348705" cy="6123856"/>
          </a:xfrm>
          <a:prstGeom prst="rect">
            <a:avLst/>
          </a:prstGeom>
          <a:noFill/>
        </p:spPr>
        <p:txBody>
          <a:bodyPr wrap="square" rtlCol="0">
            <a:spAutoFit/>
          </a:bodyPr>
          <a:lstStyle/>
          <a:p>
            <a:pPr>
              <a:lnSpc>
                <a:spcPct val="150000"/>
              </a:lnSpc>
            </a:pPr>
            <a:r>
              <a:rPr lang="en-US" sz="2400" b="1">
                <a:latin typeface="Montserrat" panose="00000500000000000000" pitchFamily="2" charset="-52"/>
              </a:rPr>
              <a:t>Lviv is the largest city in western Ukraine</a:t>
            </a:r>
            <a:endParaRPr lang="uk-UA" sz="2400" b="1">
              <a:latin typeface="Montserrat" panose="00000500000000000000" pitchFamily="2" charset="-52"/>
            </a:endParaRPr>
          </a:p>
          <a:p>
            <a:pPr>
              <a:lnSpc>
                <a:spcPct val="150000"/>
              </a:lnSpc>
            </a:pPr>
            <a:endParaRPr lang="uk-UA" sz="2400">
              <a:latin typeface="Montserrat" panose="00000500000000000000" pitchFamily="2" charset="-52"/>
            </a:endParaRPr>
          </a:p>
          <a:p>
            <a:pPr>
              <a:lnSpc>
                <a:spcPct val="150000"/>
              </a:lnSpc>
            </a:pPr>
            <a:endParaRPr lang="en-US" sz="2400">
              <a:latin typeface="Montserrat" panose="00000500000000000000" pitchFamily="2" charset="-52"/>
            </a:endParaRPr>
          </a:p>
          <a:p>
            <a:pPr>
              <a:lnSpc>
                <a:spcPct val="150000"/>
              </a:lnSpc>
            </a:pPr>
            <a:r>
              <a:rPr lang="en-US" sz="2400" b="1">
                <a:latin typeface="Montserrat" panose="00000500000000000000" pitchFamily="2" charset="-52"/>
              </a:rPr>
              <a:t>Over 2,5 million population</a:t>
            </a:r>
          </a:p>
          <a:p>
            <a:pPr>
              <a:lnSpc>
                <a:spcPct val="150000"/>
              </a:lnSpc>
            </a:pPr>
            <a:r>
              <a:rPr lang="en-US" sz="2400" b="1">
                <a:latin typeface="Montserrat" panose="00000500000000000000" pitchFamily="2" charset="-52"/>
              </a:rPr>
              <a:t>of the Lviv region</a:t>
            </a:r>
            <a:endParaRPr lang="uk-UA" sz="2400" b="1">
              <a:latin typeface="Montserrat" panose="00000500000000000000" pitchFamily="2" charset="-52"/>
            </a:endParaRPr>
          </a:p>
          <a:p>
            <a:pPr>
              <a:lnSpc>
                <a:spcPct val="150000"/>
              </a:lnSpc>
            </a:pPr>
            <a:endParaRPr lang="uk-UA" sz="2400">
              <a:latin typeface="Montserrat" panose="00000500000000000000" pitchFamily="2" charset="-52"/>
            </a:endParaRPr>
          </a:p>
          <a:p>
            <a:pPr>
              <a:lnSpc>
                <a:spcPct val="150000"/>
              </a:lnSpc>
            </a:pPr>
            <a:endParaRPr lang="en-US" sz="2400">
              <a:latin typeface="Montserrat" panose="00000500000000000000" pitchFamily="2" charset="-52"/>
            </a:endParaRPr>
          </a:p>
          <a:p>
            <a:pPr>
              <a:lnSpc>
                <a:spcPct val="150000"/>
              </a:lnSpc>
            </a:pPr>
            <a:endParaRPr lang="en-US" sz="2400">
              <a:latin typeface="Montserrat" panose="00000500000000000000" pitchFamily="2" charset="-52"/>
            </a:endParaRPr>
          </a:p>
          <a:p>
            <a:pPr>
              <a:lnSpc>
                <a:spcPct val="150000"/>
              </a:lnSpc>
            </a:pPr>
            <a:r>
              <a:rPr lang="en-US" sz="2400">
                <a:latin typeface="Montserrat" panose="00000500000000000000" pitchFamily="2" charset="-52"/>
              </a:rPr>
              <a:t>Lviv was named the </a:t>
            </a:r>
            <a:r>
              <a:rPr lang="en-US" sz="2400" b="1">
                <a:latin typeface="Montserrat" panose="00000500000000000000" pitchFamily="2" charset="-52"/>
              </a:rPr>
              <a:t>Youth </a:t>
            </a:r>
            <a:br>
              <a:rPr lang="en-US" sz="2400" b="1">
                <a:latin typeface="Montserrat" panose="00000500000000000000" pitchFamily="2" charset="-52"/>
              </a:rPr>
            </a:br>
            <a:r>
              <a:rPr lang="en-US" sz="2400" b="1">
                <a:latin typeface="Montserrat" panose="00000500000000000000" pitchFamily="2" charset="-52"/>
              </a:rPr>
              <a:t>Capital of Europe 2025</a:t>
            </a:r>
            <a:endParaRPr lang="uk-UA" sz="2400" b="1">
              <a:latin typeface="Montserrat" panose="00000500000000000000" pitchFamily="2" charset="-52"/>
            </a:endParaRPr>
          </a:p>
        </p:txBody>
      </p:sp>
      <p:pic>
        <p:nvPicPr>
          <p:cNvPr id="31" name="Рисунок 30">
            <a:extLst>
              <a:ext uri="{FF2B5EF4-FFF2-40B4-BE49-F238E27FC236}">
                <a16:creationId xmlns:a16="http://schemas.microsoft.com/office/drawing/2014/main" id="{B90C3B36-85DB-49F5-9FC3-872EAAA474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82699" y="1710266"/>
            <a:ext cx="1650597" cy="1507067"/>
          </a:xfrm>
          <a:prstGeom prst="rect">
            <a:avLst/>
          </a:prstGeom>
        </p:spPr>
      </p:pic>
      <p:pic>
        <p:nvPicPr>
          <p:cNvPr id="33" name="Рисунок 32">
            <a:extLst>
              <a:ext uri="{FF2B5EF4-FFF2-40B4-BE49-F238E27FC236}">
                <a16:creationId xmlns:a16="http://schemas.microsoft.com/office/drawing/2014/main" id="{6615340E-B3B1-456B-98BE-4C636ED24E2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489200" y="4126438"/>
            <a:ext cx="1444096" cy="1487856"/>
          </a:xfrm>
          <a:prstGeom prst="rect">
            <a:avLst/>
          </a:prstGeom>
        </p:spPr>
      </p:pic>
      <p:pic>
        <p:nvPicPr>
          <p:cNvPr id="35" name="Рисунок 34">
            <a:extLst>
              <a:ext uri="{FF2B5EF4-FFF2-40B4-BE49-F238E27FC236}">
                <a16:creationId xmlns:a16="http://schemas.microsoft.com/office/drawing/2014/main" id="{E901C1F5-9C3C-438C-9D2B-A4E2A37A78A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367158" y="6704012"/>
            <a:ext cx="1566138" cy="1661055"/>
          </a:xfrm>
          <a:prstGeom prst="rect">
            <a:avLst/>
          </a:prstGeom>
        </p:spPr>
      </p:pic>
      <p:pic>
        <p:nvPicPr>
          <p:cNvPr id="38" name="Рисунок 37">
            <a:extLst>
              <a:ext uri="{FF2B5EF4-FFF2-40B4-BE49-F238E27FC236}">
                <a16:creationId xmlns:a16="http://schemas.microsoft.com/office/drawing/2014/main" id="{6C77DF6B-1FE2-4094-93C1-16FDD792FDB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693595" y="2116667"/>
            <a:ext cx="1278473" cy="1278473"/>
          </a:xfrm>
          <a:prstGeom prst="rect">
            <a:avLst/>
          </a:prstGeom>
        </p:spPr>
      </p:pic>
      <p:pic>
        <p:nvPicPr>
          <p:cNvPr id="40" name="Рисунок 39">
            <a:extLst>
              <a:ext uri="{FF2B5EF4-FFF2-40B4-BE49-F238E27FC236}">
                <a16:creationId xmlns:a16="http://schemas.microsoft.com/office/drawing/2014/main" id="{37BC0CCD-B823-477C-955B-9CF293C119D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693595" y="4240739"/>
            <a:ext cx="1136421" cy="1278473"/>
          </a:xfrm>
          <a:prstGeom prst="rect">
            <a:avLst/>
          </a:prstGeom>
        </p:spPr>
      </p:pic>
      <p:pic>
        <p:nvPicPr>
          <p:cNvPr id="49" name="Рисунок 48">
            <a:extLst>
              <a:ext uri="{FF2B5EF4-FFF2-40B4-BE49-F238E27FC236}">
                <a16:creationId xmlns:a16="http://schemas.microsoft.com/office/drawing/2014/main" id="{4E250920-9F53-4324-97F7-9733E097BA1E}"/>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297547" y="6959597"/>
            <a:ext cx="1674521" cy="1130301"/>
          </a:xfrm>
          <a:prstGeom prst="rect">
            <a:avLst/>
          </a:prstGeom>
        </p:spPr>
      </p:pic>
    </p:spTree>
    <p:extLst>
      <p:ext uri="{BB962C8B-B14F-4D97-AF65-F5344CB8AC3E}">
        <p14:creationId xmlns:p14="http://schemas.microsoft.com/office/powerpoint/2010/main" val="30136410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Vector 2"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1277600" y="0"/>
            <a:ext cx="3514725" cy="1038225"/>
          </a:xfrm>
          <a:prstGeom prst="rect">
            <a:avLst/>
          </a:prstGeom>
        </p:spPr>
      </p:pic>
      <p:pic>
        <p:nvPicPr>
          <p:cNvPr id="4" name="лого"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14906625" y="0"/>
            <a:ext cx="3381375" cy="1038225"/>
          </a:xfrm>
          <a:prstGeom prst="rect">
            <a:avLst/>
          </a:prstGeom>
        </p:spPr>
      </p:pic>
      <p:pic>
        <p:nvPicPr>
          <p:cNvPr id="5" name="Vector 1" descr="preencoded.png"/>
          <p:cNvPicPr>
            <a:picLocks noChangeAspect="1"/>
          </p:cNvPicPr>
          <p:nvPr/>
        </p:nvPicPr>
        <p:blipFill>
          <a:blip r:embed="rId6"/>
          <a:srcRect/>
          <a:stretch/>
        </p:blipFill>
        <p:spPr>
          <a:xfrm>
            <a:off x="11391900" y="0"/>
            <a:ext cx="3514725" cy="1038225"/>
          </a:xfrm>
          <a:prstGeom prst="rect">
            <a:avLst/>
          </a:prstGeom>
        </p:spPr>
      </p:pic>
      <p:sp>
        <p:nvSpPr>
          <p:cNvPr id="7" name="Description"/>
          <p:cNvSpPr/>
          <p:nvPr/>
        </p:nvSpPr>
        <p:spPr>
          <a:xfrm>
            <a:off x="7723414" y="2229591"/>
            <a:ext cx="9958944" cy="7326867"/>
          </a:xfrm>
          <a:prstGeom prst="rect">
            <a:avLst/>
          </a:prstGeom>
          <a:noFill/>
          <a:ln/>
        </p:spPr>
        <p:txBody>
          <a:bodyPr wrap="square" lIns="0" tIns="0" rIns="0" bIns="0" rtlCol="0" anchor="t"/>
          <a:lstStyle/>
          <a:p>
            <a:pPr lvl="0">
              <a:lnSpc>
                <a:spcPct val="150000"/>
              </a:lnSpc>
              <a:defRPr/>
            </a:pPr>
            <a:r>
              <a:rPr kumimoji="0" lang="en-US" sz="1900" b="0" i="0" u="none" strike="noStrike" kern="1200" cap="none" spc="0" normalizeH="0" baseline="0" noProof="0" dirty="0">
                <a:ln>
                  <a:noFill/>
                </a:ln>
                <a:solidFill>
                  <a:srgbClr val="292B2D"/>
                </a:solidFill>
                <a:effectLst/>
                <a:uLnTx/>
                <a:uFillTx/>
                <a:latin typeface="Montserrat"/>
                <a:ea typeface="+mn-lt"/>
                <a:cs typeface="+mn-lt"/>
              </a:rPr>
              <a:t>Mr. Markian Malskyy </a:t>
            </a:r>
            <a:r>
              <a:rPr kumimoji="0" lang="en-US" sz="1900" b="1" i="0" u="none" strike="noStrike" kern="1200" cap="none" spc="0" normalizeH="0" baseline="0" noProof="0" dirty="0">
                <a:ln>
                  <a:noFill/>
                </a:ln>
                <a:solidFill>
                  <a:srgbClr val="292B2D"/>
                </a:solidFill>
                <a:effectLst/>
                <a:uLnTx/>
                <a:uFillTx/>
                <a:latin typeface="Montserrat"/>
                <a:ea typeface="+mn-lt"/>
                <a:cs typeface="+mn-lt"/>
              </a:rPr>
              <a:t>is </a:t>
            </a:r>
            <a:r>
              <a:rPr lang="en-US" sz="1900" b="1" dirty="0">
                <a:solidFill>
                  <a:srgbClr val="292B2D"/>
                </a:solidFill>
                <a:latin typeface="Montserrat"/>
                <a:ea typeface="+mn-lt"/>
                <a:cs typeface="+mn-lt"/>
              </a:rPr>
              <a:t>Managing </a:t>
            </a:r>
            <a:r>
              <a:rPr kumimoji="0" lang="en-US" sz="1900" b="1" i="0" u="none" strike="noStrike" kern="1200" cap="none" spc="0" normalizeH="0" baseline="0" noProof="0" dirty="0">
                <a:ln>
                  <a:noFill/>
                </a:ln>
                <a:solidFill>
                  <a:srgbClr val="292B2D"/>
                </a:solidFill>
                <a:effectLst/>
                <a:uLnTx/>
                <a:uFillTx/>
                <a:latin typeface="Montserrat"/>
                <a:ea typeface="+mn-lt"/>
                <a:cs typeface="+mn-lt"/>
              </a:rPr>
              <a:t>Partner and Head of the West-Ukrainian Branch</a:t>
            </a:r>
            <a:r>
              <a:rPr kumimoji="0" lang="en-US" sz="1900" b="0" i="0" u="none" strike="noStrike" kern="1200" cap="none" spc="0" normalizeH="0" baseline="0" noProof="0" dirty="0">
                <a:ln>
                  <a:noFill/>
                </a:ln>
                <a:solidFill>
                  <a:srgbClr val="292B2D"/>
                </a:solidFill>
                <a:effectLst/>
                <a:uLnTx/>
                <a:uFillTx/>
                <a:latin typeface="Montserrat"/>
                <a:ea typeface="+mn-lt"/>
                <a:cs typeface="+mn-lt"/>
              </a:rPr>
              <a:t> at ARZINGE</a:t>
            </a:r>
            <a:r>
              <a:rPr lang="en-US" sz="1900" dirty="0">
                <a:solidFill>
                  <a:srgbClr val="292B2D"/>
                </a:solidFill>
                <a:latin typeface="Montserrat"/>
                <a:ea typeface="+mn-lt"/>
                <a:cs typeface="+mn-lt"/>
              </a:rPr>
              <a:t>R</a:t>
            </a:r>
            <a:r>
              <a:rPr lang="uk-UA" sz="1900" dirty="0">
                <a:solidFill>
                  <a:srgbClr val="292B2D"/>
                </a:solidFill>
                <a:latin typeface="Montserrat"/>
                <a:ea typeface="+mn-lt"/>
                <a:cs typeface="+mn-lt"/>
              </a:rPr>
              <a:t>,</a:t>
            </a:r>
            <a:r>
              <a:rPr lang="en-US" sz="1900" dirty="0">
                <a:solidFill>
                  <a:srgbClr val="292B2D"/>
                </a:solidFill>
                <a:ea typeface="+mn-lt"/>
                <a:cs typeface="+mn-lt"/>
              </a:rPr>
              <a:t> attorney-at-law, </a:t>
            </a:r>
            <a:r>
              <a:rPr lang="en-US" sz="1900" dirty="0" err="1">
                <a:solidFill>
                  <a:srgbClr val="292B2D"/>
                </a:solidFill>
                <a:ea typeface="+mn-lt"/>
                <a:cs typeface="+mn-lt"/>
              </a:rPr>
              <a:t>Ph.D</a:t>
            </a:r>
            <a:r>
              <a:rPr kumimoji="0" lang="en-US" sz="1900" b="0" i="0" u="none" strike="noStrike" kern="1200" cap="none" spc="0" normalizeH="0" baseline="0" noProof="0" dirty="0">
                <a:ln>
                  <a:noFill/>
                </a:ln>
                <a:solidFill>
                  <a:srgbClr val="292B2D"/>
                </a:solidFill>
                <a:effectLst/>
                <a:uLnTx/>
                <a:uFillTx/>
                <a:latin typeface="Montserrat"/>
                <a:ea typeface="+mn-lt"/>
                <a:cs typeface="+mn-lt"/>
              </a:rPr>
              <a:t>.</a:t>
            </a:r>
            <a:r>
              <a:rPr kumimoji="0" lang="uk-UA" sz="1900" b="0" i="0" u="none" strike="noStrike" kern="1200" cap="none" spc="0" normalizeH="0" baseline="0" noProof="0" dirty="0">
                <a:ln>
                  <a:noFill/>
                </a:ln>
                <a:solidFill>
                  <a:srgbClr val="292B2D"/>
                </a:solidFill>
                <a:effectLst/>
                <a:uLnTx/>
                <a:uFillTx/>
                <a:latin typeface="Montserrat"/>
                <a:ea typeface="+mn-lt"/>
                <a:cs typeface="+mn-lt"/>
              </a:rPr>
              <a:t> </a:t>
            </a:r>
            <a:r>
              <a:rPr kumimoji="0" lang="en-US" sz="1900" b="0" i="0" u="none" strike="noStrike" kern="1200" cap="none" spc="0" normalizeH="0" baseline="0" noProof="0" dirty="0">
                <a:ln>
                  <a:noFill/>
                </a:ln>
                <a:solidFill>
                  <a:srgbClr val="292B2D"/>
                </a:solidFill>
                <a:effectLst/>
                <a:uLnTx/>
                <a:uFillTx/>
                <a:latin typeface="Montserrat"/>
                <a:ea typeface="+mn-lt"/>
                <a:cs typeface="+mn-lt"/>
              </a:rPr>
              <a:t>hab., Honorary Consul of Austria in </a:t>
            </a:r>
            <a:r>
              <a:rPr kumimoji="0" lang="en-US" sz="1900" b="0" i="0" u="none" strike="noStrike" kern="1200" cap="none" spc="0" normalizeH="0" baseline="0" noProof="0">
                <a:ln>
                  <a:noFill/>
                </a:ln>
                <a:solidFill>
                  <a:srgbClr val="292B2D"/>
                </a:solidFill>
                <a:effectLst/>
                <a:uLnTx/>
                <a:uFillTx/>
                <a:latin typeface="Montserrat"/>
                <a:ea typeface="+mn-lt"/>
                <a:cs typeface="+mn-lt"/>
              </a:rPr>
              <a:t>Lviv.</a:t>
            </a:r>
          </a:p>
          <a:p>
            <a:pPr lvl="0">
              <a:lnSpc>
                <a:spcPct val="150000"/>
              </a:lnSpc>
              <a:defRPr/>
            </a:pPr>
            <a:endParaRPr kumimoji="0" lang="en-US" sz="1900" b="0" i="0" u="none" strike="noStrike" kern="1200" cap="none" spc="0" normalizeH="0" baseline="0" noProof="0" dirty="0">
              <a:ln>
                <a:noFill/>
              </a:ln>
              <a:solidFill>
                <a:srgbClr val="292B2D"/>
              </a:solidFill>
              <a:effectLst/>
              <a:uLnTx/>
              <a:uFillTx/>
              <a:latin typeface="Montserrat"/>
              <a:ea typeface="+mn-lt"/>
              <a:cs typeface="+mn-lt"/>
            </a:endParaRPr>
          </a:p>
          <a:p>
            <a:pPr lvl="0">
              <a:lnSpc>
                <a:spcPct val="150000"/>
              </a:lnSpc>
              <a:defRPr/>
            </a:pPr>
            <a:r>
              <a:rPr lang="en-US" dirty="0"/>
              <a:t>He has been Head of Arzinger’s Western Ukrainian Branch in Lviv since 2009. The associates of the branch support numerous large-scale projects. They advise on real estate, construction, information technology, business structuring, representation in litigations, and provide advice and support for public-private partnership projects, etc.</a:t>
            </a:r>
            <a:r>
              <a:rPr lang="en-US" sz="1900" dirty="0">
                <a:solidFill>
                  <a:srgbClr val="292B2D"/>
                </a:solidFill>
                <a:latin typeface="Montserrat"/>
                <a:ea typeface="+mn-lt"/>
                <a:cs typeface="+mn-lt"/>
              </a:rPr>
              <a:t> </a:t>
            </a:r>
            <a:r>
              <a:rPr kumimoji="0" lang="en-US" sz="1900" b="0" i="0" u="none" strike="noStrike" kern="1200" cap="none" spc="0" normalizeH="0" baseline="0" noProof="0" dirty="0">
                <a:ln>
                  <a:noFill/>
                </a:ln>
                <a:solidFill>
                  <a:srgbClr val="292B2D"/>
                </a:solidFill>
                <a:effectLst/>
                <a:uLnTx/>
                <a:uFillTx/>
                <a:latin typeface="Montserrat"/>
                <a:ea typeface="+mn-lt"/>
                <a:cs typeface="+mn-lt"/>
              </a:rPr>
              <a:t>In the last 15 years, </a:t>
            </a:r>
            <a:r>
              <a:rPr lang="en-US" sz="1900" dirty="0">
                <a:solidFill>
                  <a:srgbClr val="292B2D"/>
                </a:solidFill>
                <a:latin typeface="Montserrat"/>
                <a:ea typeface="+mn-lt"/>
                <a:cs typeface="+mn-lt"/>
              </a:rPr>
              <a:t>Markian</a:t>
            </a:r>
            <a:r>
              <a:rPr kumimoji="0" lang="en-US" sz="1900" b="0" i="0" u="none" strike="noStrike" kern="1200" cap="none" spc="0" normalizeH="0" baseline="0" noProof="0" dirty="0">
                <a:ln>
                  <a:noFill/>
                </a:ln>
                <a:solidFill>
                  <a:srgbClr val="292B2D"/>
                </a:solidFill>
                <a:effectLst/>
                <a:uLnTx/>
                <a:uFillTx/>
                <a:latin typeface="Montserrat"/>
                <a:ea typeface="+mn-lt"/>
                <a:cs typeface="+mn-lt"/>
              </a:rPr>
              <a:t> has been pursuing his professional activities in the field of law, mainly representing the interests of clients in energy, real estate, tax and customs, other legal and arbitration disputes, corporate relations and investments.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292B2D"/>
              </a:solidFill>
              <a:effectLst/>
              <a:uLnTx/>
              <a:uFillTx/>
              <a:latin typeface="Montserrat"/>
              <a:ea typeface="+mn-lt"/>
              <a:cs typeface="+mn-lt"/>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292B2D"/>
                </a:solidFill>
                <a:effectLst/>
                <a:uLnTx/>
                <a:uFillTx/>
                <a:latin typeface="Montserrat"/>
                <a:ea typeface="+mn-lt"/>
                <a:cs typeface="+mn-lt"/>
              </a:rPr>
              <a:t>In 2019 was the Governor of Lviv region and was named among the top-5 most effective governors of Ukraine of 2019 according to </a:t>
            </a:r>
            <a:r>
              <a:rPr lang="en-US" sz="1900" dirty="0" err="1">
                <a:solidFill>
                  <a:srgbClr val="292B2D"/>
                </a:solidFill>
                <a:latin typeface="Montserrat"/>
                <a:ea typeface="+mn-lt"/>
                <a:cs typeface="+mn-lt"/>
              </a:rPr>
              <a:t>Dilova</a:t>
            </a:r>
            <a:r>
              <a:rPr kumimoji="0" lang="en-US" sz="1900" b="0" i="0" u="none" strike="noStrike" kern="1200" cap="none" spc="0" normalizeH="0" baseline="0" noProof="0" dirty="0">
                <a:ln>
                  <a:noFill/>
                </a:ln>
                <a:solidFill>
                  <a:srgbClr val="292B2D"/>
                </a:solidFill>
                <a:effectLst/>
                <a:uLnTx/>
                <a:uFillTx/>
                <a:latin typeface="Montserrat"/>
                <a:ea typeface="+mn-lt"/>
                <a:cs typeface="+mn-lt"/>
              </a:rPr>
              <a:t> </a:t>
            </a:r>
            <a:r>
              <a:rPr lang="en-US" sz="1900" dirty="0" err="1">
                <a:solidFill>
                  <a:srgbClr val="292B2D"/>
                </a:solidFill>
                <a:latin typeface="Montserrat"/>
                <a:ea typeface="+mn-lt"/>
                <a:cs typeface="+mn-lt"/>
              </a:rPr>
              <a:t>Stolytsia</a:t>
            </a:r>
            <a:r>
              <a:rPr kumimoji="0" lang="en-US" sz="1900" b="0" i="0" u="none" strike="noStrike" kern="1200" cap="none" spc="0" normalizeH="0" baseline="0" noProof="0" dirty="0">
                <a:ln>
                  <a:noFill/>
                </a:ln>
                <a:solidFill>
                  <a:srgbClr val="292B2D"/>
                </a:solidFill>
                <a:effectLst/>
                <a:uLnTx/>
                <a:uFillTx/>
                <a:latin typeface="Montserrat"/>
                <a:ea typeface="+mn-lt"/>
                <a:cs typeface="+mn-lt"/>
              </a:rPr>
              <a:t> newspaper.</a:t>
            </a:r>
          </a:p>
          <a:p>
            <a:pPr lvl="0">
              <a:lnSpc>
                <a:spcPct val="150000"/>
              </a:lnSpc>
              <a:defRPr/>
            </a:pPr>
            <a:r>
              <a:rPr lang="en-US" dirty="0"/>
              <a:t>Markiyan was a partner with </a:t>
            </a:r>
            <a:r>
              <a:rPr lang="en-US" dirty="0" err="1"/>
              <a:t>Kochański</a:t>
            </a:r>
            <a:r>
              <a:rPr lang="en-US" dirty="0"/>
              <a:t> &amp; partners, a Polish law firm, professor at Warsaw University, where he taught international arbitration and private law in English and Polish.</a:t>
            </a:r>
            <a:endParaRPr kumimoji="0" lang="en-US" sz="1900" b="0" i="0" u="none" strike="noStrike" kern="1200" cap="none" spc="0" normalizeH="0" baseline="0" noProof="0" dirty="0">
              <a:ln>
                <a:noFill/>
              </a:ln>
              <a:solidFill>
                <a:prstClr val="black"/>
              </a:solidFill>
              <a:effectLst/>
              <a:uLnTx/>
              <a:uFillTx/>
              <a:latin typeface="Montserrat"/>
              <a:ea typeface="+mn-ea"/>
              <a:cs typeface="+mn-cs"/>
            </a:endParaRPr>
          </a:p>
        </p:txBody>
      </p:sp>
      <p:sp>
        <p:nvSpPr>
          <p:cNvPr id="8" name="Title"/>
          <p:cNvSpPr/>
          <p:nvPr/>
        </p:nvSpPr>
        <p:spPr>
          <a:xfrm>
            <a:off x="7723414" y="1424871"/>
            <a:ext cx="7724775" cy="1219200"/>
          </a:xfrm>
          <a:prstGeom prst="rect">
            <a:avLst/>
          </a:prstGeom>
          <a:noFill/>
          <a:ln/>
        </p:spPr>
        <p:txBody>
          <a:bodyPr wrap="square" lIns="0" tIns="0" rIns="0" bIns="0" rtlCol="0" anchor="t"/>
          <a:lstStyle/>
          <a:p>
            <a:pPr marL="0" marR="0" lvl="0" indent="0" algn="l" defTabSz="914400" rtl="0" eaLnBrk="1" fontAlgn="auto" latinLnBrk="0" hangingPunct="1">
              <a:lnSpc>
                <a:spcPts val="4800"/>
              </a:lnSpc>
              <a:spcBef>
                <a:spcPts val="0"/>
              </a:spcBef>
              <a:spcAft>
                <a:spcPts val="0"/>
              </a:spcAft>
              <a:buClrTx/>
              <a:buSzTx/>
              <a:buFontTx/>
              <a:buNone/>
              <a:tabLst/>
              <a:defRPr/>
            </a:pPr>
            <a:r>
              <a:rPr kumimoji="0" lang="en-US" sz="4800" b="1" i="0" u="none" strike="noStrike" kern="1200" cap="none" spc="0" normalizeH="0" baseline="0" noProof="0" err="1">
                <a:ln>
                  <a:noFill/>
                </a:ln>
                <a:solidFill>
                  <a:srgbClr val="C23350"/>
                </a:solidFill>
                <a:effectLst/>
                <a:uLnTx/>
                <a:uFillTx/>
                <a:latin typeface="Montserrat"/>
                <a:ea typeface="+mn-lt"/>
                <a:cs typeface="+mn-lt"/>
              </a:rPr>
              <a:t>Markian</a:t>
            </a:r>
            <a:r>
              <a:rPr kumimoji="0" lang="en-US" sz="4800" b="1" i="0" u="none" strike="noStrike" kern="1200" cap="none" spc="0" normalizeH="0" baseline="0" noProof="0">
                <a:ln>
                  <a:noFill/>
                </a:ln>
                <a:solidFill>
                  <a:srgbClr val="C23350"/>
                </a:solidFill>
                <a:effectLst/>
                <a:uLnTx/>
                <a:uFillTx/>
                <a:latin typeface="Montserrat"/>
                <a:ea typeface="+mn-lt"/>
                <a:cs typeface="+mn-lt"/>
              </a:rPr>
              <a:t> </a:t>
            </a:r>
            <a:r>
              <a:rPr kumimoji="0" lang="en-US" sz="4800" b="1" i="0" u="none" strike="noStrike" kern="1200" cap="none" spc="0" normalizeH="0" baseline="0" noProof="0" err="1">
                <a:ln>
                  <a:noFill/>
                </a:ln>
                <a:solidFill>
                  <a:srgbClr val="C23350"/>
                </a:solidFill>
                <a:effectLst/>
                <a:uLnTx/>
                <a:uFillTx/>
                <a:latin typeface="Montserrat"/>
                <a:ea typeface="+mn-lt"/>
                <a:cs typeface="+mn-lt"/>
              </a:rPr>
              <a:t>Malskyy</a:t>
            </a:r>
            <a:endParaRPr kumimoji="0" lang="uk-UA" sz="1800" b="1" i="0" u="none" strike="noStrike" kern="1200" cap="none" spc="0" normalizeH="0" baseline="0" noProof="0">
              <a:ln>
                <a:noFill/>
              </a:ln>
              <a:solidFill>
                <a:srgbClr val="C23350"/>
              </a:solidFill>
              <a:effectLst/>
              <a:uLnTx/>
              <a:uFillTx/>
              <a:latin typeface="Montserrat"/>
              <a:ea typeface="+mn-ea"/>
              <a:cs typeface="+mn-cs"/>
            </a:endParaRPr>
          </a:p>
        </p:txBody>
      </p:sp>
      <p:pic>
        <p:nvPicPr>
          <p:cNvPr id="9" name="Рисунок 8" descr="Зображення, що містить Обличчя людини, особа, одежа, усмішка&#10;&#10;Вміст, створений ШІ, може бути неправильним.">
            <a:extLst>
              <a:ext uri="{FF2B5EF4-FFF2-40B4-BE49-F238E27FC236}">
                <a16:creationId xmlns:a16="http://schemas.microsoft.com/office/drawing/2014/main" id="{7D4493B1-07E5-6113-058E-73A553954750}"/>
              </a:ext>
            </a:extLst>
          </p:cNvPr>
          <p:cNvPicPr>
            <a:picLocks noChangeAspect="1"/>
          </p:cNvPicPr>
          <p:nvPr/>
        </p:nvPicPr>
        <p:blipFill>
          <a:blip r:embed="rId7"/>
          <a:srcRect t="11650"/>
          <a:stretch/>
        </p:blipFill>
        <p:spPr>
          <a:xfrm>
            <a:off x="775758" y="1231766"/>
            <a:ext cx="6398079" cy="847907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273C3779-A963-47E7-BED0-0377D6CE41F8}"/>
              </a:ext>
            </a:extLst>
          </p:cNvPr>
          <p:cNvGrpSpPr/>
          <p:nvPr/>
        </p:nvGrpSpPr>
        <p:grpSpPr>
          <a:xfrm>
            <a:off x="0" y="0"/>
            <a:ext cx="18288000" cy="10287000"/>
            <a:chOff x="0" y="0"/>
            <a:chExt cx="18288000" cy="10287000"/>
          </a:xfrm>
        </p:grpSpPr>
        <p:pic>
          <p:nvPicPr>
            <p:cNvPr id="2" name="Рисунок 1" descr="Зображення, що містить текст, карта, Шрифт, схема&#10;&#10;Вміст на основі ШІ може бути неправильним.">
              <a:extLst>
                <a:ext uri="{FF2B5EF4-FFF2-40B4-BE49-F238E27FC236}">
                  <a16:creationId xmlns:a16="http://schemas.microsoft.com/office/drawing/2014/main" id="{814C99BD-BCC3-5FE3-84E5-9F1FB3D30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8CAB96CD-45AE-4070-97B8-BA1C7D34AD2B}"/>
                </a:ext>
              </a:extLst>
            </p:cNvPr>
            <p:cNvSpPr txBox="1"/>
            <p:nvPr/>
          </p:nvSpPr>
          <p:spPr>
            <a:xfrm>
              <a:off x="742122" y="689113"/>
              <a:ext cx="9342782" cy="707886"/>
            </a:xfrm>
            <a:prstGeom prst="rect">
              <a:avLst/>
            </a:prstGeom>
            <a:solidFill>
              <a:srgbClr val="292B2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4000" b="1" i="0" u="none" strike="noStrike" kern="1200" cap="none" spc="0" normalizeH="0" baseline="0" noProof="0" dirty="0">
                  <a:ln>
                    <a:noFill/>
                  </a:ln>
                  <a:solidFill>
                    <a:prstClr val="white"/>
                  </a:solidFill>
                  <a:effectLst/>
                  <a:uLnTx/>
                  <a:uFillTx/>
                  <a:latin typeface="Montserrat"/>
                  <a:ea typeface="+mn-ea"/>
                  <a:cs typeface="+mn-cs"/>
                </a:rPr>
                <a:t>WESTERN UKRAINIAN </a:t>
              </a:r>
              <a:r>
                <a:rPr lang="de-AT" sz="4000" b="1" dirty="0">
                  <a:solidFill>
                    <a:prstClr val="white"/>
                  </a:solidFill>
                  <a:latin typeface="Montserrat"/>
                </a:rPr>
                <a:t>BRANCH</a:t>
              </a:r>
              <a:endParaRPr kumimoji="0" lang="uk-UA" sz="4000" b="1"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2840826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36">
    <p:bg>
      <p:bgPr>
        <a:solidFill>
          <a:srgbClr val="2A2B2D"/>
        </a:solidFill>
        <a:effectLst/>
      </p:bgPr>
    </p:bg>
    <p:spTree>
      <p:nvGrpSpPr>
        <p:cNvPr id="1" name=""/>
        <p:cNvGrpSpPr/>
        <p:nvPr/>
      </p:nvGrpSpPr>
      <p:grpSpPr>
        <a:xfrm>
          <a:off x="0" y="0"/>
          <a:ext cx="0" cy="0"/>
          <a:chOff x="0" y="0"/>
          <a:chExt cx="0" cy="0"/>
        </a:xfrm>
      </p:grpSpPr>
      <p:pic>
        <p:nvPicPr>
          <p:cNvPr id="24" name="Рисунок 23" descr="Зображення, що містить текст, карта, схема, План&#10;&#10;Вміст, створений ШІ, може бути неправильним.">
            <a:extLst>
              <a:ext uri="{FF2B5EF4-FFF2-40B4-BE49-F238E27FC236}">
                <a16:creationId xmlns:a16="http://schemas.microsoft.com/office/drawing/2014/main" id="{D31EC108-BAB0-CF70-F740-CDEF2BB4472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34617" y="0"/>
            <a:ext cx="11953383" cy="10287001"/>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pic>
        <p:nvPicPr>
          <p:cNvPr id="4" name="Rectangle 105"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0" y="0"/>
            <a:ext cx="11144250" cy="10287000"/>
          </a:xfrm>
          <a:prstGeom prst="rect">
            <a:avLst/>
          </a:prstGeom>
        </p:spPr>
      </p:pic>
      <p:pic>
        <p:nvPicPr>
          <p:cNvPr id="5" name="Rectangle 104" descr="preencoded.png"/>
          <p:cNvPicPr>
            <a:picLocks noChangeAspect="1"/>
          </p:cNvPicPr>
          <p:nvPr/>
        </p:nvPicPr>
        <p:blipFill>
          <a:blip>
            <a:extLst>
              <a:ext uri="{96DAC541-7B7A-43D3-8B79-37D633B846F1}">
                <asvg:svgBlip xmlns:asvg="http://schemas.microsoft.com/office/drawing/2016/SVG/main" r:embed="rId6"/>
              </a:ext>
            </a:extLst>
          </a:blip>
          <a:srcRect/>
          <a:stretch/>
        </p:blipFill>
        <p:spPr>
          <a:xfrm>
            <a:off x="0" y="0"/>
            <a:ext cx="11144250" cy="10287000"/>
          </a:xfrm>
          <a:prstGeom prst="rect">
            <a:avLst/>
          </a:prstGeom>
        </p:spPr>
      </p:pic>
      <p:pic>
        <p:nvPicPr>
          <p:cNvPr id="7" name="call" descr="preencoded.png"/>
          <p:cNvPicPr>
            <a:picLocks noChangeAspect="1"/>
          </p:cNvPicPr>
          <p:nvPr/>
        </p:nvPicPr>
        <p:blipFill>
          <a:blip>
            <a:extLst>
              <a:ext uri="{96DAC541-7B7A-43D3-8B79-37D633B846F1}">
                <asvg:svgBlip xmlns:asvg="http://schemas.microsoft.com/office/drawing/2016/SVG/main" r:embed="rId7"/>
              </a:ext>
            </a:extLst>
          </a:blip>
          <a:srcRect/>
          <a:stretch/>
        </p:blipFill>
        <p:spPr>
          <a:xfrm>
            <a:off x="762000" y="3333750"/>
            <a:ext cx="304800" cy="304800"/>
          </a:xfrm>
          <a:prstGeom prst="rect">
            <a:avLst/>
          </a:prstGeom>
        </p:spPr>
      </p:pic>
      <p:pic>
        <p:nvPicPr>
          <p:cNvPr id="8" name="Communication / message" descr="preencoded.png"/>
          <p:cNvPicPr>
            <a:picLocks noChangeAspect="1"/>
          </p:cNvPicPr>
          <p:nvPr/>
        </p:nvPicPr>
        <p:blipFill>
          <a:blip>
            <a:extLst>
              <a:ext uri="{96DAC541-7B7A-43D3-8B79-37D633B846F1}">
                <asvg:svgBlip xmlns:asvg="http://schemas.microsoft.com/office/drawing/2016/SVG/main" r:embed="rId8"/>
              </a:ext>
            </a:extLst>
          </a:blip>
          <a:srcRect/>
          <a:stretch/>
        </p:blipFill>
        <p:spPr>
          <a:xfrm>
            <a:off x="4505325" y="3333750"/>
            <a:ext cx="304800" cy="304800"/>
          </a:xfrm>
          <a:prstGeom prst="rect">
            <a:avLst/>
          </a:prstGeom>
        </p:spPr>
      </p:pic>
      <p:pic>
        <p:nvPicPr>
          <p:cNvPr id="9" name="Без назви 1" descr="preencoded.png"/>
          <p:cNvPicPr>
            <a:picLocks noChangeAspect="1"/>
          </p:cNvPicPr>
          <p:nvPr/>
        </p:nvPicPr>
        <p:blipFill>
          <a:blip r:embed="rId9"/>
          <a:srcRect/>
          <a:stretch/>
        </p:blipFill>
        <p:spPr>
          <a:xfrm>
            <a:off x="762000" y="7143750"/>
            <a:ext cx="2381250" cy="2381250"/>
          </a:xfrm>
          <a:prstGeom prst="rect">
            <a:avLst/>
          </a:prstGeom>
        </p:spPr>
      </p:pic>
      <p:pic>
        <p:nvPicPr>
          <p:cNvPr id="10" name="Social Media" descr="preencoded.png"/>
          <p:cNvPicPr>
            <a:picLocks noChangeAspect="1"/>
          </p:cNvPicPr>
          <p:nvPr/>
        </p:nvPicPr>
        <p:blipFill>
          <a:blip>
            <a:extLst>
              <a:ext uri="{96DAC541-7B7A-43D3-8B79-37D633B846F1}">
                <asvg:svgBlip xmlns:asvg="http://schemas.microsoft.com/office/drawing/2016/SVG/main" r:embed="rId10"/>
              </a:ext>
            </a:extLst>
          </a:blip>
          <a:srcRect/>
          <a:stretch/>
        </p:blipFill>
        <p:spPr>
          <a:xfrm>
            <a:off x="762000" y="4924425"/>
            <a:ext cx="428625" cy="428625"/>
          </a:xfrm>
          <a:prstGeom prst="rect">
            <a:avLst/>
          </a:prstGeom>
        </p:spPr>
      </p:pic>
      <p:pic>
        <p:nvPicPr>
          <p:cNvPr id="11" name="Brands / linkedin" descr="preencoded.png"/>
          <p:cNvPicPr>
            <a:picLocks noChangeAspect="1"/>
          </p:cNvPicPr>
          <p:nvPr/>
        </p:nvPicPr>
        <p:blipFill>
          <a:blip>
            <a:extLst>
              <a:ext uri="{96DAC541-7B7A-43D3-8B79-37D633B846F1}">
                <asvg:svgBlip xmlns:asvg="http://schemas.microsoft.com/office/drawing/2016/SVG/main" r:embed="rId11"/>
              </a:ext>
            </a:extLst>
          </a:blip>
          <a:srcRect/>
          <a:stretch/>
        </p:blipFill>
        <p:spPr>
          <a:xfrm>
            <a:off x="762000" y="5791200"/>
            <a:ext cx="428625" cy="428625"/>
          </a:xfrm>
          <a:prstGeom prst="rect">
            <a:avLst/>
          </a:prstGeom>
        </p:spPr>
      </p:pic>
      <p:pic>
        <p:nvPicPr>
          <p:cNvPr id="12" name="Vector" descr="preencoded.png"/>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4876800" y="5038725"/>
            <a:ext cx="381000" cy="317500"/>
          </a:xfrm>
          <a:prstGeom prst="rect">
            <a:avLst/>
          </a:prstGeom>
        </p:spPr>
      </p:pic>
      <p:pic>
        <p:nvPicPr>
          <p:cNvPr id="13" name="Social Media" descr="preencoded.png"/>
          <p:cNvPicPr>
            <a:picLocks noChangeAspect="1"/>
          </p:cNvPicPr>
          <p:nvPr/>
        </p:nvPicPr>
        <p:blipFill>
          <a:blip>
            <a:extLst>
              <a:ext uri="{96DAC541-7B7A-43D3-8B79-37D633B846F1}">
                <asvg:svgBlip xmlns:asvg="http://schemas.microsoft.com/office/drawing/2016/SVG/main" r:embed="rId13"/>
              </a:ext>
            </a:extLst>
          </a:blip>
          <a:srcRect/>
          <a:stretch/>
        </p:blipFill>
        <p:spPr>
          <a:xfrm>
            <a:off x="4829175" y="5791200"/>
            <a:ext cx="428625" cy="428625"/>
          </a:xfrm>
          <a:prstGeom prst="rect">
            <a:avLst/>
          </a:prstGeom>
        </p:spPr>
      </p:pic>
      <p:sp>
        <p:nvSpPr>
          <p:cNvPr id="14" name="Text 0"/>
          <p:cNvSpPr/>
          <p:nvPr/>
        </p:nvSpPr>
        <p:spPr>
          <a:xfrm>
            <a:off x="762000" y="762000"/>
            <a:ext cx="6096000" cy="428625"/>
          </a:xfrm>
          <a:prstGeom prst="rect">
            <a:avLst/>
          </a:prstGeom>
          <a:noFill/>
          <a:ln/>
        </p:spPr>
        <p:txBody>
          <a:bodyPr wrap="square" lIns="0" tIns="0" rIns="0" bIns="0" rtlCol="0" anchor="ctr"/>
          <a:lstStyle/>
          <a:p>
            <a:pPr>
              <a:lnSpc>
                <a:spcPts val="5775"/>
              </a:lnSpc>
            </a:pPr>
            <a:r>
              <a:rPr lang="en-US" sz="4800" b="1">
                <a:solidFill>
                  <a:srgbClr val="FFFFFF"/>
                </a:solidFill>
                <a:latin typeface="Montserrat"/>
              </a:rPr>
              <a:t>MAIN OFFICE</a:t>
            </a:r>
          </a:p>
        </p:txBody>
      </p:sp>
      <p:sp>
        <p:nvSpPr>
          <p:cNvPr id="15" name="-"/>
          <p:cNvSpPr/>
          <p:nvPr/>
        </p:nvSpPr>
        <p:spPr>
          <a:xfrm>
            <a:off x="762000" y="1743075"/>
            <a:ext cx="4086225" cy="209550"/>
          </a:xfrm>
          <a:prstGeom prst="rect">
            <a:avLst/>
          </a:prstGeom>
          <a:noFill/>
          <a:ln/>
        </p:spPr>
        <p:txBody>
          <a:bodyPr wrap="square" lIns="0" tIns="0" rIns="0" bIns="0" rtlCol="0" anchor="ctr"/>
          <a:lstStyle/>
          <a:p>
            <a:pPr marL="0" indent="0" algn="l">
              <a:lnSpc>
                <a:spcPts val="2925"/>
              </a:lnSpc>
              <a:buNone/>
            </a:pPr>
            <a:r>
              <a:rPr lang="en-US" sz="2400" b="1">
                <a:solidFill>
                  <a:srgbClr val="FFFFFF"/>
                </a:solidFill>
                <a:latin typeface="Montserrat"/>
              </a:rPr>
              <a:t>Business-center</a:t>
            </a:r>
          </a:p>
          <a:p>
            <a:pPr>
              <a:lnSpc>
                <a:spcPts val="2925"/>
              </a:lnSpc>
            </a:pPr>
            <a:r>
              <a:rPr lang="en-US" sz="2400" b="1">
                <a:solidFill>
                  <a:srgbClr val="FFFFFF"/>
                </a:solidFill>
                <a:latin typeface="Montserrat"/>
              </a:rPr>
              <a:t>"Senator"</a:t>
            </a:r>
          </a:p>
        </p:txBody>
      </p:sp>
      <p:sp>
        <p:nvSpPr>
          <p:cNvPr id="16" name="322 10-  01010"/>
          <p:cNvSpPr/>
          <p:nvPr/>
        </p:nvSpPr>
        <p:spPr>
          <a:xfrm>
            <a:off x="761999" y="2181225"/>
            <a:ext cx="5544207" cy="628650"/>
          </a:xfrm>
          <a:prstGeom prst="rect">
            <a:avLst/>
          </a:prstGeom>
          <a:noFill/>
          <a:ln/>
        </p:spPr>
        <p:txBody>
          <a:bodyPr wrap="square" lIns="0" tIns="0" rIns="0" bIns="0" rtlCol="0" anchor="t"/>
          <a:lstStyle/>
          <a:p>
            <a:pPr>
              <a:lnSpc>
                <a:spcPts val="2925"/>
              </a:lnSpc>
            </a:pPr>
            <a:r>
              <a:rPr lang="en-US" sz="2400">
                <a:solidFill>
                  <a:srgbClr val="FFFFFF"/>
                </a:solidFill>
                <a:latin typeface="Montserrat"/>
                <a:ea typeface="+mn-lt"/>
                <a:cs typeface="+mn-lt"/>
              </a:rPr>
              <a:t>32/2 </a:t>
            </a:r>
            <a:r>
              <a:rPr lang="en-US" sz="2400" err="1">
                <a:solidFill>
                  <a:srgbClr val="FFFFFF"/>
                </a:solidFill>
                <a:latin typeface="Montserrat"/>
                <a:ea typeface="+mn-lt"/>
                <a:cs typeface="+mn-lt"/>
              </a:rPr>
              <a:t>Knyaziv</a:t>
            </a:r>
            <a:r>
              <a:rPr lang="en-US" sz="2400">
                <a:solidFill>
                  <a:srgbClr val="FFFFFF"/>
                </a:solidFill>
                <a:latin typeface="Montserrat"/>
                <a:ea typeface="+mn-lt"/>
                <a:cs typeface="+mn-lt"/>
              </a:rPr>
              <a:t> </a:t>
            </a:r>
            <a:r>
              <a:rPr lang="en-US" sz="2400" err="1">
                <a:solidFill>
                  <a:srgbClr val="FFFFFF"/>
                </a:solidFill>
                <a:latin typeface="Montserrat"/>
                <a:ea typeface="+mn-lt"/>
                <a:cs typeface="+mn-lt"/>
              </a:rPr>
              <a:t>Ostrozkykh</a:t>
            </a:r>
            <a:r>
              <a:rPr lang="en-US" sz="2400">
                <a:solidFill>
                  <a:srgbClr val="FFFFFF"/>
                </a:solidFill>
                <a:latin typeface="Montserrat"/>
                <a:ea typeface="+mn-lt"/>
                <a:cs typeface="+mn-lt"/>
              </a:rPr>
              <a:t> St., 10th floor, 01010, Kyiv, Ukraine</a:t>
            </a:r>
            <a:endParaRPr lang="uk-UA">
              <a:latin typeface="Montserrat"/>
            </a:endParaRPr>
          </a:p>
        </p:txBody>
      </p:sp>
      <p:sp>
        <p:nvSpPr>
          <p:cNvPr id="17" name="name_38 044 390 55 33"/>
          <p:cNvSpPr/>
          <p:nvPr/>
        </p:nvSpPr>
        <p:spPr>
          <a:xfrm>
            <a:off x="1257300" y="3381375"/>
            <a:ext cx="3790950" cy="209550"/>
          </a:xfrm>
          <a:prstGeom prst="rect">
            <a:avLst/>
          </a:prstGeom>
          <a:noFill/>
          <a:ln/>
        </p:spPr>
        <p:txBody>
          <a:bodyPr wrap="square" lIns="0" tIns="0" rIns="0" bIns="0" rtlCol="0" anchor="ctr"/>
          <a:lstStyle/>
          <a:p>
            <a:pPr marL="0" indent="0" algn="l">
              <a:lnSpc>
                <a:spcPts val="2925"/>
              </a:lnSpc>
              <a:buNone/>
            </a:pPr>
            <a:r>
              <a:rPr lang="en-US" sz="2400" b="1">
                <a:solidFill>
                  <a:srgbClr val="FFFFFF"/>
                </a:solidFill>
                <a:latin typeface="Montserrat" pitchFamily="2" charset="0"/>
                <a:ea typeface="Mazzard H Regular" pitchFamily="34" charset="-122"/>
                <a:cs typeface="Mazzard H Regular" pitchFamily="34" charset="-120"/>
              </a:rPr>
              <a:t>+38 044 390 55 33</a:t>
            </a:r>
            <a:endParaRPr lang="en-US" sz="2400" b="1"/>
          </a:p>
        </p:txBody>
      </p:sp>
      <p:sp>
        <p:nvSpPr>
          <p:cNvPr id="18" name="mailarzingerua"/>
          <p:cNvSpPr/>
          <p:nvPr/>
        </p:nvSpPr>
        <p:spPr>
          <a:xfrm>
            <a:off x="5067300" y="3381375"/>
            <a:ext cx="3790950" cy="209550"/>
          </a:xfrm>
          <a:prstGeom prst="rect">
            <a:avLst/>
          </a:prstGeom>
          <a:noFill/>
          <a:ln/>
        </p:spPr>
        <p:txBody>
          <a:bodyPr wrap="square" lIns="0" tIns="0" rIns="0" bIns="0" rtlCol="0" anchor="ctr"/>
          <a:lstStyle/>
          <a:p>
            <a:pPr marL="0" indent="0" algn="l">
              <a:lnSpc>
                <a:spcPts val="2925"/>
              </a:lnSpc>
              <a:buNone/>
            </a:pPr>
            <a:r>
              <a:rPr lang="en-US" sz="2400" b="1">
                <a:solidFill>
                  <a:srgbClr val="FFFFFF"/>
                </a:solidFill>
                <a:latin typeface="Montserrat" pitchFamily="2" charset="0"/>
                <a:ea typeface="Mazzard H Regular" pitchFamily="34" charset="-122"/>
                <a:cs typeface="Mazzard H Regular" pitchFamily="34" charset="-120"/>
              </a:rPr>
              <a:t>mail@arzinger.ua</a:t>
            </a:r>
            <a:endParaRPr lang="en-US" sz="2400" b="1"/>
          </a:p>
        </p:txBody>
      </p:sp>
      <p:sp>
        <p:nvSpPr>
          <p:cNvPr id="19" name="ArzingerLawFirm"/>
          <p:cNvSpPr/>
          <p:nvPr/>
        </p:nvSpPr>
        <p:spPr>
          <a:xfrm>
            <a:off x="1371600" y="5038725"/>
            <a:ext cx="3790950" cy="209550"/>
          </a:xfrm>
          <a:prstGeom prst="rect">
            <a:avLst/>
          </a:prstGeom>
          <a:noFill/>
          <a:ln/>
        </p:spPr>
        <p:txBody>
          <a:bodyPr wrap="square" lIns="0" tIns="0" rIns="0" bIns="0" rtlCol="0" anchor="ctr"/>
          <a:lstStyle/>
          <a:p>
            <a:pPr marL="0" indent="0" algn="l">
              <a:lnSpc>
                <a:spcPts val="2925"/>
              </a:lnSpc>
              <a:buNone/>
            </a:pPr>
            <a:r>
              <a:rPr lang="en-US" sz="2400">
                <a:solidFill>
                  <a:srgbClr val="FFFFFF"/>
                </a:solidFill>
                <a:latin typeface="Montserrat" pitchFamily="2" charset="0"/>
                <a:ea typeface="Mazzard H Regular" pitchFamily="34" charset="-122"/>
                <a:cs typeface="Mazzard H Regular" pitchFamily="34" charset="-120"/>
              </a:rPr>
              <a:t>/</a:t>
            </a:r>
            <a:r>
              <a:rPr lang="en-US" sz="2400" err="1">
                <a:solidFill>
                  <a:srgbClr val="FFFFFF"/>
                </a:solidFill>
                <a:latin typeface="Montserrat" pitchFamily="2" charset="0"/>
                <a:ea typeface="Mazzard H Regular" pitchFamily="34" charset="-122"/>
                <a:cs typeface="Mazzard H Regular" pitchFamily="34" charset="-120"/>
              </a:rPr>
              <a:t>ArzingerLawFirm</a:t>
            </a:r>
            <a:endParaRPr lang="en-US" sz="2400" err="1"/>
          </a:p>
        </p:txBody>
      </p:sp>
      <p:sp>
        <p:nvSpPr>
          <p:cNvPr id="20" name="arzingerlawfirm"/>
          <p:cNvSpPr/>
          <p:nvPr/>
        </p:nvSpPr>
        <p:spPr>
          <a:xfrm>
            <a:off x="5572125" y="5038725"/>
            <a:ext cx="3790950" cy="209550"/>
          </a:xfrm>
          <a:prstGeom prst="rect">
            <a:avLst/>
          </a:prstGeom>
          <a:noFill/>
          <a:ln/>
        </p:spPr>
        <p:txBody>
          <a:bodyPr wrap="square" lIns="0" tIns="0" rIns="0" bIns="0" rtlCol="0" anchor="ctr"/>
          <a:lstStyle/>
          <a:p>
            <a:pPr marL="0" indent="0" algn="l">
              <a:lnSpc>
                <a:spcPts val="2925"/>
              </a:lnSpc>
              <a:buNone/>
            </a:pPr>
            <a:r>
              <a:rPr lang="en-US" sz="2400">
                <a:solidFill>
                  <a:srgbClr val="FFFFFF"/>
                </a:solidFill>
                <a:latin typeface="Montserrat" pitchFamily="2" charset="0"/>
                <a:ea typeface="Mazzard H Regular" pitchFamily="34" charset="-122"/>
                <a:cs typeface="Mazzard H Regular" pitchFamily="34" charset="-120"/>
              </a:rPr>
              <a:t>@arzingerlawfirm</a:t>
            </a:r>
            <a:endParaRPr lang="en-US" sz="2400"/>
          </a:p>
        </p:txBody>
      </p:sp>
      <p:sp>
        <p:nvSpPr>
          <p:cNvPr id="21" name="arzingerteam"/>
          <p:cNvSpPr/>
          <p:nvPr/>
        </p:nvSpPr>
        <p:spPr>
          <a:xfrm>
            <a:off x="5572125" y="5905500"/>
            <a:ext cx="3790950" cy="209550"/>
          </a:xfrm>
          <a:prstGeom prst="rect">
            <a:avLst/>
          </a:prstGeom>
          <a:noFill/>
          <a:ln/>
        </p:spPr>
        <p:txBody>
          <a:bodyPr wrap="square" lIns="0" tIns="0" rIns="0" bIns="0" rtlCol="0" anchor="ctr"/>
          <a:lstStyle/>
          <a:p>
            <a:pPr marL="0" indent="0" algn="l">
              <a:lnSpc>
                <a:spcPts val="2925"/>
              </a:lnSpc>
              <a:buNone/>
            </a:pPr>
            <a:r>
              <a:rPr lang="en-US" sz="2400">
                <a:solidFill>
                  <a:srgbClr val="FFFFFF"/>
                </a:solidFill>
                <a:latin typeface="Montserrat" pitchFamily="2" charset="0"/>
                <a:ea typeface="Mazzard H Regular" pitchFamily="34" charset="-122"/>
                <a:cs typeface="Mazzard H Regular" pitchFamily="34" charset="-120"/>
              </a:rPr>
              <a:t>@arzinger.team</a:t>
            </a:r>
            <a:endParaRPr lang="en-US" sz="2400"/>
          </a:p>
        </p:txBody>
      </p:sp>
      <p:sp>
        <p:nvSpPr>
          <p:cNvPr id="22" name="companyarzinger"/>
          <p:cNvSpPr/>
          <p:nvPr/>
        </p:nvSpPr>
        <p:spPr>
          <a:xfrm>
            <a:off x="1371600" y="5905500"/>
            <a:ext cx="3790950" cy="209550"/>
          </a:xfrm>
          <a:prstGeom prst="rect">
            <a:avLst/>
          </a:prstGeom>
          <a:noFill/>
          <a:ln/>
        </p:spPr>
        <p:txBody>
          <a:bodyPr wrap="square" lIns="0" tIns="0" rIns="0" bIns="0" rtlCol="0" anchor="ctr"/>
          <a:lstStyle/>
          <a:p>
            <a:pPr marL="0" indent="0" algn="l">
              <a:lnSpc>
                <a:spcPts val="2925"/>
              </a:lnSpc>
              <a:buNone/>
            </a:pPr>
            <a:r>
              <a:rPr lang="en-US" sz="2400">
                <a:solidFill>
                  <a:srgbClr val="FFFFFF"/>
                </a:solidFill>
                <a:latin typeface="Montserrat" pitchFamily="2" charset="0"/>
                <a:ea typeface="Mazzard H Regular" pitchFamily="34" charset="-122"/>
                <a:cs typeface="Mazzard H Regular" pitchFamily="34" charset="-120"/>
              </a:rPr>
              <a:t>/company/</a:t>
            </a:r>
            <a:r>
              <a:rPr lang="en-US" sz="2400" err="1">
                <a:solidFill>
                  <a:srgbClr val="FFFFFF"/>
                </a:solidFill>
                <a:latin typeface="Montserrat" pitchFamily="2" charset="0"/>
                <a:ea typeface="Mazzard H Regular" pitchFamily="34" charset="-122"/>
                <a:cs typeface="Mazzard H Regular" pitchFamily="34" charset="-120"/>
              </a:rPr>
              <a:t>arzinger</a:t>
            </a:r>
            <a:endParaRPr lang="en-US" sz="2400" err="1"/>
          </a:p>
        </p:txBody>
      </p:sp>
      <p:sp>
        <p:nvSpPr>
          <p:cNvPr id="23" name="QR-     arzingerua"/>
          <p:cNvSpPr/>
          <p:nvPr/>
        </p:nvSpPr>
        <p:spPr>
          <a:xfrm>
            <a:off x="3571875" y="7934325"/>
            <a:ext cx="3790950" cy="790575"/>
          </a:xfrm>
          <a:prstGeom prst="rect">
            <a:avLst/>
          </a:prstGeom>
          <a:noFill/>
          <a:ln/>
        </p:spPr>
        <p:txBody>
          <a:bodyPr wrap="square" lIns="0" tIns="0" rIns="0" bIns="0" rtlCol="0" anchor="t"/>
          <a:lstStyle/>
          <a:p>
            <a:pPr>
              <a:lnSpc>
                <a:spcPts val="2175"/>
              </a:lnSpc>
            </a:pPr>
            <a:r>
              <a:rPr lang="en-US">
                <a:solidFill>
                  <a:srgbClr val="FFFFFF"/>
                </a:solidFill>
                <a:latin typeface="Montserrat"/>
                <a:ea typeface="+mn-lt"/>
                <a:cs typeface="+mn-lt"/>
              </a:rPr>
              <a:t>Scan the QR code and visit our website</a:t>
            </a:r>
            <a:r>
              <a:rPr lang="en-US" sz="1800">
                <a:solidFill>
                  <a:srgbClr val="FFFFFF"/>
                </a:solidFill>
                <a:latin typeface="Montserrat"/>
                <a:ea typeface="+mn-lt"/>
                <a:cs typeface="+mn-lt"/>
              </a:rPr>
              <a:t> arzinger.ua</a:t>
            </a:r>
            <a:endParaRPr lang="uk-U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3" name="Group 1" descr="preencoded.png">
            <a:extLst>
              <a:ext uri="{FF2B5EF4-FFF2-40B4-BE49-F238E27FC236}">
                <a16:creationId xmlns:a16="http://schemas.microsoft.com/office/drawing/2014/main" id="{3BD36A9A-7ED1-460F-AE18-A25CB40BE7D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rot="10800000">
            <a:off x="0" y="8318046"/>
            <a:ext cx="2191892" cy="2191892"/>
          </a:xfrm>
          <a:prstGeom prst="rect">
            <a:avLst/>
          </a:prstGeom>
        </p:spPr>
      </p:pic>
      <p:sp>
        <p:nvSpPr>
          <p:cNvPr id="30" name="Прямоугольник 29">
            <a:extLst>
              <a:ext uri="{FF2B5EF4-FFF2-40B4-BE49-F238E27FC236}">
                <a16:creationId xmlns:a16="http://schemas.microsoft.com/office/drawing/2014/main" id="{718E0EE3-C40E-4BFC-B87A-FD0CF065D010}"/>
              </a:ext>
            </a:extLst>
          </p:cNvPr>
          <p:cNvSpPr/>
          <p:nvPr/>
        </p:nvSpPr>
        <p:spPr>
          <a:xfrm>
            <a:off x="13025640" y="1038224"/>
            <a:ext cx="5262361" cy="924877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 name="Rectangle 1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5"/>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Geographic location</a:t>
            </a:r>
            <a:endParaRPr lang="uk-UA" sz="3800" b="1">
              <a:solidFill>
                <a:srgbClr val="FFFFFF"/>
              </a:solidFill>
              <a:latin typeface="Montserrat"/>
              <a:ea typeface="Mazzard H Semi Bold"/>
            </a:endParaRPr>
          </a:p>
        </p:txBody>
      </p:sp>
      <p:sp>
        <p:nvSpPr>
          <p:cNvPr id="36" name="object 3">
            <a:extLst>
              <a:ext uri="{FF2B5EF4-FFF2-40B4-BE49-F238E27FC236}">
                <a16:creationId xmlns:a16="http://schemas.microsoft.com/office/drawing/2014/main" id="{57BE8544-16ED-42F0-A56E-97651AFA8C22}"/>
              </a:ext>
            </a:extLst>
          </p:cNvPr>
          <p:cNvSpPr txBox="1"/>
          <p:nvPr/>
        </p:nvSpPr>
        <p:spPr>
          <a:xfrm>
            <a:off x="13751626" y="1554969"/>
            <a:ext cx="4480552" cy="8049029"/>
          </a:xfrm>
          <a:prstGeom prst="rect">
            <a:avLst/>
          </a:prstGeom>
        </p:spPr>
        <p:txBody>
          <a:bodyPr vert="horz" wrap="square" lIns="0" tIns="0" rIns="0" bIns="0" rtlCol="0">
            <a:noAutofit/>
          </a:bodyPr>
          <a:lstStyle/>
          <a:p>
            <a:pPr marL="12247" marR="445777">
              <a:spcBef>
                <a:spcPts val="1200"/>
              </a:spcBef>
            </a:pPr>
            <a:r>
              <a:rPr lang="en-US" b="1">
                <a:solidFill>
                  <a:schemeClr val="bg1"/>
                </a:solidFill>
                <a:latin typeface="Montserrat" panose="00000500000000000000" pitchFamily="2" charset="-52"/>
                <a:cs typeface="Futura PT Light"/>
              </a:rPr>
              <a:t>Western Ukraine is located on the crossroads of multiple</a:t>
            </a:r>
            <a:r>
              <a:rPr lang="uk-UA" b="1">
                <a:solidFill>
                  <a:schemeClr val="bg1"/>
                </a:solidFill>
                <a:latin typeface="Montserrat" panose="00000500000000000000" pitchFamily="2" charset="-52"/>
                <a:cs typeface="Futura PT Light"/>
              </a:rPr>
              <a:t> </a:t>
            </a:r>
            <a:r>
              <a:rPr lang="en-US" b="1">
                <a:solidFill>
                  <a:schemeClr val="bg1"/>
                </a:solidFill>
                <a:latin typeface="Montserrat" panose="00000500000000000000" pitchFamily="2" charset="-52"/>
                <a:cs typeface="Futura PT Light"/>
              </a:rPr>
              <a:t>trade routes providing access to multi-million consumer</a:t>
            </a:r>
            <a:r>
              <a:rPr lang="uk-UA" b="1">
                <a:solidFill>
                  <a:schemeClr val="bg1"/>
                </a:solidFill>
                <a:latin typeface="Montserrat" panose="00000500000000000000" pitchFamily="2" charset="-52"/>
                <a:cs typeface="Futura PT Light"/>
              </a:rPr>
              <a:t> </a:t>
            </a:r>
            <a:r>
              <a:rPr lang="en-US" b="1">
                <a:solidFill>
                  <a:schemeClr val="bg1"/>
                </a:solidFill>
                <a:latin typeface="Montserrat" panose="00000500000000000000" pitchFamily="2" charset="-52"/>
                <a:cs typeface="Futura PT Light"/>
              </a:rPr>
              <a:t>Markets</a:t>
            </a:r>
          </a:p>
          <a:p>
            <a:pPr marL="12247" marR="445777">
              <a:spcBef>
                <a:spcPts val="1200"/>
              </a:spcBef>
            </a:pPr>
            <a:endParaRPr lang="uk-UA" b="1">
              <a:solidFill>
                <a:schemeClr val="bg1"/>
              </a:solidFill>
              <a:latin typeface="Montserrat" panose="00000500000000000000" pitchFamily="2" charset="-52"/>
              <a:cs typeface="Futura PT Light"/>
            </a:endParaRPr>
          </a:p>
          <a:p>
            <a:pPr marL="12247" marR="445777">
              <a:spcBef>
                <a:spcPts val="1200"/>
              </a:spcBef>
            </a:pPr>
            <a:r>
              <a:rPr lang="en-US" sz="2000">
                <a:solidFill>
                  <a:schemeClr val="bg1"/>
                </a:solidFill>
                <a:latin typeface="Montserrat" panose="00000500000000000000" pitchFamily="2" charset="-52"/>
                <a:cs typeface="Futura PT Light"/>
              </a:rPr>
              <a:t>Lviv – Berlin — 925 km</a:t>
            </a:r>
          </a:p>
          <a:p>
            <a:pPr marL="12247" marR="445777">
              <a:spcBef>
                <a:spcPts val="1200"/>
              </a:spcBef>
            </a:pPr>
            <a:r>
              <a:rPr lang="en-US" sz="2000">
                <a:solidFill>
                  <a:schemeClr val="bg1"/>
                </a:solidFill>
                <a:latin typeface="Montserrat" panose="00000500000000000000" pitchFamily="2" charset="-52"/>
                <a:cs typeface="Futura PT Light"/>
              </a:rPr>
              <a:t>Lviv – Warsaw — 381 km</a:t>
            </a:r>
          </a:p>
          <a:p>
            <a:pPr marL="12247" marR="445777">
              <a:spcBef>
                <a:spcPts val="1200"/>
              </a:spcBef>
            </a:pPr>
            <a:r>
              <a:rPr lang="en-US" sz="2000">
                <a:solidFill>
                  <a:schemeClr val="bg1"/>
                </a:solidFill>
                <a:latin typeface="Montserrat" panose="00000500000000000000" pitchFamily="2" charset="-52"/>
                <a:cs typeface="Futura PT Light"/>
              </a:rPr>
              <a:t>Lviv – Chisinau — 477 km</a:t>
            </a:r>
          </a:p>
          <a:p>
            <a:pPr marL="12247" marR="445777">
              <a:spcBef>
                <a:spcPts val="1200"/>
              </a:spcBef>
            </a:pPr>
            <a:r>
              <a:rPr lang="en-US" sz="2000">
                <a:solidFill>
                  <a:schemeClr val="bg1"/>
                </a:solidFill>
                <a:latin typeface="Montserrat" panose="00000500000000000000" pitchFamily="2" charset="-52"/>
                <a:cs typeface="Futura PT Light"/>
              </a:rPr>
              <a:t>Lviv – Kyiv — 542 km</a:t>
            </a:r>
          </a:p>
          <a:p>
            <a:pPr marL="12247" marR="445777">
              <a:spcBef>
                <a:spcPts val="1200"/>
              </a:spcBef>
            </a:pPr>
            <a:r>
              <a:rPr lang="en-US" sz="2000">
                <a:solidFill>
                  <a:schemeClr val="bg1"/>
                </a:solidFill>
                <a:latin typeface="Montserrat" panose="00000500000000000000" pitchFamily="2" charset="-52"/>
                <a:cs typeface="Futura PT Light"/>
              </a:rPr>
              <a:t>Lviv – Budapest — 574 km</a:t>
            </a:r>
          </a:p>
          <a:p>
            <a:pPr marL="12247" marR="445777">
              <a:spcBef>
                <a:spcPts val="1200"/>
              </a:spcBef>
            </a:pPr>
            <a:r>
              <a:rPr lang="en-US" sz="2000">
                <a:solidFill>
                  <a:schemeClr val="bg1"/>
                </a:solidFill>
                <a:latin typeface="Montserrat" panose="00000500000000000000" pitchFamily="2" charset="-52"/>
                <a:cs typeface="Futura PT Light"/>
              </a:rPr>
              <a:t>Lviv – Bucharest — 607 km</a:t>
            </a:r>
          </a:p>
          <a:p>
            <a:pPr marL="12247" marR="445777">
              <a:spcBef>
                <a:spcPts val="1200"/>
              </a:spcBef>
            </a:pPr>
            <a:r>
              <a:rPr lang="en-US" sz="2000">
                <a:solidFill>
                  <a:schemeClr val="bg1"/>
                </a:solidFill>
                <a:latin typeface="Montserrat" panose="00000500000000000000" pitchFamily="2" charset="-52"/>
                <a:cs typeface="Futura PT Light"/>
              </a:rPr>
              <a:t>Lviv – Vilnius — 769 km</a:t>
            </a:r>
          </a:p>
          <a:p>
            <a:pPr marL="12247" marR="445777">
              <a:spcBef>
                <a:spcPts val="1200"/>
              </a:spcBef>
            </a:pPr>
            <a:r>
              <a:rPr lang="en-US" sz="2000">
                <a:solidFill>
                  <a:schemeClr val="bg1"/>
                </a:solidFill>
                <a:latin typeface="Montserrat" panose="00000500000000000000" pitchFamily="2" charset="-52"/>
                <a:cs typeface="Futura PT Light"/>
              </a:rPr>
              <a:t>Lviv – Bratislava — 775 km</a:t>
            </a:r>
          </a:p>
          <a:p>
            <a:pPr marL="12247" marR="445777">
              <a:spcBef>
                <a:spcPts val="1200"/>
              </a:spcBef>
            </a:pPr>
            <a:r>
              <a:rPr lang="en-US" sz="2000">
                <a:solidFill>
                  <a:schemeClr val="bg1"/>
                </a:solidFill>
                <a:latin typeface="Montserrat" panose="00000500000000000000" pitchFamily="2" charset="-52"/>
                <a:cs typeface="Futura PT Light"/>
              </a:rPr>
              <a:t>Lviv – Vienna — 824 km</a:t>
            </a:r>
          </a:p>
          <a:p>
            <a:pPr marL="12247" marR="445777">
              <a:spcBef>
                <a:spcPts val="1200"/>
              </a:spcBef>
            </a:pPr>
            <a:r>
              <a:rPr lang="en-US" sz="2000">
                <a:solidFill>
                  <a:schemeClr val="bg1"/>
                </a:solidFill>
                <a:latin typeface="Montserrat" panose="00000500000000000000" pitchFamily="2" charset="-52"/>
                <a:cs typeface="Futura PT Light"/>
              </a:rPr>
              <a:t>Lviv – Prague — 843 km</a:t>
            </a:r>
          </a:p>
          <a:p>
            <a:pPr marL="12247" marR="445777">
              <a:spcBef>
                <a:spcPts val="1200"/>
              </a:spcBef>
            </a:pPr>
            <a:r>
              <a:rPr lang="en-US" sz="2000">
                <a:solidFill>
                  <a:schemeClr val="bg1"/>
                </a:solidFill>
                <a:latin typeface="Montserrat" panose="00000500000000000000" pitchFamily="2" charset="-52"/>
                <a:cs typeface="Futura PT Light"/>
              </a:rPr>
              <a:t>Lviv – Athens — 1851 km</a:t>
            </a:r>
          </a:p>
          <a:p>
            <a:pPr marL="12247" marR="445777">
              <a:spcBef>
                <a:spcPts val="1200"/>
              </a:spcBef>
            </a:pPr>
            <a:r>
              <a:rPr lang="en-US" sz="2000">
                <a:solidFill>
                  <a:schemeClr val="bg1"/>
                </a:solidFill>
                <a:latin typeface="Montserrat" panose="00000500000000000000" pitchFamily="2" charset="-52"/>
                <a:cs typeface="Futura PT Light"/>
              </a:rPr>
              <a:t>Lviv – Istanbul — 1504 km</a:t>
            </a:r>
            <a:endParaRPr sz="2000">
              <a:solidFill>
                <a:schemeClr val="bg1"/>
              </a:solidFill>
              <a:latin typeface="Montserrat" panose="00000500000000000000" pitchFamily="2" charset="-52"/>
              <a:cs typeface="Futura PT Light"/>
            </a:endParaRPr>
          </a:p>
        </p:txBody>
      </p:sp>
      <p:sp>
        <p:nvSpPr>
          <p:cNvPr id="37" name="object 20">
            <a:extLst>
              <a:ext uri="{FF2B5EF4-FFF2-40B4-BE49-F238E27FC236}">
                <a16:creationId xmlns:a16="http://schemas.microsoft.com/office/drawing/2014/main" id="{05F32558-3A43-4988-BB2F-006E9BB9C5D0}"/>
              </a:ext>
            </a:extLst>
          </p:cNvPr>
          <p:cNvSpPr txBox="1"/>
          <p:nvPr/>
        </p:nvSpPr>
        <p:spPr>
          <a:xfrm>
            <a:off x="600897" y="1373595"/>
            <a:ext cx="4661465" cy="861774"/>
          </a:xfrm>
          <a:prstGeom prst="rect">
            <a:avLst/>
          </a:prstGeom>
        </p:spPr>
        <p:txBody>
          <a:bodyPr vert="horz" wrap="square" lIns="0" tIns="0" rIns="0" bIns="0" rtlCol="0">
            <a:spAutoFit/>
          </a:bodyPr>
          <a:lstStyle/>
          <a:p>
            <a:pPr marL="12247"/>
            <a:r>
              <a:rPr lang="en-US" sz="2800" b="1">
                <a:solidFill>
                  <a:srgbClr val="C23350"/>
                </a:solidFill>
                <a:latin typeface="Montserrat" panose="00000500000000000000" pitchFamily="2" charset="-52"/>
                <a:cs typeface="Futura PT Bold"/>
              </a:rPr>
              <a:t>The main roads that run through Lviv region</a:t>
            </a:r>
            <a:endParaRPr sz="2800">
              <a:latin typeface="Montserrat" panose="00000500000000000000" pitchFamily="2" charset="-52"/>
              <a:cs typeface="Futura PT Bold"/>
            </a:endParaRPr>
          </a:p>
        </p:txBody>
      </p:sp>
      <p:sp>
        <p:nvSpPr>
          <p:cNvPr id="54" name="object 5">
            <a:extLst>
              <a:ext uri="{FF2B5EF4-FFF2-40B4-BE49-F238E27FC236}">
                <a16:creationId xmlns:a16="http://schemas.microsoft.com/office/drawing/2014/main" id="{D0B41E18-05E8-47AA-95CF-ECF6E9D2085F}"/>
              </a:ext>
            </a:extLst>
          </p:cNvPr>
          <p:cNvSpPr txBox="1"/>
          <p:nvPr/>
        </p:nvSpPr>
        <p:spPr>
          <a:xfrm>
            <a:off x="6669274" y="1373595"/>
            <a:ext cx="5122728" cy="1969770"/>
          </a:xfrm>
          <a:prstGeom prst="rect">
            <a:avLst/>
          </a:prstGeom>
        </p:spPr>
        <p:txBody>
          <a:bodyPr vert="horz" wrap="square" lIns="0" tIns="0" rIns="0" bIns="0" rtlCol="0">
            <a:spAutoFit/>
          </a:bodyPr>
          <a:lstStyle/>
          <a:p>
            <a:pPr marL="12247" marR="4899"/>
            <a:r>
              <a:rPr lang="pl-PL" sz="2000" b="1" spc="5">
                <a:solidFill>
                  <a:srgbClr val="C23350"/>
                </a:solidFill>
                <a:latin typeface="Montserrat" panose="00000500000000000000" pitchFamily="2" charset="-52"/>
              </a:rPr>
              <a:t>Lviv to Kyiv </a:t>
            </a:r>
            <a:r>
              <a:rPr lang="pl-PL" sz="2000" spc="5">
                <a:solidFill>
                  <a:srgbClr val="292B2D"/>
                </a:solidFill>
                <a:latin typeface="Montserrat" panose="00000500000000000000" pitchFamily="2" charset="-52"/>
              </a:rPr>
              <a:t>– </a:t>
            </a:r>
            <a:r>
              <a:rPr lang="pl-PL" sz="3200" spc="5">
                <a:solidFill>
                  <a:srgbClr val="292B2D"/>
                </a:solidFill>
                <a:latin typeface="Montserrat" panose="00000500000000000000" pitchFamily="2" charset="-52"/>
              </a:rPr>
              <a:t>555</a:t>
            </a:r>
            <a:r>
              <a:rPr lang="pl-PL" sz="2000" spc="5">
                <a:solidFill>
                  <a:srgbClr val="292B2D"/>
                </a:solidFill>
                <a:latin typeface="Montserrat" panose="00000500000000000000" pitchFamily="2" charset="-52"/>
              </a:rPr>
              <a:t> km</a:t>
            </a:r>
          </a:p>
          <a:p>
            <a:pPr marL="12247" marR="4899"/>
            <a:r>
              <a:rPr lang="pl-PL" sz="2000" b="1" spc="5">
                <a:solidFill>
                  <a:srgbClr val="C23350"/>
                </a:solidFill>
                <a:latin typeface="Montserrat" panose="00000500000000000000" pitchFamily="2" charset="-52"/>
              </a:rPr>
              <a:t>Lviv to Odesa </a:t>
            </a:r>
            <a:r>
              <a:rPr lang="pl-PL" sz="2000" spc="5">
                <a:solidFill>
                  <a:srgbClr val="292B2D"/>
                </a:solidFill>
                <a:latin typeface="Montserrat" panose="00000500000000000000" pitchFamily="2" charset="-52"/>
              </a:rPr>
              <a:t>(seaport) – </a:t>
            </a:r>
            <a:r>
              <a:rPr lang="pl-PL" sz="3200" spc="5">
                <a:solidFill>
                  <a:srgbClr val="292B2D"/>
                </a:solidFill>
                <a:latin typeface="Montserrat" panose="00000500000000000000" pitchFamily="2" charset="-52"/>
              </a:rPr>
              <a:t>804.5</a:t>
            </a:r>
            <a:r>
              <a:rPr lang="pl-PL" sz="2000" spc="5">
                <a:solidFill>
                  <a:srgbClr val="292B2D"/>
                </a:solidFill>
                <a:latin typeface="Montserrat" panose="00000500000000000000" pitchFamily="2" charset="-52"/>
              </a:rPr>
              <a:t> km</a:t>
            </a:r>
          </a:p>
          <a:p>
            <a:pPr marL="12247" marR="4899"/>
            <a:r>
              <a:rPr lang="pl-PL" sz="2000" b="1" spc="5">
                <a:solidFill>
                  <a:srgbClr val="C23350"/>
                </a:solidFill>
                <a:latin typeface="Montserrat" panose="00000500000000000000" pitchFamily="2" charset="-52"/>
              </a:rPr>
              <a:t>Lviv to Warsaw </a:t>
            </a:r>
            <a:r>
              <a:rPr lang="pl-PL" sz="2000" spc="5">
                <a:solidFill>
                  <a:srgbClr val="292B2D"/>
                </a:solidFill>
                <a:latin typeface="Montserrat" panose="00000500000000000000" pitchFamily="2" charset="-52"/>
              </a:rPr>
              <a:t>(Poland) – </a:t>
            </a:r>
            <a:r>
              <a:rPr lang="pl-PL" sz="3200" spc="5">
                <a:solidFill>
                  <a:srgbClr val="292B2D"/>
                </a:solidFill>
                <a:latin typeface="Montserrat" panose="00000500000000000000" pitchFamily="2" charset="-52"/>
              </a:rPr>
              <a:t>390.5</a:t>
            </a:r>
            <a:r>
              <a:rPr lang="pl-PL" sz="2000" spc="5">
                <a:solidFill>
                  <a:srgbClr val="292B2D"/>
                </a:solidFill>
                <a:latin typeface="Montserrat" panose="00000500000000000000" pitchFamily="2" charset="-52"/>
              </a:rPr>
              <a:t> km</a:t>
            </a:r>
          </a:p>
          <a:p>
            <a:pPr marL="12247" marR="4899"/>
            <a:r>
              <a:rPr lang="pl-PL" sz="2000" b="1" spc="5">
                <a:solidFill>
                  <a:srgbClr val="C23350"/>
                </a:solidFill>
                <a:latin typeface="Montserrat" panose="00000500000000000000" pitchFamily="2" charset="-52"/>
              </a:rPr>
              <a:t>Lviv to Krakow </a:t>
            </a:r>
            <a:r>
              <a:rPr lang="pl-PL" sz="2000" spc="5">
                <a:solidFill>
                  <a:srgbClr val="292B2D"/>
                </a:solidFill>
                <a:latin typeface="Montserrat" panose="00000500000000000000" pitchFamily="2" charset="-52"/>
              </a:rPr>
              <a:t>(Poland) – </a:t>
            </a:r>
            <a:r>
              <a:rPr lang="pl-PL" sz="3200" spc="5">
                <a:solidFill>
                  <a:srgbClr val="292B2D"/>
                </a:solidFill>
                <a:latin typeface="Montserrat" panose="00000500000000000000" pitchFamily="2" charset="-52"/>
              </a:rPr>
              <a:t>325.6</a:t>
            </a:r>
            <a:r>
              <a:rPr lang="pl-PL" sz="2000" spc="5">
                <a:solidFill>
                  <a:srgbClr val="292B2D"/>
                </a:solidFill>
                <a:latin typeface="Montserrat" panose="00000500000000000000" pitchFamily="2" charset="-52"/>
              </a:rPr>
              <a:t> km</a:t>
            </a:r>
            <a:endParaRPr sz="2000" spc="5">
              <a:solidFill>
                <a:srgbClr val="292B2D"/>
              </a:solidFill>
              <a:latin typeface="Montserrat" panose="00000500000000000000" pitchFamily="2" charset="-52"/>
            </a:endParaRPr>
          </a:p>
        </p:txBody>
      </p:sp>
      <p:pic>
        <p:nvPicPr>
          <p:cNvPr id="9" name="Рисунок 8">
            <a:extLst>
              <a:ext uri="{FF2B5EF4-FFF2-40B4-BE49-F238E27FC236}">
                <a16:creationId xmlns:a16="http://schemas.microsoft.com/office/drawing/2014/main" id="{565DADB9-8B9D-4EDA-AAD1-8D12C2A0FF99}"/>
              </a:ext>
            </a:extLst>
          </p:cNvPr>
          <p:cNvPicPr>
            <a:picLocks noChangeAspect="1"/>
          </p:cNvPicPr>
          <p:nvPr/>
        </p:nvPicPr>
        <p:blipFill rotWithShape="1">
          <a:blip>
            <a:extLst>
              <a:ext uri="{96DAC541-7B7A-43D3-8B79-37D633B846F1}">
                <asvg:svgBlip xmlns:asvg="http://schemas.microsoft.com/office/drawing/2016/SVG/main" r:embed="rId6"/>
              </a:ext>
            </a:extLst>
          </a:blip>
          <a:srcRect t="19689" r="41974" b="19636"/>
          <a:stretch/>
        </p:blipFill>
        <p:spPr>
          <a:xfrm>
            <a:off x="5186827" y="3678735"/>
            <a:ext cx="7608139" cy="5306271"/>
          </a:xfrm>
          <a:prstGeom prst="rect">
            <a:avLst/>
          </a:prstGeom>
        </p:spPr>
      </p:pic>
      <p:sp>
        <p:nvSpPr>
          <p:cNvPr id="10" name="TextBox 9">
            <a:extLst>
              <a:ext uri="{FF2B5EF4-FFF2-40B4-BE49-F238E27FC236}">
                <a16:creationId xmlns:a16="http://schemas.microsoft.com/office/drawing/2014/main" id="{F749CE1A-BDC6-4474-AEE3-0CC962265F92}"/>
              </a:ext>
            </a:extLst>
          </p:cNvPr>
          <p:cNvSpPr txBox="1"/>
          <p:nvPr/>
        </p:nvSpPr>
        <p:spPr>
          <a:xfrm>
            <a:off x="690280" y="2518139"/>
            <a:ext cx="4341408" cy="6278642"/>
          </a:xfrm>
          <a:prstGeom prst="rect">
            <a:avLst/>
          </a:prstGeom>
          <a:noFill/>
        </p:spPr>
        <p:txBody>
          <a:bodyPr wrap="square" rtlCol="0">
            <a:spAutoFit/>
          </a:bodyPr>
          <a:lstStyle/>
          <a:p>
            <a:r>
              <a:rPr lang="en-US" sz="2400" b="1" dirty="0">
                <a:solidFill>
                  <a:srgbClr val="C23350"/>
                </a:solidFill>
                <a:latin typeface="Montserrat" panose="00000500000000000000" pitchFamily="2" charset="-52"/>
              </a:rPr>
              <a:t>M-06</a:t>
            </a:r>
            <a:r>
              <a:rPr lang="en-US" dirty="0">
                <a:latin typeface="Montserrat" panose="00000500000000000000" pitchFamily="2" charset="-52"/>
              </a:rPr>
              <a:t> </a:t>
            </a:r>
            <a:r>
              <a:rPr lang="uk-UA" b="1" dirty="0">
                <a:solidFill>
                  <a:srgbClr val="C23350"/>
                </a:solidFill>
                <a:latin typeface="Montserrat" panose="00000500000000000000" pitchFamily="2" charset="-52"/>
              </a:rPr>
              <a:t>–</a:t>
            </a:r>
            <a:r>
              <a:rPr lang="uk-UA" dirty="0">
                <a:latin typeface="Montserrat" panose="00000500000000000000" pitchFamily="2" charset="-52"/>
              </a:rPr>
              <a:t> </a:t>
            </a:r>
            <a:r>
              <a:rPr lang="en-US" b="1" dirty="0">
                <a:solidFill>
                  <a:srgbClr val="C23350"/>
                </a:solidFill>
                <a:latin typeface="Montserrat" panose="00000500000000000000" pitchFamily="2" charset="-52"/>
              </a:rPr>
              <a:t>Kyiv-Chop (Hungary) </a:t>
            </a:r>
            <a:br>
              <a:rPr lang="uk-UA" dirty="0">
                <a:latin typeface="Montserrat" panose="00000500000000000000" pitchFamily="2" charset="-52"/>
              </a:rPr>
            </a:br>
            <a:r>
              <a:rPr lang="en-US" sz="3200" spc="5" dirty="0">
                <a:solidFill>
                  <a:srgbClr val="292B2D"/>
                </a:solidFill>
                <a:latin typeface="Montserrat" panose="00000500000000000000" pitchFamily="2" charset="-52"/>
              </a:rPr>
              <a:t>2</a:t>
            </a:r>
            <a:r>
              <a:rPr lang="uk-UA" sz="3200" spc="5" dirty="0">
                <a:solidFill>
                  <a:srgbClr val="292B2D"/>
                </a:solidFill>
                <a:latin typeface="Montserrat" panose="00000500000000000000" pitchFamily="2" charset="-52"/>
              </a:rPr>
              <a:t>88</a:t>
            </a:r>
            <a:r>
              <a:rPr lang="en-US" sz="3200" spc="5" dirty="0">
                <a:solidFill>
                  <a:srgbClr val="292B2D"/>
                </a:solidFill>
                <a:latin typeface="Montserrat" panose="00000500000000000000" pitchFamily="2" charset="-52"/>
              </a:rPr>
              <a:t>.</a:t>
            </a:r>
            <a:r>
              <a:rPr lang="uk-UA" sz="3200" spc="5" dirty="0">
                <a:solidFill>
                  <a:srgbClr val="292B2D"/>
                </a:solidFill>
                <a:latin typeface="Montserrat" panose="00000500000000000000" pitchFamily="2" charset="-52"/>
              </a:rPr>
              <a:t>7</a:t>
            </a:r>
            <a:r>
              <a:rPr lang="en-US" sz="3200" spc="5" dirty="0">
                <a:solidFill>
                  <a:srgbClr val="292B2D"/>
                </a:solidFill>
                <a:latin typeface="Montserrat" panose="00000500000000000000" pitchFamily="2" charset="-52"/>
              </a:rPr>
              <a:t> </a:t>
            </a:r>
            <a:r>
              <a:rPr lang="en-US" dirty="0">
                <a:latin typeface="Montserrat" panose="00000500000000000000" pitchFamily="2" charset="-52"/>
              </a:rPr>
              <a:t>km</a:t>
            </a:r>
            <a:endParaRPr lang="uk-UA" dirty="0">
              <a:latin typeface="Montserrat" panose="00000500000000000000" pitchFamily="2" charset="-52"/>
            </a:endParaRPr>
          </a:p>
          <a:p>
            <a:endParaRPr lang="en-US" dirty="0">
              <a:latin typeface="Montserrat" panose="00000500000000000000" pitchFamily="2" charset="-52"/>
            </a:endParaRPr>
          </a:p>
          <a:p>
            <a:r>
              <a:rPr lang="uk-UA" sz="2400" b="1" dirty="0">
                <a:solidFill>
                  <a:srgbClr val="C23350"/>
                </a:solidFill>
                <a:latin typeface="Montserrat" panose="00000500000000000000" pitchFamily="2" charset="-52"/>
              </a:rPr>
              <a:t>М-09</a:t>
            </a:r>
            <a:r>
              <a:rPr lang="uk-UA" dirty="0">
                <a:latin typeface="Montserrat" panose="00000500000000000000" pitchFamily="2" charset="-52"/>
              </a:rPr>
              <a:t> </a:t>
            </a:r>
            <a:r>
              <a:rPr lang="uk-UA" b="1" dirty="0">
                <a:solidFill>
                  <a:srgbClr val="C23350"/>
                </a:solidFill>
                <a:latin typeface="Montserrat" panose="00000500000000000000" pitchFamily="2" charset="-52"/>
              </a:rPr>
              <a:t>– </a:t>
            </a:r>
            <a:r>
              <a:rPr lang="en-US" b="1" dirty="0">
                <a:solidFill>
                  <a:srgbClr val="C23350"/>
                </a:solidFill>
                <a:latin typeface="Montserrat" panose="00000500000000000000" pitchFamily="2" charset="-52"/>
              </a:rPr>
              <a:t>Ternopil – Lviv – Rava Ruska(Poland) </a:t>
            </a:r>
            <a:br>
              <a:rPr lang="en-US" dirty="0">
                <a:latin typeface="Montserrat" panose="00000500000000000000" pitchFamily="2" charset="-52"/>
              </a:rPr>
            </a:br>
            <a:r>
              <a:rPr lang="en-US" sz="3200" spc="5" dirty="0">
                <a:solidFill>
                  <a:srgbClr val="292B2D"/>
                </a:solidFill>
                <a:latin typeface="Montserrat" panose="00000500000000000000" pitchFamily="2" charset="-52"/>
              </a:rPr>
              <a:t>136.2</a:t>
            </a:r>
            <a:r>
              <a:rPr lang="en-US" dirty="0">
                <a:latin typeface="Montserrat" panose="00000500000000000000" pitchFamily="2" charset="-52"/>
              </a:rPr>
              <a:t> km</a:t>
            </a:r>
            <a:endParaRPr lang="uk-UA" dirty="0">
              <a:latin typeface="Montserrat" panose="00000500000000000000" pitchFamily="2" charset="-52"/>
            </a:endParaRPr>
          </a:p>
          <a:p>
            <a:endParaRPr lang="en-US" dirty="0">
              <a:latin typeface="Montserrat" panose="00000500000000000000" pitchFamily="2" charset="-52"/>
            </a:endParaRPr>
          </a:p>
          <a:p>
            <a:r>
              <a:rPr lang="uk-UA" sz="2400" b="1" dirty="0">
                <a:solidFill>
                  <a:srgbClr val="C23350"/>
                </a:solidFill>
                <a:latin typeface="Montserrat" panose="00000500000000000000" pitchFamily="2" charset="-52"/>
              </a:rPr>
              <a:t>М-10</a:t>
            </a:r>
            <a:r>
              <a:rPr lang="en-US" sz="2400" b="1" dirty="0">
                <a:solidFill>
                  <a:srgbClr val="C23350"/>
                </a:solidFill>
                <a:latin typeface="Montserrat" panose="00000500000000000000" pitchFamily="2" charset="-52"/>
              </a:rPr>
              <a:t> – </a:t>
            </a:r>
            <a:r>
              <a:rPr lang="en-US" b="1" dirty="0">
                <a:solidFill>
                  <a:srgbClr val="C23350"/>
                </a:solidFill>
                <a:latin typeface="Montserrat" panose="00000500000000000000" pitchFamily="2" charset="-52"/>
              </a:rPr>
              <a:t>Lviv – </a:t>
            </a:r>
            <a:r>
              <a:rPr lang="en-US" b="1" dirty="0" err="1">
                <a:solidFill>
                  <a:srgbClr val="C23350"/>
                </a:solidFill>
                <a:latin typeface="Montserrat" panose="00000500000000000000" pitchFamily="2" charset="-52"/>
              </a:rPr>
              <a:t>Krakivets</a:t>
            </a:r>
            <a:r>
              <a:rPr lang="en-US" b="1" dirty="0">
                <a:solidFill>
                  <a:srgbClr val="C23350"/>
                </a:solidFill>
                <a:latin typeface="Montserrat" panose="00000500000000000000" pitchFamily="2" charset="-52"/>
              </a:rPr>
              <a:t> (Poland) </a:t>
            </a:r>
            <a:br>
              <a:rPr lang="uk-UA" dirty="0">
                <a:latin typeface="Montserrat" panose="00000500000000000000" pitchFamily="2" charset="-52"/>
              </a:rPr>
            </a:br>
            <a:r>
              <a:rPr lang="en-US" sz="3200" spc="5" dirty="0">
                <a:solidFill>
                  <a:srgbClr val="292B2D"/>
                </a:solidFill>
                <a:latin typeface="Montserrat" panose="00000500000000000000" pitchFamily="2" charset="-52"/>
              </a:rPr>
              <a:t>85.7 </a:t>
            </a:r>
            <a:r>
              <a:rPr lang="en-US" dirty="0">
                <a:latin typeface="Montserrat" panose="00000500000000000000" pitchFamily="2" charset="-52"/>
              </a:rPr>
              <a:t>km</a:t>
            </a:r>
            <a:endParaRPr lang="uk-UA" dirty="0">
              <a:latin typeface="Montserrat" panose="00000500000000000000" pitchFamily="2" charset="-52"/>
            </a:endParaRPr>
          </a:p>
          <a:p>
            <a:endParaRPr lang="en-US" dirty="0">
              <a:latin typeface="Montserrat" panose="00000500000000000000" pitchFamily="2" charset="-52"/>
            </a:endParaRPr>
          </a:p>
          <a:p>
            <a:r>
              <a:rPr lang="uk-UA" sz="2400" b="1" dirty="0">
                <a:solidFill>
                  <a:srgbClr val="C23350"/>
                </a:solidFill>
                <a:latin typeface="Montserrat" panose="00000500000000000000" pitchFamily="2" charset="-52"/>
              </a:rPr>
              <a:t>М-11</a:t>
            </a:r>
            <a:r>
              <a:rPr lang="en-US" sz="2400" b="1" dirty="0">
                <a:solidFill>
                  <a:srgbClr val="C23350"/>
                </a:solidFill>
                <a:latin typeface="Montserrat" panose="00000500000000000000" pitchFamily="2" charset="-52"/>
              </a:rPr>
              <a:t> – </a:t>
            </a:r>
            <a:r>
              <a:rPr lang="en-US" b="1" dirty="0">
                <a:solidFill>
                  <a:srgbClr val="C23350"/>
                </a:solidFill>
                <a:latin typeface="Montserrat" panose="00000500000000000000" pitchFamily="2" charset="-52"/>
              </a:rPr>
              <a:t>Lviv – </a:t>
            </a:r>
            <a:r>
              <a:rPr lang="en-US" b="1" dirty="0" err="1">
                <a:solidFill>
                  <a:srgbClr val="C23350"/>
                </a:solidFill>
                <a:latin typeface="Montserrat" panose="00000500000000000000" pitchFamily="2" charset="-52"/>
              </a:rPr>
              <a:t>Shehyni</a:t>
            </a:r>
            <a:r>
              <a:rPr lang="en-US" b="1" dirty="0">
                <a:solidFill>
                  <a:srgbClr val="C23350"/>
                </a:solidFill>
                <a:latin typeface="Montserrat" panose="00000500000000000000" pitchFamily="2" charset="-52"/>
              </a:rPr>
              <a:t> (Poland) </a:t>
            </a:r>
            <a:br>
              <a:rPr lang="uk-UA" dirty="0">
                <a:latin typeface="Montserrat" panose="00000500000000000000" pitchFamily="2" charset="-52"/>
              </a:rPr>
            </a:br>
            <a:r>
              <a:rPr lang="en-US" sz="3200" spc="5" dirty="0">
                <a:solidFill>
                  <a:srgbClr val="292B2D"/>
                </a:solidFill>
                <a:latin typeface="Montserrat" panose="00000500000000000000" pitchFamily="2" charset="-52"/>
              </a:rPr>
              <a:t>76.9 </a:t>
            </a:r>
            <a:r>
              <a:rPr lang="en-US" dirty="0">
                <a:latin typeface="Montserrat" panose="00000500000000000000" pitchFamily="2" charset="-52"/>
              </a:rPr>
              <a:t>km</a:t>
            </a:r>
          </a:p>
          <a:p>
            <a:endParaRPr lang="en-US" dirty="0">
              <a:latin typeface="Montserrat" panose="00000500000000000000" pitchFamily="2" charset="-52"/>
            </a:endParaRPr>
          </a:p>
          <a:p>
            <a:r>
              <a:rPr lang="en-US" sz="2400" b="1" dirty="0">
                <a:solidFill>
                  <a:srgbClr val="C23350"/>
                </a:solidFill>
                <a:latin typeface="Montserrat" panose="00000500000000000000" pitchFamily="2" charset="-52"/>
              </a:rPr>
              <a:t>M-30</a:t>
            </a:r>
            <a:r>
              <a:rPr lang="uk-UA" sz="2400" b="1" dirty="0">
                <a:solidFill>
                  <a:srgbClr val="C23350"/>
                </a:solidFill>
                <a:latin typeface="Montserrat" panose="00000500000000000000" pitchFamily="2" charset="-52"/>
              </a:rPr>
              <a:t> – </a:t>
            </a:r>
            <a:r>
              <a:rPr lang="en-US" b="1" dirty="0" err="1">
                <a:solidFill>
                  <a:srgbClr val="C23350"/>
                </a:solidFill>
                <a:latin typeface="Montserrat" panose="00000500000000000000" pitchFamily="2" charset="-52"/>
              </a:rPr>
              <a:t>Stryi</a:t>
            </a:r>
            <a:r>
              <a:rPr lang="en-US" b="1" dirty="0">
                <a:solidFill>
                  <a:srgbClr val="C23350"/>
                </a:solidFill>
                <a:latin typeface="Montserrat" panose="00000500000000000000" pitchFamily="2" charset="-52"/>
              </a:rPr>
              <a:t> – Uman – Dnipro – </a:t>
            </a:r>
            <a:r>
              <a:rPr lang="en-US" b="1" dirty="0" err="1">
                <a:solidFill>
                  <a:srgbClr val="C23350"/>
                </a:solidFill>
                <a:latin typeface="Montserrat" panose="00000500000000000000" pitchFamily="2" charset="-52"/>
              </a:rPr>
              <a:t>Izvaryne</a:t>
            </a:r>
            <a:r>
              <a:rPr lang="uk-UA" sz="700" b="1" dirty="0">
                <a:solidFill>
                  <a:srgbClr val="C23350"/>
                </a:solidFill>
                <a:latin typeface="Montserrat" panose="00000500000000000000" pitchFamily="2" charset="-52"/>
              </a:rPr>
              <a:t>    </a:t>
            </a:r>
            <a:br>
              <a:rPr lang="en-US" dirty="0">
                <a:solidFill>
                  <a:srgbClr val="292B2D"/>
                </a:solidFill>
                <a:latin typeface="Montserrat" panose="00000500000000000000" pitchFamily="2" charset="-52"/>
              </a:rPr>
            </a:br>
            <a:r>
              <a:rPr lang="uk-UA" sz="2800" spc="5" dirty="0">
                <a:solidFill>
                  <a:srgbClr val="292B2D"/>
                </a:solidFill>
                <a:latin typeface="Montserrat" panose="00000500000000000000" pitchFamily="2" charset="-52"/>
              </a:rPr>
              <a:t>44</a:t>
            </a:r>
            <a:r>
              <a:rPr lang="en-US" sz="2800" spc="5" dirty="0">
                <a:solidFill>
                  <a:srgbClr val="292B2D"/>
                </a:solidFill>
                <a:latin typeface="Montserrat" panose="00000500000000000000" pitchFamily="2" charset="-52"/>
              </a:rPr>
              <a:t>.</a:t>
            </a:r>
            <a:r>
              <a:rPr lang="uk-UA" sz="2800" spc="5" dirty="0">
                <a:solidFill>
                  <a:srgbClr val="292B2D"/>
                </a:solidFill>
                <a:latin typeface="Montserrat" panose="00000500000000000000" pitchFamily="2" charset="-52"/>
              </a:rPr>
              <a:t>3</a:t>
            </a:r>
            <a:r>
              <a:rPr lang="en-US" sz="2800" spc="5" dirty="0">
                <a:solidFill>
                  <a:srgbClr val="292B2D"/>
                </a:solidFill>
                <a:latin typeface="Montserrat" panose="00000500000000000000" pitchFamily="2" charset="-52"/>
              </a:rPr>
              <a:t> </a:t>
            </a:r>
            <a:r>
              <a:rPr lang="en-US" sz="2800" dirty="0">
                <a:latin typeface="Montserrat" panose="00000500000000000000" pitchFamily="2" charset="-52"/>
              </a:rPr>
              <a:t>km</a:t>
            </a:r>
          </a:p>
          <a:p>
            <a:endParaRPr lang="uk-UA" dirty="0">
              <a:latin typeface="Montserrat" panose="00000500000000000000" pitchFamily="2" charset="-52"/>
            </a:endParaRPr>
          </a:p>
        </p:txBody>
      </p:sp>
    </p:spTree>
    <p:extLst>
      <p:ext uri="{BB962C8B-B14F-4D97-AF65-F5344CB8AC3E}">
        <p14:creationId xmlns:p14="http://schemas.microsoft.com/office/powerpoint/2010/main" val="1718791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92B2D"/>
        </a:solidFill>
        <a:effectLst/>
      </p:bgPr>
    </p:bg>
    <p:spTree>
      <p:nvGrpSpPr>
        <p:cNvPr id="1" name=""/>
        <p:cNvGrpSpPr/>
        <p:nvPr/>
      </p:nvGrpSpPr>
      <p:grpSpPr>
        <a:xfrm>
          <a:off x="0" y="0"/>
          <a:ext cx="0" cy="0"/>
          <a:chOff x="0" y="0"/>
          <a:chExt cx="0" cy="0"/>
        </a:xfrm>
      </p:grpSpPr>
      <p:pic>
        <p:nvPicPr>
          <p:cNvPr id="4" name="Frame 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5334000" cy="1457325"/>
          </a:xfrm>
          <a:prstGeom prst="rect">
            <a:avLst/>
          </a:prstGeom>
        </p:spPr>
      </p:pic>
      <p:sp>
        <p:nvSpPr>
          <p:cNvPr id="6" name="Text 0"/>
          <p:cNvSpPr/>
          <p:nvPr/>
        </p:nvSpPr>
        <p:spPr>
          <a:xfrm>
            <a:off x="1125071" y="3429000"/>
            <a:ext cx="6972300" cy="1714500"/>
          </a:xfrm>
          <a:prstGeom prst="rect">
            <a:avLst/>
          </a:prstGeom>
          <a:noFill/>
          <a:ln/>
        </p:spPr>
        <p:txBody>
          <a:bodyPr wrap="square" lIns="0" tIns="0" rIns="0" bIns="0" rtlCol="0" anchor="t"/>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12000" b="1" i="0" u="none" strike="noStrike" kern="1200" cap="none" spc="0" normalizeH="0" baseline="0" noProof="0">
                <a:ln>
                  <a:noFill/>
                </a:ln>
                <a:solidFill>
                  <a:srgbClr val="FFFFFF"/>
                </a:solidFill>
                <a:effectLst/>
                <a:uLnTx/>
                <a:uFillTx/>
                <a:latin typeface="Montserrat" pitchFamily="2" charset="0"/>
                <a:ea typeface="Mazzard H Semi Bold" pitchFamily="34" charset="-122"/>
                <a:cs typeface="Mazzard H Semi Bold" pitchFamily="34" charset="-120"/>
              </a:rPr>
              <a:t>WHY</a:t>
            </a:r>
            <a:br>
              <a:rPr kumimoji="0" lang="en-US" sz="12000" b="1" i="0" u="none" strike="noStrike" kern="1200" cap="none" spc="0" normalizeH="0" baseline="0" noProof="0">
                <a:ln>
                  <a:noFill/>
                </a:ln>
                <a:solidFill>
                  <a:srgbClr val="FFFFFF"/>
                </a:solidFill>
                <a:effectLst/>
                <a:uLnTx/>
                <a:uFillTx/>
                <a:latin typeface="Montserrat" pitchFamily="2" charset="0"/>
                <a:ea typeface="Mazzard H Semi Bold" pitchFamily="34" charset="-122"/>
                <a:cs typeface="Mazzard H Semi Bold" pitchFamily="34" charset="-120"/>
              </a:rPr>
            </a:br>
            <a:endParaRPr kumimoji="0" lang="en-US" sz="12000" b="1" i="0" u="none" strike="noStrike" kern="1200" cap="none" spc="0" normalizeH="0" baseline="0" noProof="0">
              <a:ln>
                <a:noFill/>
              </a:ln>
              <a:solidFill>
                <a:srgbClr val="FFFFFF"/>
              </a:solidFill>
              <a:effectLst/>
              <a:uLnTx/>
              <a:uFillTx/>
              <a:latin typeface="Montserrat" pitchFamily="2" charset="0"/>
              <a:ea typeface="Mazzard H Semi Bold" pitchFamily="34" charset="-122"/>
              <a:cs typeface="Mazzard H Semi Bold" pitchFamily="34" charset="-120"/>
            </a:endParaRP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9000" b="1" i="0" u="none" strike="noStrike" kern="1200" cap="none" spc="0" normalizeH="0" baseline="0" noProof="0">
                <a:ln>
                  <a:noFill/>
                </a:ln>
                <a:solidFill>
                  <a:srgbClr val="FFFFFF"/>
                </a:solidFill>
                <a:effectLst/>
                <a:uLnTx/>
                <a:uFillTx/>
                <a:latin typeface="Montserrat" pitchFamily="2" charset="0"/>
                <a:ea typeface="Mazzard H Semi Bold" pitchFamily="34" charset="-122"/>
                <a:cs typeface="Mazzard H Semi Bold" pitchFamily="34" charset="-120"/>
              </a:rPr>
              <a:t>to invest</a:t>
            </a:r>
            <a:endParaRPr kumimoji="0" lang="en-US" sz="9000" b="1" i="0" u="none" strike="noStrike" kern="1200" cap="none" spc="0" normalizeH="0" baseline="0" noProof="0">
              <a:ln>
                <a:noFill/>
              </a:ln>
              <a:solidFill>
                <a:prstClr val="black"/>
              </a:solidFill>
              <a:effectLst/>
              <a:uLnTx/>
              <a:uFillTx/>
              <a:latin typeface="Montserrat"/>
              <a:ea typeface="+mn-ea"/>
              <a:cs typeface="+mn-cs"/>
            </a:endParaRPr>
          </a:p>
        </p:txBody>
      </p:sp>
      <p:pic>
        <p:nvPicPr>
          <p:cNvPr id="9" name="_Шар_1" descr="preencoded.png">
            <a:extLst>
              <a:ext uri="{FF2B5EF4-FFF2-40B4-BE49-F238E27FC236}">
                <a16:creationId xmlns:a16="http://schemas.microsoft.com/office/drawing/2014/main" id="{3D3E6687-1262-47F2-A8AF-290925B3078D}"/>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2925425" y="0"/>
            <a:ext cx="5362575" cy="10287000"/>
          </a:xfrm>
          <a:prstGeom prst="rect">
            <a:avLst/>
          </a:prstGeom>
        </p:spPr>
      </p:pic>
      <p:grpSp>
        <p:nvGrpSpPr>
          <p:cNvPr id="2" name="Группа 20">
            <a:extLst>
              <a:ext uri="{FF2B5EF4-FFF2-40B4-BE49-F238E27FC236}">
                <a16:creationId xmlns:a16="http://schemas.microsoft.com/office/drawing/2014/main" id="{7B9766A2-BCD9-5DCE-0AF8-E8543DE20781}"/>
              </a:ext>
            </a:extLst>
          </p:cNvPr>
          <p:cNvGrpSpPr/>
          <p:nvPr/>
        </p:nvGrpSpPr>
        <p:grpSpPr>
          <a:xfrm>
            <a:off x="7086291" y="0"/>
            <a:ext cx="9445580" cy="10288726"/>
            <a:chOff x="7086291" y="0"/>
            <a:chExt cx="9445580" cy="10288726"/>
          </a:xfrm>
          <a:blipFill dpi="0" rotWithShape="1">
            <a:blip r:embed="rId5"/>
            <a:srcRect/>
            <a:stretch>
              <a:fillRect l="-37000" r="-32000"/>
            </a:stretch>
          </a:blipFill>
        </p:grpSpPr>
        <p:sp>
          <p:nvSpPr>
            <p:cNvPr id="3" name="Полилиния: фигура 18">
              <a:extLst>
                <a:ext uri="{FF2B5EF4-FFF2-40B4-BE49-F238E27FC236}">
                  <a16:creationId xmlns:a16="http://schemas.microsoft.com/office/drawing/2014/main" id="{8FF330EF-909B-DF8E-B077-3415E3C4D730}"/>
                </a:ext>
              </a:extLst>
            </p:cNvPr>
            <p:cNvSpPr/>
            <p:nvPr/>
          </p:nvSpPr>
          <p:spPr>
            <a:xfrm>
              <a:off x="7086291" y="0"/>
              <a:ext cx="6528737" cy="10288726"/>
            </a:xfrm>
            <a:custGeom>
              <a:avLst/>
              <a:gdLst>
                <a:gd name="connsiteX0" fmla="*/ 6528737 w 6528737"/>
                <a:gd name="connsiteY0" fmla="*/ 0 h 10288726"/>
                <a:gd name="connsiteX1" fmla="*/ 3918883 w 6528737"/>
                <a:gd name="connsiteY1" fmla="*/ 0 h 10288726"/>
                <a:gd name="connsiteX2" fmla="*/ 0 w 6528737"/>
                <a:gd name="connsiteY2" fmla="*/ 10288727 h 10288726"/>
                <a:gd name="connsiteX3" fmla="*/ 2609854 w 6528737"/>
                <a:gd name="connsiteY3" fmla="*/ 10288727 h 10288726"/>
                <a:gd name="connsiteX4" fmla="*/ 6528737 w 6528737"/>
                <a:gd name="connsiteY4" fmla="*/ 0 h 10288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737" h="10288726">
                  <a:moveTo>
                    <a:pt x="6528737" y="0"/>
                  </a:moveTo>
                  <a:lnTo>
                    <a:pt x="3918883" y="0"/>
                  </a:lnTo>
                  <a:lnTo>
                    <a:pt x="0" y="10288727"/>
                  </a:lnTo>
                  <a:lnTo>
                    <a:pt x="2609854" y="10288727"/>
                  </a:lnTo>
                  <a:lnTo>
                    <a:pt x="6528737" y="0"/>
                  </a:lnTo>
                  <a:close/>
                </a:path>
              </a:pathLst>
            </a:custGeom>
            <a:grpFill/>
            <a:ln w="0" cap="flat">
              <a:noFill/>
              <a:prstDash val="solid"/>
              <a:miter/>
            </a:ln>
          </p:spPr>
          <p:txBody>
            <a:bodyPr rtlCol="0" anchor="ctr"/>
            <a:lstStyle/>
            <a:p>
              <a:endParaRPr lang="uk-UA"/>
            </a:p>
          </p:txBody>
        </p:sp>
        <p:sp>
          <p:nvSpPr>
            <p:cNvPr id="5" name="Полилиния: фигура 19">
              <a:extLst>
                <a:ext uri="{FF2B5EF4-FFF2-40B4-BE49-F238E27FC236}">
                  <a16:creationId xmlns:a16="http://schemas.microsoft.com/office/drawing/2014/main" id="{1E8070F0-29C2-A271-11BC-EA27B0921255}"/>
                </a:ext>
              </a:extLst>
            </p:cNvPr>
            <p:cNvSpPr/>
            <p:nvPr/>
          </p:nvSpPr>
          <p:spPr>
            <a:xfrm>
              <a:off x="10003135" y="0"/>
              <a:ext cx="6528736" cy="10288726"/>
            </a:xfrm>
            <a:custGeom>
              <a:avLst/>
              <a:gdLst>
                <a:gd name="connsiteX0" fmla="*/ 6528737 w 6528736"/>
                <a:gd name="connsiteY0" fmla="*/ 0 h 10288726"/>
                <a:gd name="connsiteX1" fmla="*/ 3918883 w 6528736"/>
                <a:gd name="connsiteY1" fmla="*/ 0 h 10288726"/>
                <a:gd name="connsiteX2" fmla="*/ 0 w 6528736"/>
                <a:gd name="connsiteY2" fmla="*/ 10288727 h 10288726"/>
                <a:gd name="connsiteX3" fmla="*/ 2609854 w 6528736"/>
                <a:gd name="connsiteY3" fmla="*/ 10288727 h 10288726"/>
                <a:gd name="connsiteX4" fmla="*/ 6528737 w 6528736"/>
                <a:gd name="connsiteY4" fmla="*/ 0 h 10288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736" h="10288726">
                  <a:moveTo>
                    <a:pt x="6528737" y="0"/>
                  </a:moveTo>
                  <a:lnTo>
                    <a:pt x="3918883" y="0"/>
                  </a:lnTo>
                  <a:lnTo>
                    <a:pt x="0" y="10288727"/>
                  </a:lnTo>
                  <a:lnTo>
                    <a:pt x="2609854" y="10288727"/>
                  </a:lnTo>
                  <a:lnTo>
                    <a:pt x="6528737" y="0"/>
                  </a:lnTo>
                  <a:close/>
                </a:path>
              </a:pathLst>
            </a:custGeom>
            <a:grpFill/>
            <a:ln w="0" cap="flat">
              <a:noFill/>
              <a:prstDash val="solid"/>
              <a:miter/>
            </a:ln>
          </p:spPr>
          <p:txBody>
            <a:bodyPr rtlCol="0" anchor="ctr"/>
            <a:lstStyle/>
            <a:p>
              <a:endParaRPr lang="uk-UA"/>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Main reasons to invest</a:t>
            </a:r>
            <a:endParaRPr lang="uk-UA" sz="3800" b="1">
              <a:solidFill>
                <a:srgbClr val="FFFFFF"/>
              </a:solidFill>
              <a:latin typeface="Montserrat"/>
              <a:ea typeface="Mazzard H Semi Bold"/>
            </a:endParaRPr>
          </a:p>
        </p:txBody>
      </p:sp>
      <p:pic>
        <p:nvPicPr>
          <p:cNvPr id="22" name="Divider" descr="preencoded.png">
            <a:extLst>
              <a:ext uri="{FF2B5EF4-FFF2-40B4-BE49-F238E27FC236}">
                <a16:creationId xmlns:a16="http://schemas.microsoft.com/office/drawing/2014/main" id="{473774C9-FB7A-4DE7-A09C-92B7D53CC80B}"/>
              </a:ext>
            </a:extLst>
          </p:cNvPr>
          <p:cNvPicPr>
            <a:picLocks noChangeAspect="1"/>
          </p:cNvPicPr>
          <p:nvPr/>
        </p:nvPicPr>
        <p:blipFill>
          <a:blip r:embed="rId5"/>
          <a:srcRect/>
          <a:stretch/>
        </p:blipFill>
        <p:spPr>
          <a:xfrm>
            <a:off x="6161610" y="2214302"/>
            <a:ext cx="19050" cy="2647950"/>
          </a:xfrm>
          <a:prstGeom prst="rect">
            <a:avLst/>
          </a:prstGeom>
        </p:spPr>
      </p:pic>
      <p:pic>
        <p:nvPicPr>
          <p:cNvPr id="23" name="Divider" descr="preencoded.png">
            <a:extLst>
              <a:ext uri="{FF2B5EF4-FFF2-40B4-BE49-F238E27FC236}">
                <a16:creationId xmlns:a16="http://schemas.microsoft.com/office/drawing/2014/main" id="{F5BBCFEB-78EB-4BB1-B0C5-25F6D854E969}"/>
              </a:ext>
            </a:extLst>
          </p:cNvPr>
          <p:cNvPicPr>
            <a:picLocks noChangeAspect="1"/>
          </p:cNvPicPr>
          <p:nvPr/>
        </p:nvPicPr>
        <p:blipFill>
          <a:blip r:embed="rId6"/>
          <a:srcRect/>
          <a:stretch/>
        </p:blipFill>
        <p:spPr>
          <a:xfrm>
            <a:off x="6160377" y="6032562"/>
            <a:ext cx="19050" cy="2647950"/>
          </a:xfrm>
          <a:prstGeom prst="rect">
            <a:avLst/>
          </a:prstGeom>
        </p:spPr>
      </p:pic>
      <p:pic>
        <p:nvPicPr>
          <p:cNvPr id="24" name="Divider" descr="preencoded.png">
            <a:extLst>
              <a:ext uri="{FF2B5EF4-FFF2-40B4-BE49-F238E27FC236}">
                <a16:creationId xmlns:a16="http://schemas.microsoft.com/office/drawing/2014/main" id="{D7FDC126-0167-4242-AEE5-A543F0B60451}"/>
              </a:ext>
            </a:extLst>
          </p:cNvPr>
          <p:cNvPicPr>
            <a:picLocks noChangeAspect="1"/>
          </p:cNvPicPr>
          <p:nvPr/>
        </p:nvPicPr>
        <p:blipFill>
          <a:blip r:embed="rId7"/>
          <a:srcRect/>
          <a:stretch/>
        </p:blipFill>
        <p:spPr>
          <a:xfrm>
            <a:off x="12124260" y="2214302"/>
            <a:ext cx="19050" cy="2609850"/>
          </a:xfrm>
          <a:prstGeom prst="rect">
            <a:avLst/>
          </a:prstGeom>
        </p:spPr>
      </p:pic>
      <p:pic>
        <p:nvPicPr>
          <p:cNvPr id="25" name="Divider" descr="preencoded.png">
            <a:extLst>
              <a:ext uri="{FF2B5EF4-FFF2-40B4-BE49-F238E27FC236}">
                <a16:creationId xmlns:a16="http://schemas.microsoft.com/office/drawing/2014/main" id="{8A72A7D9-32C0-447B-A0A3-601A2344097C}"/>
              </a:ext>
            </a:extLst>
          </p:cNvPr>
          <p:cNvPicPr>
            <a:picLocks noChangeAspect="1"/>
          </p:cNvPicPr>
          <p:nvPr/>
        </p:nvPicPr>
        <p:blipFill>
          <a:blip r:embed="rId6"/>
          <a:srcRect/>
          <a:stretch/>
        </p:blipFill>
        <p:spPr>
          <a:xfrm>
            <a:off x="12132552" y="6032562"/>
            <a:ext cx="19050" cy="2647950"/>
          </a:xfrm>
          <a:prstGeom prst="rect">
            <a:avLst/>
          </a:prstGeom>
        </p:spPr>
      </p:pic>
      <p:sp>
        <p:nvSpPr>
          <p:cNvPr id="26" name="Description">
            <a:extLst>
              <a:ext uri="{FF2B5EF4-FFF2-40B4-BE49-F238E27FC236}">
                <a16:creationId xmlns:a16="http://schemas.microsoft.com/office/drawing/2014/main" id="{7F3DD051-9BD8-4A0A-B23C-10DE09FCD87B}"/>
              </a:ext>
            </a:extLst>
          </p:cNvPr>
          <p:cNvSpPr/>
          <p:nvPr/>
        </p:nvSpPr>
        <p:spPr>
          <a:xfrm>
            <a:off x="1019175" y="7538795"/>
            <a:ext cx="5103102" cy="2078733"/>
          </a:xfrm>
          <a:prstGeom prst="rect">
            <a:avLst/>
          </a:prstGeom>
          <a:noFill/>
          <a:ln/>
        </p:spPr>
        <p:txBody>
          <a:bodyPr wrap="square" lIns="0" tIns="0" rIns="0" bIns="0" rtlCol="0" anchor="t"/>
          <a:lstStyle/>
          <a:p>
            <a:pPr marL="285750" indent="-285750" algn="l">
              <a:lnSpc>
                <a:spcPts val="3150"/>
              </a:lnSpc>
              <a:buClr>
                <a:srgbClr val="C23350"/>
              </a:buClr>
              <a:buFont typeface="Wingdings" panose="05000000000000000000" pitchFamily="2" charset="2"/>
              <a:buChar char="§"/>
            </a:pPr>
            <a:r>
              <a:rPr lang="en-US" sz="2000">
                <a:solidFill>
                  <a:srgbClr val="292B2D"/>
                </a:solidFill>
                <a:latin typeface="Montserrat" pitchFamily="2" charset="0"/>
                <a:ea typeface="Mazzard H Regular" pitchFamily="34" charset="-122"/>
                <a:cs typeface="Mazzard H Regular" pitchFamily="34" charset="-120"/>
              </a:rPr>
              <a:t>easy business incorporation &amp; administration</a:t>
            </a:r>
          </a:p>
          <a:p>
            <a:pPr marL="285750" indent="-285750" algn="l">
              <a:lnSpc>
                <a:spcPts val="3150"/>
              </a:lnSpc>
              <a:buClr>
                <a:srgbClr val="C23350"/>
              </a:buClr>
              <a:buFont typeface="Wingdings" panose="05000000000000000000" pitchFamily="2" charset="2"/>
              <a:buChar char="§"/>
            </a:pPr>
            <a:r>
              <a:rPr lang="en-US" sz="2000">
                <a:solidFill>
                  <a:srgbClr val="292B2D"/>
                </a:solidFill>
                <a:latin typeface="Montserrat" pitchFamily="2" charset="0"/>
                <a:ea typeface="Mazzard H Regular" pitchFamily="34" charset="-122"/>
                <a:cs typeface="Mazzard H Regular" pitchFamily="34" charset="-120"/>
              </a:rPr>
              <a:t>non-occupied internal market niches </a:t>
            </a:r>
          </a:p>
          <a:p>
            <a:pPr marL="285750" indent="-285750" algn="l">
              <a:lnSpc>
                <a:spcPts val="3150"/>
              </a:lnSpc>
              <a:buClr>
                <a:srgbClr val="C23350"/>
              </a:buClr>
              <a:buFont typeface="Wingdings" panose="05000000000000000000" pitchFamily="2" charset="2"/>
              <a:buChar char="§"/>
            </a:pPr>
            <a:r>
              <a:rPr lang="en-US" sz="2000">
                <a:solidFill>
                  <a:srgbClr val="292B2D"/>
                </a:solidFill>
                <a:latin typeface="Montserrat" pitchFamily="2" charset="0"/>
                <a:ea typeface="Mazzard H Regular" pitchFamily="34" charset="-122"/>
                <a:cs typeface="Mazzard H Regular" pitchFamily="34" charset="-120"/>
              </a:rPr>
              <a:t>possibility to operate on the tolling system</a:t>
            </a:r>
            <a:endParaRPr lang="en-US" sz="2000">
              <a:solidFill>
                <a:srgbClr val="292B2D"/>
              </a:solidFill>
            </a:endParaRPr>
          </a:p>
        </p:txBody>
      </p:sp>
      <p:sp>
        <p:nvSpPr>
          <p:cNvPr id="27" name="Title">
            <a:extLst>
              <a:ext uri="{FF2B5EF4-FFF2-40B4-BE49-F238E27FC236}">
                <a16:creationId xmlns:a16="http://schemas.microsoft.com/office/drawing/2014/main" id="{29A156A6-7DA7-4FD2-B513-568E87DA2A47}"/>
              </a:ext>
            </a:extLst>
          </p:cNvPr>
          <p:cNvSpPr/>
          <p:nvPr/>
        </p:nvSpPr>
        <p:spPr>
          <a:xfrm>
            <a:off x="1019175" y="6846931"/>
            <a:ext cx="4930482" cy="514350"/>
          </a:xfrm>
          <a:prstGeom prst="rect">
            <a:avLst/>
          </a:prstGeom>
          <a:noFill/>
          <a:ln/>
        </p:spPr>
        <p:txBody>
          <a:bodyPr wrap="square" lIns="0" tIns="0" rIns="0" bIns="0" rtlCol="0" anchor="t"/>
          <a:lstStyle/>
          <a:p>
            <a:pPr marL="0" indent="0" algn="l">
              <a:lnSpc>
                <a:spcPts val="4050"/>
              </a:lnSpc>
              <a:buNone/>
            </a:pPr>
            <a:r>
              <a:rPr lang="en-US" sz="3200" b="1">
                <a:solidFill>
                  <a:srgbClr val="292B2D"/>
                </a:solidFill>
                <a:latin typeface="Montserrat" pitchFamily="2" charset="0"/>
                <a:ea typeface="Mazzard H Bold" pitchFamily="34" charset="-122"/>
                <a:cs typeface="Mazzard H Bold" pitchFamily="34" charset="-120"/>
              </a:rPr>
              <a:t>Business Approach</a:t>
            </a:r>
            <a:endParaRPr lang="en-US" sz="3200" b="1">
              <a:solidFill>
                <a:srgbClr val="292B2D"/>
              </a:solidFill>
            </a:endParaRPr>
          </a:p>
        </p:txBody>
      </p:sp>
      <p:sp>
        <p:nvSpPr>
          <p:cNvPr id="28" name="Description">
            <a:extLst>
              <a:ext uri="{FF2B5EF4-FFF2-40B4-BE49-F238E27FC236}">
                <a16:creationId xmlns:a16="http://schemas.microsoft.com/office/drawing/2014/main" id="{E8D22DC0-81F9-4D83-9C1A-D8FA36F70DEC}"/>
              </a:ext>
            </a:extLst>
          </p:cNvPr>
          <p:cNvSpPr/>
          <p:nvPr/>
        </p:nvSpPr>
        <p:spPr>
          <a:xfrm>
            <a:off x="6991350" y="3719270"/>
            <a:ext cx="4581384" cy="1732873"/>
          </a:xfrm>
          <a:prstGeom prst="rect">
            <a:avLst/>
          </a:prstGeom>
          <a:noFill/>
          <a:ln/>
        </p:spPr>
        <p:txBody>
          <a:bodyPr wrap="square" lIns="0" tIns="0" rIns="0" bIns="0" rtlCol="0" anchor="t"/>
          <a:lstStyle/>
          <a:p>
            <a:pPr marL="285750" indent="-285750" algn="l">
              <a:lnSpc>
                <a:spcPts val="3150"/>
              </a:lnSpc>
              <a:buClr>
                <a:srgbClr val="C23350"/>
              </a:buClr>
              <a:buFont typeface="Wingdings" panose="05000000000000000000" pitchFamily="2" charset="2"/>
              <a:buChar char="§"/>
            </a:pPr>
            <a:r>
              <a:rPr lang="en-US" sz="2000">
                <a:solidFill>
                  <a:srgbClr val="292B2D"/>
                </a:solidFill>
                <a:latin typeface="Montserrat" pitchFamily="2" charset="0"/>
                <a:ea typeface="Mazzard H Regular" pitchFamily="34" charset="-122"/>
                <a:cs typeface="Mazzard H Regular" pitchFamily="34" charset="-120"/>
              </a:rPr>
              <a:t>developed infrastructure </a:t>
            </a:r>
            <a:endParaRPr lang="uk-UA" sz="2000">
              <a:solidFill>
                <a:srgbClr val="292B2D"/>
              </a:solidFill>
              <a:latin typeface="Montserrat" pitchFamily="2" charset="0"/>
              <a:ea typeface="Mazzard H Regular" pitchFamily="34" charset="-122"/>
              <a:cs typeface="Mazzard H Regular" pitchFamily="34" charset="-120"/>
            </a:endParaRPr>
          </a:p>
          <a:p>
            <a:pPr marL="285750" indent="-285750" algn="l">
              <a:lnSpc>
                <a:spcPts val="3150"/>
              </a:lnSpc>
              <a:buClr>
                <a:srgbClr val="C23350"/>
              </a:buClr>
              <a:buFont typeface="Wingdings" panose="05000000000000000000" pitchFamily="2" charset="2"/>
              <a:buChar char="§"/>
            </a:pPr>
            <a:r>
              <a:rPr lang="en-US" sz="2000">
                <a:solidFill>
                  <a:srgbClr val="292B2D"/>
                </a:solidFill>
                <a:latin typeface="Montserrat" pitchFamily="2" charset="0"/>
                <a:ea typeface="Mazzard H Regular" pitchFamily="34" charset="-122"/>
                <a:cs typeface="Mazzard H Regular" pitchFamily="34" charset="-120"/>
              </a:rPr>
              <a:t>main trade routes &amp; international airport</a:t>
            </a:r>
            <a:endParaRPr lang="uk-UA" sz="2000">
              <a:solidFill>
                <a:srgbClr val="292B2D"/>
              </a:solidFill>
              <a:latin typeface="Montserrat" pitchFamily="2" charset="0"/>
              <a:ea typeface="Mazzard H Regular" pitchFamily="34" charset="-122"/>
              <a:cs typeface="Mazzard H Regular" pitchFamily="34" charset="-120"/>
            </a:endParaRPr>
          </a:p>
          <a:p>
            <a:pPr marL="285750" indent="-285750" algn="l">
              <a:lnSpc>
                <a:spcPts val="3150"/>
              </a:lnSpc>
              <a:buClr>
                <a:srgbClr val="C23350"/>
              </a:buClr>
              <a:buFont typeface="Wingdings" panose="05000000000000000000" pitchFamily="2" charset="2"/>
              <a:buChar char="§"/>
            </a:pPr>
            <a:r>
              <a:rPr lang="en-US" sz="2000">
                <a:solidFill>
                  <a:srgbClr val="292B2D"/>
                </a:solidFill>
                <a:latin typeface="Montserrat" pitchFamily="2" charset="0"/>
                <a:ea typeface="Mazzard H Regular" pitchFamily="34" charset="-122"/>
                <a:cs typeface="Mazzard H Regular" pitchFamily="34" charset="-120"/>
              </a:rPr>
              <a:t>competitive prices for real estate</a:t>
            </a:r>
            <a:endParaRPr lang="en-US" sz="2000">
              <a:solidFill>
                <a:srgbClr val="292B2D"/>
              </a:solidFill>
            </a:endParaRPr>
          </a:p>
        </p:txBody>
      </p:sp>
      <p:sp>
        <p:nvSpPr>
          <p:cNvPr id="29" name="Title">
            <a:extLst>
              <a:ext uri="{FF2B5EF4-FFF2-40B4-BE49-F238E27FC236}">
                <a16:creationId xmlns:a16="http://schemas.microsoft.com/office/drawing/2014/main" id="{9ED26367-4DA4-4FE7-BFAB-8E3EC6D18F3C}"/>
              </a:ext>
            </a:extLst>
          </p:cNvPr>
          <p:cNvSpPr/>
          <p:nvPr/>
        </p:nvSpPr>
        <p:spPr>
          <a:xfrm>
            <a:off x="6991350" y="3027406"/>
            <a:ext cx="4814066" cy="482600"/>
          </a:xfrm>
          <a:prstGeom prst="rect">
            <a:avLst/>
          </a:prstGeom>
          <a:noFill/>
          <a:ln/>
        </p:spPr>
        <p:txBody>
          <a:bodyPr wrap="square" lIns="0" tIns="0" rIns="0" bIns="0" rtlCol="0" anchor="t"/>
          <a:lstStyle/>
          <a:p>
            <a:pPr marL="0" indent="0" algn="l">
              <a:lnSpc>
                <a:spcPts val="4050"/>
              </a:lnSpc>
              <a:buNone/>
            </a:pPr>
            <a:r>
              <a:rPr lang="en-US" sz="3200" b="1">
                <a:solidFill>
                  <a:srgbClr val="292B2D"/>
                </a:solidFill>
                <a:latin typeface="Montserrat" pitchFamily="2" charset="0"/>
                <a:ea typeface="Mazzard H Bold" pitchFamily="34" charset="-122"/>
                <a:cs typeface="Mazzard H Bold" pitchFamily="34" charset="-120"/>
              </a:rPr>
              <a:t>Infrastructure</a:t>
            </a:r>
            <a:endParaRPr lang="en-US" sz="3200" b="1">
              <a:solidFill>
                <a:srgbClr val="292B2D"/>
              </a:solidFill>
            </a:endParaRPr>
          </a:p>
        </p:txBody>
      </p:sp>
      <p:sp>
        <p:nvSpPr>
          <p:cNvPr id="30" name="Description">
            <a:extLst>
              <a:ext uri="{FF2B5EF4-FFF2-40B4-BE49-F238E27FC236}">
                <a16:creationId xmlns:a16="http://schemas.microsoft.com/office/drawing/2014/main" id="{A8493E40-84B3-472A-909E-9D84711DE0A8}"/>
              </a:ext>
            </a:extLst>
          </p:cNvPr>
          <p:cNvSpPr/>
          <p:nvPr/>
        </p:nvSpPr>
        <p:spPr>
          <a:xfrm>
            <a:off x="1299296" y="3703967"/>
            <a:ext cx="4329838" cy="1599057"/>
          </a:xfrm>
          <a:prstGeom prst="rect">
            <a:avLst/>
          </a:prstGeom>
          <a:noFill/>
          <a:ln/>
        </p:spPr>
        <p:txBody>
          <a:bodyPr wrap="square" lIns="0" tIns="0" rIns="0" bIns="0" rtlCol="0" anchor="t"/>
          <a:lstStyle/>
          <a:p>
            <a:pPr marL="285750" indent="-285750" algn="l">
              <a:lnSpc>
                <a:spcPts val="3150"/>
              </a:lnSpc>
              <a:buClr>
                <a:srgbClr val="C23350"/>
              </a:buClr>
              <a:buFont typeface="Wingdings" panose="05000000000000000000" pitchFamily="2" charset="2"/>
              <a:buChar char="§"/>
            </a:pPr>
            <a:r>
              <a:rPr lang="en-US" sz="2000">
                <a:solidFill>
                  <a:srgbClr val="292B2D"/>
                </a:solidFill>
                <a:latin typeface="Montserrat" pitchFamily="2" charset="0"/>
                <a:ea typeface="Mazzard H Regular" pitchFamily="34" charset="-122"/>
                <a:cs typeface="Mazzard H Regular" pitchFamily="34" charset="-120"/>
              </a:rPr>
              <a:t>geographical location, logistics </a:t>
            </a:r>
            <a:endParaRPr lang="uk-UA" sz="2000">
              <a:solidFill>
                <a:srgbClr val="292B2D"/>
              </a:solidFill>
              <a:latin typeface="Montserrat" pitchFamily="2" charset="0"/>
              <a:ea typeface="Mazzard H Regular" pitchFamily="34" charset="-122"/>
              <a:cs typeface="Mazzard H Regular" pitchFamily="34" charset="-120"/>
            </a:endParaRPr>
          </a:p>
          <a:p>
            <a:pPr marL="285750" indent="-285750" algn="l">
              <a:lnSpc>
                <a:spcPts val="3150"/>
              </a:lnSpc>
              <a:buClr>
                <a:srgbClr val="C23350"/>
              </a:buClr>
              <a:buFont typeface="Wingdings" panose="05000000000000000000" pitchFamily="2" charset="2"/>
              <a:buChar char="§"/>
            </a:pPr>
            <a:r>
              <a:rPr lang="en-US" sz="2000">
                <a:solidFill>
                  <a:srgbClr val="292B2D"/>
                </a:solidFill>
                <a:latin typeface="Montserrat" pitchFamily="2" charset="0"/>
                <a:ea typeface="Mazzard H Regular" pitchFamily="34" charset="-122"/>
                <a:cs typeface="Mazzard H Regular" pitchFamily="34" charset="-120"/>
              </a:rPr>
              <a:t>free trade association</a:t>
            </a:r>
            <a:endParaRPr lang="uk-UA" sz="2000">
              <a:solidFill>
                <a:srgbClr val="292B2D"/>
              </a:solidFill>
              <a:latin typeface="Montserrat" pitchFamily="2" charset="0"/>
              <a:ea typeface="Mazzard H Regular" pitchFamily="34" charset="-122"/>
              <a:cs typeface="Mazzard H Regular" pitchFamily="34" charset="-120"/>
            </a:endParaRPr>
          </a:p>
          <a:p>
            <a:pPr marL="285750" indent="-285750" algn="l">
              <a:lnSpc>
                <a:spcPts val="3150"/>
              </a:lnSpc>
              <a:buClr>
                <a:srgbClr val="C23350"/>
              </a:buClr>
              <a:buFont typeface="Wingdings" panose="05000000000000000000" pitchFamily="2" charset="2"/>
              <a:buChar char="§"/>
            </a:pPr>
            <a:r>
              <a:rPr lang="en-US" sz="2000">
                <a:solidFill>
                  <a:srgbClr val="292B2D"/>
                </a:solidFill>
                <a:latin typeface="Montserrat" pitchFamily="2" charset="0"/>
                <a:ea typeface="Mazzard H Regular" pitchFamily="34" charset="-122"/>
                <a:cs typeface="Mazzard H Regular" pitchFamily="34" charset="-120"/>
              </a:rPr>
              <a:t>availability of raw materials &amp; land</a:t>
            </a:r>
            <a:endParaRPr lang="en-US" sz="2000">
              <a:solidFill>
                <a:srgbClr val="292B2D"/>
              </a:solidFill>
            </a:endParaRPr>
          </a:p>
        </p:txBody>
      </p:sp>
      <p:sp>
        <p:nvSpPr>
          <p:cNvPr id="31" name="Title">
            <a:extLst>
              <a:ext uri="{FF2B5EF4-FFF2-40B4-BE49-F238E27FC236}">
                <a16:creationId xmlns:a16="http://schemas.microsoft.com/office/drawing/2014/main" id="{659A79A3-91C2-4459-A650-E3F57BA0006A}"/>
              </a:ext>
            </a:extLst>
          </p:cNvPr>
          <p:cNvSpPr/>
          <p:nvPr/>
        </p:nvSpPr>
        <p:spPr>
          <a:xfrm>
            <a:off x="1019175" y="3027406"/>
            <a:ext cx="4941066" cy="588433"/>
          </a:xfrm>
          <a:prstGeom prst="rect">
            <a:avLst/>
          </a:prstGeom>
          <a:noFill/>
          <a:ln/>
        </p:spPr>
        <p:txBody>
          <a:bodyPr wrap="square" lIns="0" tIns="0" rIns="0" bIns="0" rtlCol="0" anchor="t"/>
          <a:lstStyle/>
          <a:p>
            <a:pPr marL="0" indent="0" algn="l">
              <a:lnSpc>
                <a:spcPts val="4050"/>
              </a:lnSpc>
              <a:buNone/>
            </a:pPr>
            <a:r>
              <a:rPr lang="en-US" sz="3200" b="1">
                <a:solidFill>
                  <a:srgbClr val="292B2D"/>
                </a:solidFill>
                <a:latin typeface="Montserrat" pitchFamily="2" charset="0"/>
                <a:ea typeface="Mazzard H Bold" pitchFamily="34" charset="-122"/>
                <a:cs typeface="Mazzard H Bold" pitchFamily="34" charset="-120"/>
              </a:rPr>
              <a:t>Geography</a:t>
            </a:r>
            <a:endParaRPr lang="en-US" sz="3200" b="1">
              <a:solidFill>
                <a:srgbClr val="292B2D"/>
              </a:solidFill>
            </a:endParaRPr>
          </a:p>
        </p:txBody>
      </p:sp>
      <p:sp>
        <p:nvSpPr>
          <p:cNvPr id="32" name="Description">
            <a:extLst>
              <a:ext uri="{FF2B5EF4-FFF2-40B4-BE49-F238E27FC236}">
                <a16:creationId xmlns:a16="http://schemas.microsoft.com/office/drawing/2014/main" id="{414D1B48-ABF5-48DD-A877-D049624183B1}"/>
              </a:ext>
            </a:extLst>
          </p:cNvPr>
          <p:cNvSpPr/>
          <p:nvPr/>
        </p:nvSpPr>
        <p:spPr>
          <a:xfrm>
            <a:off x="12954000" y="3719271"/>
            <a:ext cx="4329838" cy="1200150"/>
          </a:xfrm>
          <a:prstGeom prst="rect">
            <a:avLst/>
          </a:prstGeom>
          <a:noFill/>
          <a:ln/>
        </p:spPr>
        <p:txBody>
          <a:bodyPr wrap="square" lIns="0" tIns="0" rIns="0" bIns="0" rtlCol="0" anchor="t"/>
          <a:lstStyle/>
          <a:p>
            <a:pPr marL="285750" indent="-285750" algn="l">
              <a:lnSpc>
                <a:spcPts val="3150"/>
              </a:lnSpc>
              <a:buClr>
                <a:srgbClr val="C23350"/>
              </a:buClr>
              <a:buFont typeface="Wingdings" panose="05000000000000000000" pitchFamily="2" charset="2"/>
              <a:buChar char="§"/>
            </a:pPr>
            <a:r>
              <a:rPr lang="en-US" sz="2000">
                <a:solidFill>
                  <a:srgbClr val="292B2D"/>
                </a:solidFill>
                <a:latin typeface="Montserrat" pitchFamily="2" charset="0"/>
                <a:ea typeface="Mazzard H Regular" pitchFamily="34" charset="-122"/>
                <a:cs typeface="Mazzard H Regular" pitchFamily="34" charset="-120"/>
              </a:rPr>
              <a:t>available </a:t>
            </a:r>
            <a:r>
              <a:rPr lang="en-US" sz="2000" err="1">
                <a:solidFill>
                  <a:srgbClr val="292B2D"/>
                </a:solidFill>
                <a:latin typeface="Montserrat" pitchFamily="2" charset="0"/>
                <a:ea typeface="Mazzard H Regular" pitchFamily="34" charset="-122"/>
                <a:cs typeface="Mazzard H Regular" pitchFamily="34" charset="-120"/>
              </a:rPr>
              <a:t>labour</a:t>
            </a:r>
            <a:r>
              <a:rPr lang="en-US" sz="2000">
                <a:solidFill>
                  <a:srgbClr val="292B2D"/>
                </a:solidFill>
                <a:latin typeface="Montserrat" pitchFamily="2" charset="0"/>
                <a:ea typeface="Mazzard H Regular" pitchFamily="34" charset="-122"/>
                <a:cs typeface="Mazzard H Regular" pitchFamily="34" charset="-120"/>
              </a:rPr>
              <a:t> resources</a:t>
            </a:r>
          </a:p>
          <a:p>
            <a:pPr marL="285750" indent="-285750" algn="l">
              <a:lnSpc>
                <a:spcPts val="3150"/>
              </a:lnSpc>
              <a:buClr>
                <a:srgbClr val="C23350"/>
              </a:buClr>
              <a:buFont typeface="Wingdings" panose="05000000000000000000" pitchFamily="2" charset="2"/>
              <a:buChar char="§"/>
            </a:pPr>
            <a:r>
              <a:rPr lang="uk-UA" sz="2000" err="1">
                <a:solidFill>
                  <a:srgbClr val="292B2D"/>
                </a:solidFill>
                <a:latin typeface="Montserrat" pitchFamily="2" charset="0"/>
                <a:ea typeface="Mazzard H Regular" pitchFamily="34" charset="-122"/>
                <a:cs typeface="Mazzard H Regular" pitchFamily="34" charset="-120"/>
              </a:rPr>
              <a:t>competitive</a:t>
            </a:r>
            <a:r>
              <a:rPr lang="en-US" sz="2000">
                <a:solidFill>
                  <a:srgbClr val="292B2D"/>
                </a:solidFill>
                <a:latin typeface="Montserrat" pitchFamily="2" charset="0"/>
                <a:ea typeface="Mazzard H Regular" pitchFamily="34" charset="-122"/>
                <a:cs typeface="Mazzard H Regular" pitchFamily="34" charset="-120"/>
              </a:rPr>
              <a:t> salaries</a:t>
            </a:r>
            <a:endParaRPr lang="uk-UA" sz="2000">
              <a:solidFill>
                <a:srgbClr val="292B2D"/>
              </a:solidFill>
              <a:latin typeface="Montserrat" pitchFamily="2" charset="0"/>
              <a:ea typeface="Mazzard H Regular" pitchFamily="34" charset="-122"/>
              <a:cs typeface="Mazzard H Regular" pitchFamily="34" charset="-120"/>
            </a:endParaRPr>
          </a:p>
          <a:p>
            <a:pPr marL="285750" indent="-285750" algn="l">
              <a:lnSpc>
                <a:spcPts val="3150"/>
              </a:lnSpc>
              <a:buClr>
                <a:srgbClr val="C23350"/>
              </a:buClr>
              <a:buFont typeface="Wingdings" panose="05000000000000000000" pitchFamily="2" charset="2"/>
              <a:buChar char="§"/>
            </a:pPr>
            <a:r>
              <a:rPr lang="en-US" sz="2000">
                <a:solidFill>
                  <a:srgbClr val="292B2D"/>
                </a:solidFill>
                <a:latin typeface="Montserrat" pitchFamily="2" charset="0"/>
                <a:ea typeface="Mazzard H Regular" pitchFamily="34" charset="-122"/>
                <a:cs typeface="Mazzard H Regular" pitchFamily="34" charset="-120"/>
              </a:rPr>
              <a:t>competitive tax rates</a:t>
            </a:r>
            <a:endParaRPr lang="en-US" sz="2000">
              <a:solidFill>
                <a:srgbClr val="292B2D"/>
              </a:solidFill>
            </a:endParaRPr>
          </a:p>
        </p:txBody>
      </p:sp>
      <p:sp>
        <p:nvSpPr>
          <p:cNvPr id="36" name="Title">
            <a:extLst>
              <a:ext uri="{FF2B5EF4-FFF2-40B4-BE49-F238E27FC236}">
                <a16:creationId xmlns:a16="http://schemas.microsoft.com/office/drawing/2014/main" id="{EE4028BB-6856-48C3-824B-1E31DB3D9276}"/>
              </a:ext>
            </a:extLst>
          </p:cNvPr>
          <p:cNvSpPr/>
          <p:nvPr/>
        </p:nvSpPr>
        <p:spPr>
          <a:xfrm>
            <a:off x="12996333" y="3027406"/>
            <a:ext cx="4581233" cy="503767"/>
          </a:xfrm>
          <a:prstGeom prst="rect">
            <a:avLst/>
          </a:prstGeom>
          <a:noFill/>
          <a:ln/>
        </p:spPr>
        <p:txBody>
          <a:bodyPr wrap="square" lIns="0" tIns="0" rIns="0" bIns="0" rtlCol="0" anchor="t"/>
          <a:lstStyle/>
          <a:p>
            <a:pPr marL="0" indent="0" algn="l">
              <a:lnSpc>
                <a:spcPts val="4050"/>
              </a:lnSpc>
              <a:buNone/>
            </a:pPr>
            <a:r>
              <a:rPr lang="en-US" sz="3200" b="1">
                <a:solidFill>
                  <a:srgbClr val="292B2D"/>
                </a:solidFill>
                <a:latin typeface="Montserrat" pitchFamily="2" charset="0"/>
                <a:ea typeface="Mazzard H Bold" pitchFamily="34" charset="-122"/>
                <a:cs typeface="Mazzard H Bold" pitchFamily="34" charset="-120"/>
              </a:rPr>
              <a:t>Human Resources</a:t>
            </a:r>
            <a:endParaRPr lang="en-US" sz="3200" b="1">
              <a:solidFill>
                <a:srgbClr val="292B2D"/>
              </a:solidFill>
            </a:endParaRPr>
          </a:p>
        </p:txBody>
      </p:sp>
      <p:sp>
        <p:nvSpPr>
          <p:cNvPr id="40" name="Description">
            <a:extLst>
              <a:ext uri="{FF2B5EF4-FFF2-40B4-BE49-F238E27FC236}">
                <a16:creationId xmlns:a16="http://schemas.microsoft.com/office/drawing/2014/main" id="{D1A7CAF4-B445-4892-AA9C-1CCA8C86ECCA}"/>
              </a:ext>
            </a:extLst>
          </p:cNvPr>
          <p:cNvSpPr/>
          <p:nvPr/>
        </p:nvSpPr>
        <p:spPr>
          <a:xfrm>
            <a:off x="6991349" y="7538796"/>
            <a:ext cx="4901773" cy="2270186"/>
          </a:xfrm>
          <a:prstGeom prst="rect">
            <a:avLst/>
          </a:prstGeom>
          <a:noFill/>
          <a:ln/>
        </p:spPr>
        <p:txBody>
          <a:bodyPr wrap="square" lIns="0" tIns="0" rIns="0" bIns="0" rtlCol="0" anchor="t"/>
          <a:lstStyle/>
          <a:p>
            <a:pPr marL="285750" indent="-285750" algn="l">
              <a:lnSpc>
                <a:spcPts val="3150"/>
              </a:lnSpc>
              <a:buClr>
                <a:srgbClr val="C23350"/>
              </a:buClr>
              <a:buFont typeface="Wingdings" panose="05000000000000000000" pitchFamily="2" charset="2"/>
              <a:buChar char="§"/>
            </a:pPr>
            <a:r>
              <a:rPr lang="en-US" sz="2000">
                <a:solidFill>
                  <a:srgbClr val="292B2D"/>
                </a:solidFill>
                <a:latin typeface="Montserrat" pitchFamily="2" charset="0"/>
                <a:ea typeface="Mazzard H Regular" pitchFamily="34" charset="-122"/>
                <a:cs typeface="Mazzard H Regular" pitchFamily="34" charset="-120"/>
              </a:rPr>
              <a:t>pro investment approach of local authorities </a:t>
            </a:r>
          </a:p>
          <a:p>
            <a:pPr marL="285750" indent="-285750" algn="l">
              <a:lnSpc>
                <a:spcPts val="3150"/>
              </a:lnSpc>
              <a:buClr>
                <a:srgbClr val="C23350"/>
              </a:buClr>
              <a:buFont typeface="Wingdings" panose="05000000000000000000" pitchFamily="2" charset="2"/>
              <a:buChar char="§"/>
            </a:pPr>
            <a:r>
              <a:rPr lang="en-US" sz="2000">
                <a:solidFill>
                  <a:srgbClr val="292B2D"/>
                </a:solidFill>
                <a:latin typeface="Montserrat" pitchFamily="2" charset="0"/>
                <a:ea typeface="Mazzard H Regular" pitchFamily="34" charset="-122"/>
                <a:cs typeface="Mazzard H Regular" pitchFamily="34" charset="-120"/>
              </a:rPr>
              <a:t>readiness to support business representatives in complicated transactions</a:t>
            </a:r>
            <a:endParaRPr lang="en-US" sz="2000">
              <a:solidFill>
                <a:srgbClr val="292B2D"/>
              </a:solidFill>
            </a:endParaRPr>
          </a:p>
        </p:txBody>
      </p:sp>
      <p:sp>
        <p:nvSpPr>
          <p:cNvPr id="42" name="Title">
            <a:extLst>
              <a:ext uri="{FF2B5EF4-FFF2-40B4-BE49-F238E27FC236}">
                <a16:creationId xmlns:a16="http://schemas.microsoft.com/office/drawing/2014/main" id="{06FB3D6D-354E-4FF9-852D-96495A3CE959}"/>
              </a:ext>
            </a:extLst>
          </p:cNvPr>
          <p:cNvSpPr/>
          <p:nvPr/>
        </p:nvSpPr>
        <p:spPr>
          <a:xfrm>
            <a:off x="6991350" y="6846931"/>
            <a:ext cx="5078649" cy="472017"/>
          </a:xfrm>
          <a:prstGeom prst="rect">
            <a:avLst/>
          </a:prstGeom>
          <a:noFill/>
          <a:ln/>
        </p:spPr>
        <p:txBody>
          <a:bodyPr wrap="square" lIns="0" tIns="0" rIns="0" bIns="0" rtlCol="0" anchor="t"/>
          <a:lstStyle/>
          <a:p>
            <a:pPr marL="0" indent="0" algn="l">
              <a:lnSpc>
                <a:spcPts val="4050"/>
              </a:lnSpc>
              <a:buNone/>
            </a:pPr>
            <a:r>
              <a:rPr lang="en-US" sz="3200" b="1">
                <a:solidFill>
                  <a:srgbClr val="292B2D"/>
                </a:solidFill>
                <a:latin typeface="Montserrat" pitchFamily="2" charset="0"/>
                <a:ea typeface="Mazzard H Bold" pitchFamily="34" charset="-122"/>
                <a:cs typeface="Mazzard H Bold" pitchFamily="34" charset="-120"/>
              </a:rPr>
              <a:t>Government Support</a:t>
            </a:r>
            <a:endParaRPr lang="en-US" sz="3200" b="1">
              <a:solidFill>
                <a:srgbClr val="292B2D"/>
              </a:solidFill>
            </a:endParaRPr>
          </a:p>
        </p:txBody>
      </p:sp>
      <p:pic>
        <p:nvPicPr>
          <p:cNvPr id="51" name="Рисунок 50" descr="Изображение выглядит как строительство, дорожная развязка, Транспортный коридор, инфраструктура&#10;&#10;Контент, сгенерированный ИИ, может содержать ошибки.">
            <a:extLst>
              <a:ext uri="{FF2B5EF4-FFF2-40B4-BE49-F238E27FC236}">
                <a16:creationId xmlns:a16="http://schemas.microsoft.com/office/drawing/2014/main" id="{C8893770-D0C1-4EC5-810F-AF61CC4BC411}"/>
              </a:ext>
            </a:extLst>
          </p:cNvPr>
          <p:cNvPicPr>
            <a:picLocks noChangeAspect="1"/>
          </p:cNvPicPr>
          <p:nvPr/>
        </p:nvPicPr>
        <p:blipFill>
          <a:blip r:embed="rId8"/>
          <a:stretch>
            <a:fillRect/>
          </a:stretch>
        </p:blipFill>
        <p:spPr>
          <a:xfrm>
            <a:off x="6958204" y="2206282"/>
            <a:ext cx="4673600" cy="748236"/>
          </a:xfrm>
          <a:prstGeom prst="rect">
            <a:avLst/>
          </a:prstGeom>
        </p:spPr>
      </p:pic>
      <p:sp>
        <p:nvSpPr>
          <p:cNvPr id="57" name="Прямоугольник 4">
            <a:extLst>
              <a:ext uri="{FF2B5EF4-FFF2-40B4-BE49-F238E27FC236}">
                <a16:creationId xmlns:a16="http://schemas.microsoft.com/office/drawing/2014/main" id="{F5E391A9-17A8-4DEF-902C-421E8F2FACD5}"/>
              </a:ext>
            </a:extLst>
          </p:cNvPr>
          <p:cNvSpPr/>
          <p:nvPr/>
        </p:nvSpPr>
        <p:spPr>
          <a:xfrm>
            <a:off x="6990790" y="6007632"/>
            <a:ext cx="4902333" cy="748236"/>
          </a:xfrm>
          <a:custGeom>
            <a:avLst/>
            <a:gdLst>
              <a:gd name="connsiteX0" fmla="*/ 0 w 3494756"/>
              <a:gd name="connsiteY0" fmla="*/ 0 h 533400"/>
              <a:gd name="connsiteX1" fmla="*/ 3494756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494756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35730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203208 w 3494756"/>
              <a:gd name="connsiteY1" fmla="*/ 26504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9226 w 3494756"/>
              <a:gd name="connsiteY1" fmla="*/ 26504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13252 h 546652"/>
              <a:gd name="connsiteX1" fmla="*/ 3242965 w 3494756"/>
              <a:gd name="connsiteY1" fmla="*/ 0 h 546652"/>
              <a:gd name="connsiteX2" fmla="*/ 3494756 w 3494756"/>
              <a:gd name="connsiteY2" fmla="*/ 546652 h 546652"/>
              <a:gd name="connsiteX3" fmla="*/ 0 w 3494756"/>
              <a:gd name="connsiteY3" fmla="*/ 546652 h 546652"/>
              <a:gd name="connsiteX4" fmla="*/ 0 w 3494756"/>
              <a:gd name="connsiteY4" fmla="*/ 13252 h 546652"/>
              <a:gd name="connsiteX0" fmla="*/ 0 w 3494756"/>
              <a:gd name="connsiteY0" fmla="*/ 0 h 533400"/>
              <a:gd name="connsiteX1" fmla="*/ 3295973 w 3494756"/>
              <a:gd name="connsiteY1" fmla="*/ 53008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15023 w 3494756"/>
              <a:gd name="connsiteY1" fmla="*/ 10146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5498 w 3494756"/>
              <a:gd name="connsiteY1" fmla="*/ 621 h 533400"/>
              <a:gd name="connsiteX2" fmla="*/ 3494756 w 3494756"/>
              <a:gd name="connsiteY2" fmla="*/ 533400 h 533400"/>
              <a:gd name="connsiteX3" fmla="*/ 0 w 3494756"/>
              <a:gd name="connsiteY3" fmla="*/ 533400 h 533400"/>
              <a:gd name="connsiteX4" fmla="*/ 0 w 3494756"/>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756" h="533400">
                <a:moveTo>
                  <a:pt x="0" y="0"/>
                </a:moveTo>
                <a:lnTo>
                  <a:pt x="3305498" y="621"/>
                </a:lnTo>
                <a:lnTo>
                  <a:pt x="3494756" y="533400"/>
                </a:lnTo>
                <a:lnTo>
                  <a:pt x="0" y="533400"/>
                </a:lnTo>
                <a:lnTo>
                  <a:pt x="0" y="0"/>
                </a:lnTo>
                <a:close/>
              </a:path>
            </a:pathLst>
          </a:custGeom>
          <a:blipFill dpi="0" rotWithShape="1">
            <a:blip r:embed="rId9"/>
            <a:srcRect/>
            <a:stretch>
              <a:fillRect t="-66000" b="-8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8" name="Прямоугольник 4">
            <a:extLst>
              <a:ext uri="{FF2B5EF4-FFF2-40B4-BE49-F238E27FC236}">
                <a16:creationId xmlns:a16="http://schemas.microsoft.com/office/drawing/2014/main" id="{B11E617F-EA24-48BD-BC8C-084035789612}"/>
              </a:ext>
            </a:extLst>
          </p:cNvPr>
          <p:cNvSpPr/>
          <p:nvPr/>
        </p:nvSpPr>
        <p:spPr>
          <a:xfrm>
            <a:off x="12954000" y="2206282"/>
            <a:ext cx="4902333" cy="748236"/>
          </a:xfrm>
          <a:custGeom>
            <a:avLst/>
            <a:gdLst>
              <a:gd name="connsiteX0" fmla="*/ 0 w 3494756"/>
              <a:gd name="connsiteY0" fmla="*/ 0 h 533400"/>
              <a:gd name="connsiteX1" fmla="*/ 3494756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494756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35730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203208 w 3494756"/>
              <a:gd name="connsiteY1" fmla="*/ 26504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9226 w 3494756"/>
              <a:gd name="connsiteY1" fmla="*/ 26504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13252 h 546652"/>
              <a:gd name="connsiteX1" fmla="*/ 3242965 w 3494756"/>
              <a:gd name="connsiteY1" fmla="*/ 0 h 546652"/>
              <a:gd name="connsiteX2" fmla="*/ 3494756 w 3494756"/>
              <a:gd name="connsiteY2" fmla="*/ 546652 h 546652"/>
              <a:gd name="connsiteX3" fmla="*/ 0 w 3494756"/>
              <a:gd name="connsiteY3" fmla="*/ 546652 h 546652"/>
              <a:gd name="connsiteX4" fmla="*/ 0 w 3494756"/>
              <a:gd name="connsiteY4" fmla="*/ 13252 h 546652"/>
              <a:gd name="connsiteX0" fmla="*/ 0 w 3494756"/>
              <a:gd name="connsiteY0" fmla="*/ 0 h 533400"/>
              <a:gd name="connsiteX1" fmla="*/ 3295973 w 3494756"/>
              <a:gd name="connsiteY1" fmla="*/ 53008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15023 w 3494756"/>
              <a:gd name="connsiteY1" fmla="*/ 10146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5498 w 3494756"/>
              <a:gd name="connsiteY1" fmla="*/ 621 h 533400"/>
              <a:gd name="connsiteX2" fmla="*/ 3494756 w 3494756"/>
              <a:gd name="connsiteY2" fmla="*/ 533400 h 533400"/>
              <a:gd name="connsiteX3" fmla="*/ 0 w 3494756"/>
              <a:gd name="connsiteY3" fmla="*/ 533400 h 533400"/>
              <a:gd name="connsiteX4" fmla="*/ 0 w 3494756"/>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756" h="533400">
                <a:moveTo>
                  <a:pt x="0" y="0"/>
                </a:moveTo>
                <a:lnTo>
                  <a:pt x="3305498" y="621"/>
                </a:lnTo>
                <a:lnTo>
                  <a:pt x="3494756" y="533400"/>
                </a:lnTo>
                <a:lnTo>
                  <a:pt x="0" y="533400"/>
                </a:lnTo>
                <a:lnTo>
                  <a:pt x="0" y="0"/>
                </a:lnTo>
                <a:close/>
              </a:path>
            </a:pathLst>
          </a:custGeom>
          <a:blipFill dpi="0" rotWithShape="1">
            <a:blip r:embed="rId10"/>
            <a:srcRect/>
            <a:stretch>
              <a:fillRect t="-66000" b="-15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9" name="Прямоугольник 4">
            <a:extLst>
              <a:ext uri="{FF2B5EF4-FFF2-40B4-BE49-F238E27FC236}">
                <a16:creationId xmlns:a16="http://schemas.microsoft.com/office/drawing/2014/main" id="{132582C9-57D1-442D-9B72-36406F8D906B}"/>
              </a:ext>
            </a:extLst>
          </p:cNvPr>
          <p:cNvSpPr/>
          <p:nvPr/>
        </p:nvSpPr>
        <p:spPr>
          <a:xfrm>
            <a:off x="1013049" y="2160062"/>
            <a:ext cx="4902333" cy="748236"/>
          </a:xfrm>
          <a:custGeom>
            <a:avLst/>
            <a:gdLst>
              <a:gd name="connsiteX0" fmla="*/ 0 w 3494756"/>
              <a:gd name="connsiteY0" fmla="*/ 0 h 533400"/>
              <a:gd name="connsiteX1" fmla="*/ 3494756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494756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35730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203208 w 3494756"/>
              <a:gd name="connsiteY1" fmla="*/ 26504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9226 w 3494756"/>
              <a:gd name="connsiteY1" fmla="*/ 26504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13252 h 546652"/>
              <a:gd name="connsiteX1" fmla="*/ 3242965 w 3494756"/>
              <a:gd name="connsiteY1" fmla="*/ 0 h 546652"/>
              <a:gd name="connsiteX2" fmla="*/ 3494756 w 3494756"/>
              <a:gd name="connsiteY2" fmla="*/ 546652 h 546652"/>
              <a:gd name="connsiteX3" fmla="*/ 0 w 3494756"/>
              <a:gd name="connsiteY3" fmla="*/ 546652 h 546652"/>
              <a:gd name="connsiteX4" fmla="*/ 0 w 3494756"/>
              <a:gd name="connsiteY4" fmla="*/ 13252 h 546652"/>
              <a:gd name="connsiteX0" fmla="*/ 0 w 3494756"/>
              <a:gd name="connsiteY0" fmla="*/ 0 h 533400"/>
              <a:gd name="connsiteX1" fmla="*/ 3295973 w 3494756"/>
              <a:gd name="connsiteY1" fmla="*/ 53008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15023 w 3494756"/>
              <a:gd name="connsiteY1" fmla="*/ 10146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5498 w 3494756"/>
              <a:gd name="connsiteY1" fmla="*/ 621 h 533400"/>
              <a:gd name="connsiteX2" fmla="*/ 3494756 w 3494756"/>
              <a:gd name="connsiteY2" fmla="*/ 533400 h 533400"/>
              <a:gd name="connsiteX3" fmla="*/ 0 w 3494756"/>
              <a:gd name="connsiteY3" fmla="*/ 533400 h 533400"/>
              <a:gd name="connsiteX4" fmla="*/ 0 w 3494756"/>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756" h="533400">
                <a:moveTo>
                  <a:pt x="0" y="0"/>
                </a:moveTo>
                <a:lnTo>
                  <a:pt x="3305498" y="621"/>
                </a:lnTo>
                <a:lnTo>
                  <a:pt x="3494756" y="533400"/>
                </a:lnTo>
                <a:lnTo>
                  <a:pt x="0" y="533400"/>
                </a:lnTo>
                <a:lnTo>
                  <a:pt x="0" y="0"/>
                </a:lnTo>
                <a:close/>
              </a:path>
            </a:pathLst>
          </a:custGeom>
          <a:blipFill dpi="0" rotWithShape="1">
            <a:blip r:embed="rId11"/>
            <a:srcRect/>
            <a:stretch>
              <a:fillRect t="-124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0" name="Прямоугольник 4">
            <a:extLst>
              <a:ext uri="{FF2B5EF4-FFF2-40B4-BE49-F238E27FC236}">
                <a16:creationId xmlns:a16="http://schemas.microsoft.com/office/drawing/2014/main" id="{875E52F7-E20A-4801-9A66-197EAEAAA446}"/>
              </a:ext>
            </a:extLst>
          </p:cNvPr>
          <p:cNvSpPr/>
          <p:nvPr/>
        </p:nvSpPr>
        <p:spPr>
          <a:xfrm>
            <a:off x="1027308" y="6010566"/>
            <a:ext cx="4902333" cy="748236"/>
          </a:xfrm>
          <a:custGeom>
            <a:avLst/>
            <a:gdLst>
              <a:gd name="connsiteX0" fmla="*/ 0 w 3494756"/>
              <a:gd name="connsiteY0" fmla="*/ 0 h 533400"/>
              <a:gd name="connsiteX1" fmla="*/ 3494756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494756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35730 w 3494756"/>
              <a:gd name="connsiteY1" fmla="*/ 0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203208 w 3494756"/>
              <a:gd name="connsiteY1" fmla="*/ 26504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9226 w 3494756"/>
              <a:gd name="connsiteY1" fmla="*/ 26504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13252 h 546652"/>
              <a:gd name="connsiteX1" fmla="*/ 3242965 w 3494756"/>
              <a:gd name="connsiteY1" fmla="*/ 0 h 546652"/>
              <a:gd name="connsiteX2" fmla="*/ 3494756 w 3494756"/>
              <a:gd name="connsiteY2" fmla="*/ 546652 h 546652"/>
              <a:gd name="connsiteX3" fmla="*/ 0 w 3494756"/>
              <a:gd name="connsiteY3" fmla="*/ 546652 h 546652"/>
              <a:gd name="connsiteX4" fmla="*/ 0 w 3494756"/>
              <a:gd name="connsiteY4" fmla="*/ 13252 h 546652"/>
              <a:gd name="connsiteX0" fmla="*/ 0 w 3494756"/>
              <a:gd name="connsiteY0" fmla="*/ 0 h 533400"/>
              <a:gd name="connsiteX1" fmla="*/ 3295973 w 3494756"/>
              <a:gd name="connsiteY1" fmla="*/ 53008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15023 w 3494756"/>
              <a:gd name="connsiteY1" fmla="*/ 10146 h 533400"/>
              <a:gd name="connsiteX2" fmla="*/ 3494756 w 3494756"/>
              <a:gd name="connsiteY2" fmla="*/ 533400 h 533400"/>
              <a:gd name="connsiteX3" fmla="*/ 0 w 3494756"/>
              <a:gd name="connsiteY3" fmla="*/ 533400 h 533400"/>
              <a:gd name="connsiteX4" fmla="*/ 0 w 3494756"/>
              <a:gd name="connsiteY4" fmla="*/ 0 h 533400"/>
              <a:gd name="connsiteX0" fmla="*/ 0 w 3494756"/>
              <a:gd name="connsiteY0" fmla="*/ 0 h 533400"/>
              <a:gd name="connsiteX1" fmla="*/ 3305498 w 3494756"/>
              <a:gd name="connsiteY1" fmla="*/ 621 h 533400"/>
              <a:gd name="connsiteX2" fmla="*/ 3494756 w 3494756"/>
              <a:gd name="connsiteY2" fmla="*/ 533400 h 533400"/>
              <a:gd name="connsiteX3" fmla="*/ 0 w 3494756"/>
              <a:gd name="connsiteY3" fmla="*/ 533400 h 533400"/>
              <a:gd name="connsiteX4" fmla="*/ 0 w 3494756"/>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756" h="533400">
                <a:moveTo>
                  <a:pt x="0" y="0"/>
                </a:moveTo>
                <a:lnTo>
                  <a:pt x="3305498" y="621"/>
                </a:lnTo>
                <a:lnTo>
                  <a:pt x="3494756" y="533400"/>
                </a:lnTo>
                <a:lnTo>
                  <a:pt x="0" y="533400"/>
                </a:lnTo>
                <a:lnTo>
                  <a:pt x="0" y="0"/>
                </a:lnTo>
                <a:close/>
              </a:path>
            </a:pathLst>
          </a:custGeom>
          <a:blipFill dpi="0" rotWithShape="1">
            <a:blip r:embed="rId12"/>
            <a:srcRect/>
            <a:stretch>
              <a:fillRect t="-124000" b="-7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954192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11" descr="preencoded.png"/>
          <p:cNvPicPr>
            <a:picLocks noChangeAspect="1"/>
          </p:cNvPicPr>
          <p:nvPr/>
        </p:nvPicPr>
        <p:blipFill>
          <a:blip>
            <a:extLst>
              <a:ext uri="{96DAC541-7B7A-43D3-8B79-37D633B846F1}">
                <asvg:svgBlip xmlns:asvg="http://schemas.microsoft.com/office/drawing/2016/SVG/main" r:embed="rId3"/>
              </a:ext>
            </a:extLst>
          </a:blip>
          <a:srcRect/>
          <a:stretch/>
        </p:blipFill>
        <p:spPr>
          <a:xfrm>
            <a:off x="0" y="0"/>
            <a:ext cx="14906625" cy="1038225"/>
          </a:xfrm>
          <a:prstGeom prst="rect">
            <a:avLst/>
          </a:prstGeom>
        </p:spPr>
      </p:pic>
      <p:pic>
        <p:nvPicPr>
          <p:cNvPr id="3" name="Frame 1" descr="preencoded.png"/>
          <p:cNvPicPr>
            <a:picLocks noChangeAspect="1"/>
          </p:cNvPicPr>
          <p:nvPr/>
        </p:nvPicPr>
        <p:blipFill>
          <a:blip>
            <a:extLst>
              <a:ext uri="{96DAC541-7B7A-43D3-8B79-37D633B846F1}">
                <asvg:svgBlip xmlns:asvg="http://schemas.microsoft.com/office/drawing/2016/SVG/main" r:embed="rId4"/>
              </a:ext>
            </a:extLst>
          </a:blip>
          <a:srcRect/>
          <a:stretch/>
        </p:blipFill>
        <p:spPr>
          <a:xfrm>
            <a:off x="14906625" y="0"/>
            <a:ext cx="3381375" cy="1038225"/>
          </a:xfrm>
          <a:prstGeom prst="rect">
            <a:avLst/>
          </a:prstGeom>
        </p:spPr>
      </p:pic>
      <p:sp>
        <p:nvSpPr>
          <p:cNvPr id="4" name="default_name">
            <a:extLst>
              <a:ext uri="{FF2B5EF4-FFF2-40B4-BE49-F238E27FC236}">
                <a16:creationId xmlns:a16="http://schemas.microsoft.com/office/drawing/2014/main" id="{F6BE6BC3-67F0-6827-EFA8-E2205F545501}"/>
              </a:ext>
            </a:extLst>
          </p:cNvPr>
          <p:cNvSpPr/>
          <p:nvPr/>
        </p:nvSpPr>
        <p:spPr>
          <a:xfrm>
            <a:off x="761999" y="238539"/>
            <a:ext cx="13855149" cy="428625"/>
          </a:xfrm>
          <a:prstGeom prst="rect">
            <a:avLst/>
          </a:prstGeom>
          <a:noFill/>
          <a:ln/>
        </p:spPr>
        <p:txBody>
          <a:bodyPr wrap="square" lIns="0" tIns="0" rIns="0" bIns="0" rtlCol="0" anchor="ctr"/>
          <a:lstStyle/>
          <a:p>
            <a:pPr marL="0" indent="0" algn="l">
              <a:lnSpc>
                <a:spcPts val="5775"/>
              </a:lnSpc>
              <a:buNone/>
            </a:pPr>
            <a:r>
              <a:rPr lang="en-US" sz="3800" b="1">
                <a:solidFill>
                  <a:srgbClr val="FFFFFF"/>
                </a:solidFill>
                <a:latin typeface="Montserrat"/>
                <a:ea typeface="Mazzard H Semi Bold"/>
              </a:rPr>
              <a:t>Relocated business to West Ukraine</a:t>
            </a:r>
            <a:endParaRPr lang="uk-UA" sz="3800" b="1">
              <a:solidFill>
                <a:srgbClr val="FFFFFF"/>
              </a:solidFill>
              <a:latin typeface="Montserrat"/>
              <a:ea typeface="Mazzard H Semi Bold"/>
            </a:endParaRPr>
          </a:p>
        </p:txBody>
      </p:sp>
      <p:graphicFrame>
        <p:nvGraphicFramePr>
          <p:cNvPr id="7" name="Диаграмма 6">
            <a:extLst>
              <a:ext uri="{FF2B5EF4-FFF2-40B4-BE49-F238E27FC236}">
                <a16:creationId xmlns:a16="http://schemas.microsoft.com/office/drawing/2014/main" id="{9DCADEE1-D906-4E46-81BF-30599F547F5A}"/>
              </a:ext>
            </a:extLst>
          </p:cNvPr>
          <p:cNvGraphicFramePr/>
          <p:nvPr>
            <p:extLst>
              <p:ext uri="{D42A27DB-BD31-4B8C-83A1-F6EECF244321}">
                <p14:modId xmlns:p14="http://schemas.microsoft.com/office/powerpoint/2010/main" val="2619587751"/>
              </p:ext>
            </p:extLst>
          </p:nvPr>
        </p:nvGraphicFramePr>
        <p:xfrm>
          <a:off x="466730" y="1753817"/>
          <a:ext cx="14832632" cy="802224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A71AAAFE-7495-BF96-8798-6340A1A0E52E}"/>
              </a:ext>
            </a:extLst>
          </p:cNvPr>
          <p:cNvSpPr txBox="1"/>
          <p:nvPr/>
        </p:nvSpPr>
        <p:spPr>
          <a:xfrm>
            <a:off x="466730" y="1360762"/>
            <a:ext cx="16858379" cy="954107"/>
          </a:xfrm>
          <a:prstGeom prst="rect">
            <a:avLst/>
          </a:prstGeom>
          <a:noFill/>
        </p:spPr>
        <p:txBody>
          <a:bodyPr wrap="square">
            <a:spAutoFit/>
          </a:bodyPr>
          <a:lstStyle/>
          <a:p>
            <a:r>
              <a:rPr lang="en-US" sz="2800">
                <a:latin typeface="Montserrat" panose="00000500000000000000" pitchFamily="2" charset="-52"/>
              </a:rPr>
              <a:t>Since the beginning of russia's full-scale invasion of Ukraine, </a:t>
            </a:r>
            <a:r>
              <a:rPr lang="en-US" sz="2800" b="1">
                <a:latin typeface="Montserrat" panose="00000500000000000000" pitchFamily="2" charset="-52"/>
              </a:rPr>
              <a:t>966 businesses </a:t>
            </a:r>
            <a:r>
              <a:rPr lang="en-US" sz="2800">
                <a:latin typeface="Montserrat" panose="00000500000000000000" pitchFamily="2" charset="-52"/>
              </a:rPr>
              <a:t>have been relocated to</a:t>
            </a:r>
            <a:r>
              <a:rPr lang="uk-UA" sz="2800">
                <a:latin typeface="Montserrat" panose="00000500000000000000" pitchFamily="2" charset="-52"/>
              </a:rPr>
              <a:t> </a:t>
            </a:r>
            <a:r>
              <a:rPr lang="en-US" sz="2800">
                <a:latin typeface="Montserrat" panose="00000500000000000000" pitchFamily="2" charset="-52"/>
              </a:rPr>
              <a:t>the Lviv region.</a:t>
            </a:r>
            <a:endParaRPr lang="uk-UA" sz="2800">
              <a:latin typeface="Montserrat" panose="00000500000000000000" pitchFamily="2" charset="-52"/>
            </a:endParaRPr>
          </a:p>
        </p:txBody>
      </p:sp>
      <p:sp>
        <p:nvSpPr>
          <p:cNvPr id="9" name="Description">
            <a:extLst>
              <a:ext uri="{FF2B5EF4-FFF2-40B4-BE49-F238E27FC236}">
                <a16:creationId xmlns:a16="http://schemas.microsoft.com/office/drawing/2014/main" id="{2F6535BC-71E8-66A5-17C6-CC5332E55592}"/>
              </a:ext>
            </a:extLst>
          </p:cNvPr>
          <p:cNvSpPr/>
          <p:nvPr/>
        </p:nvSpPr>
        <p:spPr>
          <a:xfrm>
            <a:off x="12367299" y="4373565"/>
            <a:ext cx="4901773" cy="2270186"/>
          </a:xfrm>
          <a:prstGeom prst="rect">
            <a:avLst/>
          </a:prstGeom>
          <a:noFill/>
          <a:ln/>
        </p:spPr>
        <p:txBody>
          <a:bodyPr wrap="square" lIns="0" tIns="0" rIns="0" bIns="0" rtlCol="0" anchor="t"/>
          <a:lstStyle/>
          <a:p>
            <a:pPr marL="285750" indent="-285750" algn="l">
              <a:lnSpc>
                <a:spcPts val="3150"/>
              </a:lnSpc>
              <a:buClr>
                <a:srgbClr val="C23350"/>
              </a:buClr>
              <a:buFont typeface="Wingdings" panose="05000000000000000000" pitchFamily="2" charset="2"/>
              <a:buChar char="§"/>
            </a:pPr>
            <a:endParaRPr lang="en-US" sz="2000">
              <a:solidFill>
                <a:srgbClr val="292B2D"/>
              </a:solidFill>
            </a:endParaRPr>
          </a:p>
        </p:txBody>
      </p:sp>
      <p:sp>
        <p:nvSpPr>
          <p:cNvPr id="10" name="Title">
            <a:extLst>
              <a:ext uri="{FF2B5EF4-FFF2-40B4-BE49-F238E27FC236}">
                <a16:creationId xmlns:a16="http://schemas.microsoft.com/office/drawing/2014/main" id="{962B8D83-ED13-0A26-8638-A6F0594B9A48}"/>
              </a:ext>
            </a:extLst>
          </p:cNvPr>
          <p:cNvSpPr/>
          <p:nvPr/>
        </p:nvSpPr>
        <p:spPr>
          <a:xfrm>
            <a:off x="11563644" y="2809858"/>
            <a:ext cx="5882306" cy="618695"/>
          </a:xfrm>
          <a:prstGeom prst="rect">
            <a:avLst/>
          </a:prstGeom>
          <a:noFill/>
          <a:ln/>
        </p:spPr>
        <p:txBody>
          <a:bodyPr wrap="square" lIns="0" tIns="0" rIns="0" bIns="0" rtlCol="0" anchor="t"/>
          <a:lstStyle/>
          <a:p>
            <a:pPr marL="0" indent="0" algn="l">
              <a:buNone/>
            </a:pPr>
            <a:r>
              <a:rPr lang="en-US" sz="2800" b="1">
                <a:solidFill>
                  <a:srgbClr val="292B2D"/>
                </a:solidFill>
                <a:latin typeface="Montserrat" pitchFamily="2" charset="0"/>
                <a:ea typeface="Mazzard H Bold" pitchFamily="34" charset="-122"/>
                <a:cs typeface="Mazzard H Bold" pitchFamily="34" charset="-120"/>
              </a:rPr>
              <a:t>Category of relocated business </a:t>
            </a:r>
            <a:endParaRPr lang="en-US" sz="2800" b="1">
              <a:solidFill>
                <a:srgbClr val="292B2D"/>
              </a:solidFill>
            </a:endParaRPr>
          </a:p>
        </p:txBody>
      </p:sp>
      <p:sp>
        <p:nvSpPr>
          <p:cNvPr id="11" name="Description">
            <a:extLst>
              <a:ext uri="{FF2B5EF4-FFF2-40B4-BE49-F238E27FC236}">
                <a16:creationId xmlns:a16="http://schemas.microsoft.com/office/drawing/2014/main" id="{FC72BD11-526F-5210-85B6-BE6898566260}"/>
              </a:ext>
            </a:extLst>
          </p:cNvPr>
          <p:cNvSpPr/>
          <p:nvPr/>
        </p:nvSpPr>
        <p:spPr>
          <a:xfrm>
            <a:off x="12367298" y="3657973"/>
            <a:ext cx="4901773" cy="3797904"/>
          </a:xfrm>
          <a:prstGeom prst="rect">
            <a:avLst/>
          </a:prstGeom>
          <a:noFill/>
          <a:ln/>
        </p:spPr>
        <p:txBody>
          <a:bodyPr wrap="square" lIns="0" tIns="0" rIns="0" bIns="0" rtlCol="0" anchor="t"/>
          <a:lstStyle/>
          <a:p>
            <a:pPr marL="285750" indent="-285750" algn="l">
              <a:lnSpc>
                <a:spcPct val="150000"/>
              </a:lnSpc>
              <a:buClr>
                <a:srgbClr val="C23350"/>
              </a:buClr>
              <a:buFont typeface="Wingdings" panose="05000000000000000000" pitchFamily="2" charset="2"/>
              <a:buChar char="§"/>
            </a:pPr>
            <a:r>
              <a:rPr lang="en-US" sz="2400">
                <a:solidFill>
                  <a:srgbClr val="292B2D"/>
                </a:solidFill>
                <a:latin typeface="Montserrat" panose="00000500000000000000" pitchFamily="2" charset="-52"/>
              </a:rPr>
              <a:t>Light industry</a:t>
            </a:r>
          </a:p>
          <a:p>
            <a:pPr marL="285750" indent="-285750" algn="l">
              <a:lnSpc>
                <a:spcPct val="150000"/>
              </a:lnSpc>
              <a:buClr>
                <a:srgbClr val="C23350"/>
              </a:buClr>
              <a:buFont typeface="Wingdings" panose="05000000000000000000" pitchFamily="2" charset="2"/>
              <a:buChar char="§"/>
            </a:pPr>
            <a:r>
              <a:rPr lang="en-US" sz="2400">
                <a:solidFill>
                  <a:srgbClr val="292B2D"/>
                </a:solidFill>
                <a:latin typeface="Montserrat" panose="00000500000000000000" pitchFamily="2" charset="-52"/>
              </a:rPr>
              <a:t>Machine building </a:t>
            </a:r>
          </a:p>
          <a:p>
            <a:pPr marL="285750" indent="-285750" algn="l">
              <a:lnSpc>
                <a:spcPct val="150000"/>
              </a:lnSpc>
              <a:buClr>
                <a:srgbClr val="C23350"/>
              </a:buClr>
              <a:buFont typeface="Wingdings" panose="05000000000000000000" pitchFamily="2" charset="2"/>
              <a:buChar char="§"/>
            </a:pPr>
            <a:r>
              <a:rPr lang="en-US" sz="2400">
                <a:solidFill>
                  <a:srgbClr val="292B2D"/>
                </a:solidFill>
                <a:latin typeface="Montserrat" panose="00000500000000000000" pitchFamily="2" charset="-52"/>
              </a:rPr>
              <a:t>Metalworking </a:t>
            </a:r>
          </a:p>
          <a:p>
            <a:pPr marL="285750" indent="-285750" algn="l">
              <a:lnSpc>
                <a:spcPct val="150000"/>
              </a:lnSpc>
              <a:buClr>
                <a:srgbClr val="C23350"/>
              </a:buClr>
              <a:buFont typeface="Wingdings" panose="05000000000000000000" pitchFamily="2" charset="2"/>
              <a:buChar char="§"/>
            </a:pPr>
            <a:r>
              <a:rPr lang="en-US" sz="2400">
                <a:solidFill>
                  <a:srgbClr val="292B2D"/>
                </a:solidFill>
                <a:latin typeface="Montserrat" panose="00000500000000000000" pitchFamily="2" charset="-52"/>
              </a:rPr>
              <a:t>Food industry </a:t>
            </a:r>
          </a:p>
          <a:p>
            <a:pPr marL="285750" indent="-285750" algn="l">
              <a:lnSpc>
                <a:spcPct val="150000"/>
              </a:lnSpc>
              <a:buClr>
                <a:srgbClr val="C23350"/>
              </a:buClr>
              <a:buFont typeface="Wingdings" panose="05000000000000000000" pitchFamily="2" charset="2"/>
              <a:buChar char="§"/>
            </a:pPr>
            <a:r>
              <a:rPr lang="en-US" sz="2400">
                <a:solidFill>
                  <a:srgbClr val="292B2D"/>
                </a:solidFill>
                <a:latin typeface="Montserrat" panose="00000500000000000000" pitchFamily="2" charset="-52"/>
              </a:rPr>
              <a:t>Chemical industry</a:t>
            </a:r>
          </a:p>
          <a:p>
            <a:pPr marL="285750" indent="-285750" algn="l">
              <a:lnSpc>
                <a:spcPct val="150000"/>
              </a:lnSpc>
              <a:buClr>
                <a:srgbClr val="C23350"/>
              </a:buClr>
              <a:buFont typeface="Wingdings" panose="05000000000000000000" pitchFamily="2" charset="2"/>
              <a:buChar char="§"/>
            </a:pPr>
            <a:r>
              <a:rPr lang="en-US" sz="2400">
                <a:solidFill>
                  <a:srgbClr val="292B2D"/>
                </a:solidFill>
                <a:latin typeface="Montserrat" panose="00000500000000000000" pitchFamily="2" charset="-52"/>
              </a:rPr>
              <a:t>Agribusiness</a:t>
            </a:r>
          </a:p>
        </p:txBody>
      </p:sp>
    </p:spTree>
    <p:extLst>
      <p:ext uri="{BB962C8B-B14F-4D97-AF65-F5344CB8AC3E}">
        <p14:creationId xmlns:p14="http://schemas.microsoft.com/office/powerpoint/2010/main" val="2366156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Настроювані 2">
      <a:dk1>
        <a:sysClr val="windowText" lastClr="000000"/>
      </a:dk1>
      <a:lt1>
        <a:sysClr val="window" lastClr="FFFFFF"/>
      </a:lt1>
      <a:dk2>
        <a:srgbClr val="44546A"/>
      </a:dk2>
      <a:lt2>
        <a:srgbClr val="E7E6E6"/>
      </a:lt2>
      <a:accent1>
        <a:srgbClr val="C2344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Настроювані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Настроювані 3">
      <a:dk1>
        <a:sysClr val="windowText" lastClr="000000"/>
      </a:dk1>
      <a:lt1>
        <a:sysClr val="window" lastClr="FFFFFF"/>
      </a:lt1>
      <a:dk2>
        <a:srgbClr val="44546A"/>
      </a:dk2>
      <a:lt2>
        <a:srgbClr val="E7E6E6"/>
      </a:lt2>
      <a:accent1>
        <a:srgbClr val="C2344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Настроювані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7170dfc-3703-439c-8fc3-300201a00538" xsi:nil="true"/>
    <lcf76f155ced4ddcb4097134ff3c332f xmlns="bb039c9c-db2e-4e87-a6e9-98f3c08c272b">
      <Terms xmlns="http://schemas.microsoft.com/office/infopath/2007/PartnerControls"/>
    </lcf76f155ced4ddcb4097134ff3c332f>
    <_x041c__x043e__x0432__x0430_ xmlns="bb039c9c-db2e-4e87-a6e9-98f3c08c272b" xsi:nil="true"/>
    <_x041f__x0440__x0430__x043a__x0442__x0438__x043a__x0430_ xmlns="bb039c9c-db2e-4e87-a6e9-98f3c08c272b" xsi:nil="true"/>
    <_x0412__x0456__x0434__x043f__x043e__x0432__x0456__x0434__x0430__x043b__x044c__x043d__x0456_ xmlns="bb039c9c-db2e-4e87-a6e9-98f3c08c272b">
      <UserInfo>
        <DisplayName/>
        <AccountId xsi:nil="true"/>
        <AccountType/>
      </UserInfo>
    </_x0412__x0456__x0434__x043f__x043e__x0432__x0456__x0434__x0430__x043b__x044c__x043d__x0456_>
    <_x0420__x0456__x043a_ xmlns="bb039c9c-db2e-4e87-a6e9-98f3c08c272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CDF6D535FC1447809FF884F918C8E8" ma:contentTypeVersion="21" ma:contentTypeDescription="Create a new document." ma:contentTypeScope="" ma:versionID="0026220b298949082243865d7a55e7d9">
  <xsd:schema xmlns:xsd="http://www.w3.org/2001/XMLSchema" xmlns:xs="http://www.w3.org/2001/XMLSchema" xmlns:p="http://schemas.microsoft.com/office/2006/metadata/properties" xmlns:ns2="bb039c9c-db2e-4e87-a6e9-98f3c08c272b" xmlns:ns3="07170dfc-3703-439c-8fc3-300201a00538" targetNamespace="http://schemas.microsoft.com/office/2006/metadata/properties" ma:root="true" ma:fieldsID="6e1c7253273a53dbdc647127960e383b" ns2:_="" ns3:_="">
    <xsd:import namespace="bb039c9c-db2e-4e87-a6e9-98f3c08c272b"/>
    <xsd:import namespace="07170dfc-3703-439c-8fc3-300201a0053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_x0420__x0456__x043a_" minOccurs="0"/>
                <xsd:element ref="ns2:_x041f__x0440__x0430__x043a__x0442__x0438__x043a__x0430_" minOccurs="0"/>
                <xsd:element ref="ns2:_x0412__x0456__x0434__x043f__x043e__x0432__x0456__x0434__x0430__x043b__x044c__x043d__x0456_" minOccurs="0"/>
                <xsd:element ref="ns2:_x041c__x043e__x0432__x0430_"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039c9c-db2e-4e87-a6e9-98f3c08c27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x0420__x0456__x043a_" ma:index="11" nillable="true" ma:displayName="Рік" ma:format="Dropdown" ma:internalName="_x0420__x0456__x043a_">
      <xsd:simpleType>
        <xsd:union memberTypes="dms:Text">
          <xsd:simpleType>
            <xsd:restriction base="dms:Choice">
              <xsd:enumeration value="2026"/>
              <xsd:enumeration value="2025"/>
              <xsd:enumeration value="2024"/>
              <xsd:enumeration value="2023"/>
              <xsd:enumeration value="2022"/>
              <xsd:enumeration value="2021"/>
              <xsd:enumeration value="2020"/>
              <xsd:enumeration value="2019"/>
              <xsd:enumeration value="2018"/>
              <xsd:enumeration value="2017"/>
            </xsd:restriction>
          </xsd:simpleType>
        </xsd:union>
      </xsd:simpleType>
    </xsd:element>
    <xsd:element name="_x041f__x0440__x0430__x043a__x0442__x0438__x043a__x0430_" ma:index="12" nillable="true" ma:displayName="Практика" ma:format="Dropdown" ma:internalName="_x041f__x0440__x0430__x043a__x0442__x0438__x043a__x0430_">
      <xsd:complexType>
        <xsd:complexContent>
          <xsd:extension base="dms:MultiChoiceFillIn">
            <xsd:sequence>
              <xsd:element name="Value" maxOccurs="unbounded" minOccurs="0" nillable="true">
                <xsd:simpleType>
                  <xsd:union memberTypes="dms:Text">
                    <xsd:simpleType>
                      <xsd:restriction base="dms:Choice">
                        <xsd:enumeration value="Anti-corruption&amp;BusinesEthics"/>
                        <xsd:enumeration value="Antitrust&amp;Competition"/>
                        <xsd:enumeration value="Arbitration"/>
                        <xsd:enumeration value="Banking&amp;Finance +Insolvensy"/>
                        <xsd:enumeration value="Tax"/>
                        <xsd:enumeration value="Corporate/M&amp;A"/>
                        <xsd:enumeration value="Dispute Resolution (+court representation)"/>
                        <xsd:enumeration value="Data Protection"/>
                        <xsd:enumeration value="Employment"/>
                        <xsd:enumeration value="IP+TMT"/>
                        <xsd:enumeration value="Real Estate&amp;Construction"/>
                        <xsd:enumeration value="White-Collar Crime"/>
                        <xsd:enumeration value="General"/>
                        <xsd:enumeration value="Pharma"/>
                        <xsd:enumeration value="Food+Beverage"/>
                        <xsd:enumeration value="Public Procurement"/>
                        <xsd:enumeration value="Tax&amp;Customs Litigation"/>
                        <xsd:enumeration value="All"/>
                        <xsd:enumeration value="Energy&amp;Natural Resources"/>
                        <xsd:enumeration value="Transport&amp;Infrastructure/PPP"/>
                        <xsd:enumeration value="Damages&amp;war crimes"/>
                        <xsd:enumeration value="Private Clients &amp; Family law"/>
                        <xsd:enumeration value="ADS&amp;Promotion"/>
                        <xsd:enumeration value="GR"/>
                        <xsd:enumeration value="Sanction"/>
                        <xsd:enumeration value="Enviroment"/>
                      </xsd:restriction>
                    </xsd:simpleType>
                  </xsd:union>
                </xsd:simpleType>
              </xsd:element>
            </xsd:sequence>
          </xsd:extension>
        </xsd:complexContent>
      </xsd:complexType>
    </xsd:element>
    <xsd:element name="_x0412__x0456__x0434__x043f__x043e__x0432__x0456__x0434__x0430__x043b__x044c__x043d__x0456_" ma:index="13" nillable="true" ma:displayName="Відповідальні" ma:format="Dropdown" ma:list="UserInfo" ma:SharePointGroup="0" ma:internalName="_x0412__x0456__x0434__x043f__x043e__x0432__x0456__x0434__x0430__x043b__x044c__x043d__x0456_">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41c__x043e__x0432__x0430_" ma:index="14" nillable="true" ma:displayName="Мова" ma:format="Dropdown" ma:internalName="_x041c__x043e__x0432__x0430_">
      <xsd:simpleType>
        <xsd:restriction base="dms:Choice">
          <xsd:enumeration value="УКР"/>
          <xsd:enumeration value="АНГЛ"/>
          <xsd:enumeration value="НІМ"/>
          <xsd:enumeration value="ПОЛ"/>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b49c992-382f-47bb-9777-6631842751a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170dfc-3703-439c-8fc3-300201a0053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a3b6461-55ab-45f6-b99f-7b1c98d3728c}" ma:internalName="TaxCatchAll" ma:showField="CatchAllData" ma:web="07170dfc-3703-439c-8fc3-300201a00538">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B23EA8-92C1-4597-962A-689549101466}">
  <ds:schemaRefs>
    <ds:schemaRef ds:uri="http://schemas.microsoft.com/sharepoint/v3/contenttype/forms"/>
  </ds:schemaRefs>
</ds:datastoreItem>
</file>

<file path=customXml/itemProps2.xml><?xml version="1.0" encoding="utf-8"?>
<ds:datastoreItem xmlns:ds="http://schemas.openxmlformats.org/officeDocument/2006/customXml" ds:itemID="{DBE445EB-E190-4DA0-9F48-8C8946E38DDD}">
  <ds:schemaRefs>
    <ds:schemaRef ds:uri="http://purl.org/dc/terms/"/>
    <ds:schemaRef ds:uri="http://www.w3.org/XML/1998/namespace"/>
    <ds:schemaRef ds:uri="http://schemas.microsoft.com/office/2006/metadata/properties"/>
    <ds:schemaRef ds:uri="bb039c9c-db2e-4e87-a6e9-98f3c08c272b"/>
    <ds:schemaRef ds:uri="http://schemas.microsoft.com/office/2006/documentManagement/types"/>
    <ds:schemaRef ds:uri="http://purl.org/dc/dcmitype/"/>
    <ds:schemaRef ds:uri="07170dfc-3703-439c-8fc3-300201a00538"/>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2542953C-E05A-49A1-B1D0-65A6F8A30C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039c9c-db2e-4e87-a6e9-98f3c08c272b"/>
    <ds:schemaRef ds:uri="07170dfc-3703-439c-8fc3-300201a005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TotalTime>
  <Words>4350</Words>
  <Application>Microsoft Office PowerPoint</Application>
  <PresentationFormat>Довільний</PresentationFormat>
  <Paragraphs>679</Paragraphs>
  <Slides>52</Slides>
  <Notes>51</Notes>
  <HiddenSlides>0</HiddenSlides>
  <MMClips>0</MMClips>
  <ScaleCrop>false</ScaleCrop>
  <HeadingPairs>
    <vt:vector size="4" baseType="variant">
      <vt:variant>
        <vt:lpstr>Тема</vt:lpstr>
      </vt:variant>
      <vt:variant>
        <vt:i4>3</vt:i4>
      </vt:variant>
      <vt:variant>
        <vt:lpstr>Заголовки слайдів</vt:lpstr>
      </vt:variant>
      <vt:variant>
        <vt:i4>52</vt:i4>
      </vt:variant>
    </vt:vector>
  </HeadingPairs>
  <TitlesOfParts>
    <vt:vector size="55" baseType="lpstr">
      <vt:lpstr>Office Theme</vt:lpstr>
      <vt:lpstr>1_Office Theme</vt:lpstr>
      <vt:lpstr>2_Office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Nataliia Vilenska | ARZINGER, Ukraine</cp:lastModifiedBy>
  <cp:revision>3</cp:revision>
  <dcterms:created xsi:type="dcterms:W3CDTF">2025-02-14T12:57:05Z</dcterms:created>
  <dcterms:modified xsi:type="dcterms:W3CDTF">2026-06-25T09:35:54Z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0x01010000CDF6D535FC1447809FF884F918C8E8</vt:lpwstr>
  </property>
  <property fmtid="{D5CDD505-2E9C-101B-9397-08002B2CF9AE}" pid="3" name="MediaServiceImageTags">
    <vt:lpwstr/>
  </property>
</Properties>
</file>